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p:sldMasterIdLst>
    <p:sldMasterId id="2147483782" r:id="rId1"/>
  </p:sldMasterIdLst>
  <p:notesMasterIdLst>
    <p:notesMasterId r:id="rId52"/>
  </p:notesMasterIdLst>
  <p:handoutMasterIdLst>
    <p:handoutMasterId r:id="rId53"/>
  </p:handoutMasterIdLst>
  <p:sldIdLst>
    <p:sldId id="561" r:id="rId2"/>
    <p:sldId id="565" r:id="rId3"/>
    <p:sldId id="607" r:id="rId4"/>
    <p:sldId id="567" r:id="rId5"/>
    <p:sldId id="600" r:id="rId6"/>
    <p:sldId id="660" r:id="rId7"/>
    <p:sldId id="610" r:id="rId8"/>
    <p:sldId id="570" r:id="rId9"/>
    <p:sldId id="4444" r:id="rId10"/>
    <p:sldId id="4450" r:id="rId11"/>
    <p:sldId id="646" r:id="rId12"/>
    <p:sldId id="577" r:id="rId13"/>
    <p:sldId id="576" r:id="rId14"/>
    <p:sldId id="639" r:id="rId15"/>
    <p:sldId id="4446" r:id="rId16"/>
    <p:sldId id="4451" r:id="rId17"/>
    <p:sldId id="575" r:id="rId18"/>
    <p:sldId id="648" r:id="rId19"/>
    <p:sldId id="647" r:id="rId20"/>
    <p:sldId id="4452" r:id="rId21"/>
    <p:sldId id="579" r:id="rId22"/>
    <p:sldId id="580" r:id="rId23"/>
    <p:sldId id="649" r:id="rId24"/>
    <p:sldId id="4445" r:id="rId25"/>
    <p:sldId id="4449" r:id="rId26"/>
    <p:sldId id="650" r:id="rId27"/>
    <p:sldId id="651" r:id="rId28"/>
    <p:sldId id="652" r:id="rId29"/>
    <p:sldId id="581" r:id="rId30"/>
    <p:sldId id="655" r:id="rId31"/>
    <p:sldId id="582" r:id="rId32"/>
    <p:sldId id="653" r:id="rId33"/>
    <p:sldId id="654" r:id="rId34"/>
    <p:sldId id="611" r:id="rId35"/>
    <p:sldId id="613" r:id="rId36"/>
    <p:sldId id="615" r:id="rId37"/>
    <p:sldId id="616" r:id="rId38"/>
    <p:sldId id="4453" r:id="rId39"/>
    <p:sldId id="583" r:id="rId40"/>
    <p:sldId id="584" r:id="rId41"/>
    <p:sldId id="585" r:id="rId42"/>
    <p:sldId id="279" r:id="rId43"/>
    <p:sldId id="656" r:id="rId44"/>
    <p:sldId id="657" r:id="rId45"/>
    <p:sldId id="658" r:id="rId46"/>
    <p:sldId id="587" r:id="rId47"/>
    <p:sldId id="586" r:id="rId48"/>
    <p:sldId id="659" r:id="rId49"/>
    <p:sldId id="596" r:id="rId50"/>
    <p:sldId id="606" r:id="rId5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920">
          <p15:clr>
            <a:srgbClr val="A4A3A4"/>
          </p15:clr>
        </p15:guide>
        <p15:guide id="2" pos="3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2237" autoAdjust="0"/>
    <p:restoredTop sz="93476" autoAdjust="0"/>
  </p:normalViewPr>
  <p:slideViewPr>
    <p:cSldViewPr snapToObjects="1">
      <p:cViewPr varScale="1">
        <p:scale>
          <a:sx n="175" d="100"/>
          <a:sy n="175" d="100"/>
        </p:scale>
        <p:origin x="448" y="168"/>
      </p:cViewPr>
      <p:guideLst>
        <p:guide orient="horz" pos="1920"/>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F490305-47DA-970F-A4A9-3C1A64833648}"/>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1F8F5E9A-75D8-3AD6-1F59-5927AD211EC4}"/>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14332C9C-EBA2-734A-87EB-F1F51AC38E6C}" type="datetimeFigureOut">
              <a:rPr lang="zh-CN" altLang="en-US"/>
              <a:pPr>
                <a:defRPr/>
              </a:pPr>
              <a:t>2024/2/23</a:t>
            </a:fld>
            <a:endParaRPr lang="en-US" altLang="zh-CN"/>
          </a:p>
        </p:txBody>
      </p:sp>
      <p:sp>
        <p:nvSpPr>
          <p:cNvPr id="4" name="Footer Placeholder 3">
            <a:extLst>
              <a:ext uri="{FF2B5EF4-FFF2-40B4-BE49-F238E27FC236}">
                <a16:creationId xmlns:a16="http://schemas.microsoft.com/office/drawing/2014/main" id="{886EC8F1-4A6D-EA02-7245-18BBB75F4E95}"/>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5" name="Slide Number Placeholder 4">
            <a:extLst>
              <a:ext uri="{FF2B5EF4-FFF2-40B4-BE49-F238E27FC236}">
                <a16:creationId xmlns:a16="http://schemas.microsoft.com/office/drawing/2014/main" id="{20B1FC20-1D31-1A72-F0C3-0838931E844D}"/>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A7F2158A-83DB-3C47-9666-E0440D023DEC}" type="slidenum">
              <a:rPr lang="zh-CN" altLang="en-US"/>
              <a:pPr>
                <a:defRPr/>
              </a:pPr>
              <a:t>‹#›</a:t>
            </a:fld>
            <a:endParaRPr lang="en-US" altLang="zh-C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FCF6CF-7594-5303-1131-992865836F96}"/>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A4DCECAF-94AA-2DE2-0E43-CAA215F9134F}"/>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F1DE9F76-0AC2-E244-889D-301AE7437276}" type="datetimeFigureOut">
              <a:rPr lang="zh-CN" altLang="en-US"/>
              <a:pPr>
                <a:defRPr/>
              </a:pPr>
              <a:t>2024/2/23</a:t>
            </a:fld>
            <a:endParaRPr lang="en-US" altLang="zh-CN"/>
          </a:p>
        </p:txBody>
      </p:sp>
      <p:sp>
        <p:nvSpPr>
          <p:cNvPr id="4" name="Slide Image Placeholder 3">
            <a:extLst>
              <a:ext uri="{FF2B5EF4-FFF2-40B4-BE49-F238E27FC236}">
                <a16:creationId xmlns:a16="http://schemas.microsoft.com/office/drawing/2014/main" id="{34EDD742-3DD7-6D78-9E1E-78F5287ACA5B}"/>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6D9B172-C8B7-AA2A-766D-514B1C92C47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28053240-F4C3-67AA-87B0-06D2CD831F46}"/>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7" name="Slide Number Placeholder 6">
            <a:extLst>
              <a:ext uri="{FF2B5EF4-FFF2-40B4-BE49-F238E27FC236}">
                <a16:creationId xmlns:a16="http://schemas.microsoft.com/office/drawing/2014/main" id="{B40A92DD-DA84-0799-E659-15C9CB8E0D61}"/>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899940DE-4BE5-E14E-BE1A-C8E523B44420}"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90377380-873A-7527-A709-BA0883E643A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562B77AF-97A2-1357-E859-181487E07C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22531" name="Slide Number Placeholder 3">
            <a:extLst>
              <a:ext uri="{FF2B5EF4-FFF2-40B4-BE49-F238E27FC236}">
                <a16:creationId xmlns:a16="http://schemas.microsoft.com/office/drawing/2014/main" id="{2BCA99E1-0A3D-675B-6256-3D84F9F18C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71B5F7-0301-6F46-99BA-C861006941F3}" type="slidenum">
              <a:rPr lang="zh-CN" altLang="en-US" smtClean="0"/>
              <a:pPr>
                <a:spcBef>
                  <a:spcPct val="0"/>
                </a:spcBef>
              </a:pPr>
              <a:t>0</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a:extLst>
              <a:ext uri="{FF2B5EF4-FFF2-40B4-BE49-F238E27FC236}">
                <a16:creationId xmlns:a16="http://schemas.microsoft.com/office/drawing/2014/main" id="{0C2F7365-9743-166A-DFC8-51B729EF08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8" name="备注占位符 2">
            <a:extLst>
              <a:ext uri="{FF2B5EF4-FFF2-40B4-BE49-F238E27FC236}">
                <a16:creationId xmlns:a16="http://schemas.microsoft.com/office/drawing/2014/main" id="{10007DEE-4CEF-9C19-AB53-37EA1359608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24579" name="灯片编号占位符 3">
            <a:extLst>
              <a:ext uri="{FF2B5EF4-FFF2-40B4-BE49-F238E27FC236}">
                <a16:creationId xmlns:a16="http://schemas.microsoft.com/office/drawing/2014/main" id="{E694BD10-C797-B5C4-839A-C188C2C8BB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218CB3EB-C2D8-1245-9394-466312807043}" type="slidenum">
              <a:rPr lang="zh-CN" altLang="en-US" smtClean="0">
                <a:latin typeface="Calibri" panose="020F0502020204030204" pitchFamily="34" charset="0"/>
              </a:rPr>
              <a:pPr/>
              <a:t>1</a:t>
            </a:fld>
            <a:endParaRPr lang="en-US" altLang="zh-CN">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a:extLst>
              <a:ext uri="{FF2B5EF4-FFF2-40B4-BE49-F238E27FC236}">
                <a16:creationId xmlns:a16="http://schemas.microsoft.com/office/drawing/2014/main" id="{5B285A8E-5833-022F-1308-A332FF24FA3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备注占位符 2">
            <a:extLst>
              <a:ext uri="{FF2B5EF4-FFF2-40B4-BE49-F238E27FC236}">
                <a16:creationId xmlns:a16="http://schemas.microsoft.com/office/drawing/2014/main" id="{9AD766DA-59B7-BA9B-8D41-112CFA680B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29699" name="灯片编号占位符 3">
            <a:extLst>
              <a:ext uri="{FF2B5EF4-FFF2-40B4-BE49-F238E27FC236}">
                <a16:creationId xmlns:a16="http://schemas.microsoft.com/office/drawing/2014/main" id="{5A96C6ED-04D6-6BB0-8C92-A3A67DB41A0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D637D1D-A468-CA47-958E-D42E891A7712}" type="slidenum">
              <a:rPr lang="zh-CN" altLang="en-US" smtClean="0">
                <a:latin typeface="Calibri" panose="020F0502020204030204" pitchFamily="34" charset="0"/>
              </a:rPr>
              <a:pPr/>
              <a:t>5</a:t>
            </a:fld>
            <a:endParaRPr lang="en-US" altLang="zh-CN">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幻灯片图像占位符 1">
            <a:extLst>
              <a:ext uri="{FF2B5EF4-FFF2-40B4-BE49-F238E27FC236}">
                <a16:creationId xmlns:a16="http://schemas.microsoft.com/office/drawing/2014/main" id="{8A1486C2-B850-D807-B58D-E2CF5BBBBCF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2" name="备注占位符 2">
            <a:extLst>
              <a:ext uri="{FF2B5EF4-FFF2-40B4-BE49-F238E27FC236}">
                <a16:creationId xmlns:a16="http://schemas.microsoft.com/office/drawing/2014/main" id="{4ABC38D6-D96D-2E19-FBF8-97AE959DD98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kumimoji="1" lang="en-US" altLang="zh-CN"/>
              <a:t>600</a:t>
            </a:r>
            <a:r>
              <a:rPr kumimoji="1" lang="zh-CN" altLang="en-US"/>
              <a:t>万房子，</a:t>
            </a:r>
            <a:r>
              <a:rPr kumimoji="1" lang="en-US" altLang="zh-CN"/>
              <a:t>7</a:t>
            </a:r>
            <a:r>
              <a:rPr kumimoji="1" lang="zh-CN" altLang="en-US"/>
              <a:t>成贷款，</a:t>
            </a:r>
            <a:r>
              <a:rPr kumimoji="1" lang="en-US" altLang="zh-CN"/>
              <a:t>15</a:t>
            </a:r>
            <a:r>
              <a:rPr kumimoji="1" lang="zh-CN" altLang="en-US"/>
              <a:t>年，</a:t>
            </a:r>
            <a:r>
              <a:rPr kumimoji="1" lang="en-US" altLang="zh-CN"/>
              <a:t>6%</a:t>
            </a:r>
            <a:r>
              <a:rPr kumimoji="1" lang="zh-CN" altLang="en-US"/>
              <a:t>每个月还</a:t>
            </a:r>
            <a:r>
              <a:rPr kumimoji="1" lang="en-US" altLang="zh-CN"/>
              <a:t>35000</a:t>
            </a:r>
            <a:r>
              <a:rPr kumimoji="1" lang="zh-CN" altLang="en-US"/>
              <a:t>，</a:t>
            </a:r>
            <a:r>
              <a:rPr kumimoji="1" lang="en-US" altLang="zh-CN"/>
              <a:t>8%</a:t>
            </a:r>
            <a:r>
              <a:rPr kumimoji="1" lang="zh-CN" altLang="en-US"/>
              <a:t>每个月还</a:t>
            </a:r>
            <a:r>
              <a:rPr kumimoji="1" lang="en-US" altLang="zh-CN"/>
              <a:t>40000</a:t>
            </a:r>
            <a:r>
              <a:rPr kumimoji="1" lang="zh-CN" altLang="en-US"/>
              <a:t>，</a:t>
            </a:r>
            <a:r>
              <a:rPr kumimoji="1" lang="en-US" altLang="zh-CN"/>
              <a:t>7%</a:t>
            </a:r>
            <a:r>
              <a:rPr kumimoji="1" lang="zh-CN" altLang="en-US"/>
              <a:t>每个月还</a:t>
            </a:r>
            <a:r>
              <a:rPr kumimoji="1" lang="en-US" altLang="zh-CN"/>
              <a:t>38000</a:t>
            </a:r>
            <a:endParaRPr kumimoji="1" lang="zh-CN" altLang="en-US"/>
          </a:p>
        </p:txBody>
      </p:sp>
      <p:sp>
        <p:nvSpPr>
          <p:cNvPr id="61443" name="灯片编号占位符 3">
            <a:extLst>
              <a:ext uri="{FF2B5EF4-FFF2-40B4-BE49-F238E27FC236}">
                <a16:creationId xmlns:a16="http://schemas.microsoft.com/office/drawing/2014/main" id="{54062E66-43D3-D79C-886F-E3ED1887C8D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4890052-B495-DD4E-9E68-D1F20F7EC5D1}" type="slidenum">
              <a:rPr lang="zh-CN" altLang="en-US" smtClean="0">
                <a:latin typeface="Calibri" panose="020F0502020204030204" pitchFamily="34" charset="0"/>
              </a:rPr>
              <a:pPr/>
              <a:t>41</a:t>
            </a:fld>
            <a:endParaRPr lang="en-US" altLang="zh-CN">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
    <p:spTree>
      <p:nvGrpSpPr>
        <p:cNvPr id="1" name=""/>
        <p:cNvGrpSpPr/>
        <p:nvPr/>
      </p:nvGrpSpPr>
      <p:grpSpPr>
        <a:xfrm>
          <a:off x="0" y="0"/>
          <a:ext cx="0" cy="0"/>
          <a:chOff x="0" y="0"/>
          <a:chExt cx="0" cy="0"/>
        </a:xfrm>
      </p:grpSpPr>
      <p:cxnSp>
        <p:nvCxnSpPr>
          <p:cNvPr id="3" name="直接连接符 9">
            <a:extLst>
              <a:ext uri="{FF2B5EF4-FFF2-40B4-BE49-F238E27FC236}">
                <a16:creationId xmlns:a16="http://schemas.microsoft.com/office/drawing/2014/main" id="{EB4D211C-C5F3-BB7A-E4E5-763DE9A24CA4}"/>
              </a:ext>
            </a:extLst>
          </p:cNvPr>
          <p:cNvCxnSpPr/>
          <p:nvPr/>
        </p:nvCxnSpPr>
        <p:spPr>
          <a:xfrm>
            <a:off x="18256" y="6629400"/>
            <a:ext cx="12192000"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4" name="标题 1">
            <a:extLst>
              <a:ext uri="{FF2B5EF4-FFF2-40B4-BE49-F238E27FC236}">
                <a16:creationId xmlns:a16="http://schemas.microsoft.com/office/drawing/2014/main" id="{DFD6F125-87E2-5A21-4610-D2FA14920BB3}"/>
              </a:ext>
            </a:extLst>
          </p:cNvPr>
          <p:cNvSpPr txBox="1">
            <a:spLocks/>
          </p:cNvSpPr>
          <p:nvPr/>
        </p:nvSpPr>
        <p:spPr bwMode="auto">
          <a:xfrm>
            <a:off x="628650" y="2590800"/>
            <a:ext cx="10972800" cy="1139825"/>
          </a:xfrm>
          <a:prstGeom prst="rect">
            <a:avLst/>
          </a:prstGeom>
          <a:noFill/>
          <a:ln w="9525">
            <a:no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2000">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陈蓉  教授 、博导</a:t>
            </a:r>
            <a:endParaRPr lang="en-US" altLang="zh-CN" sz="2000">
              <a:solidFill>
                <a:srgbClr val="663300"/>
              </a:solidFill>
              <a:latin typeface="Adobe Jenson Pro" panose="020A0503050201030203" pitchFamily="18" charset="0"/>
              <a:ea typeface="Adobe 黑体 Std R" panose="020B0400000000000000" pitchFamily="34"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厦门大学管理学院财务系</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厦门大学金融工程研究中心</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http:// aronge.net</a:t>
            </a: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aronge@xmu.edu.cn</a:t>
            </a: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404040"/>
              </a:solidFill>
              <a:latin typeface="Adobe Jenson Pro Capt" panose="020A0503050201030203" pitchFamily="18" charset="0"/>
              <a:ea typeface="楷体" panose="02010609060101010101" pitchFamily="49" charset="-122"/>
              <a:cs typeface="Arial" panose="020B0604020202020204" pitchFamily="34" charset="0"/>
            </a:endParaRPr>
          </a:p>
          <a:p>
            <a:pPr algn="ctr">
              <a:defRPr/>
            </a:pPr>
            <a:endParaRPr lang="en-US" altLang="zh-CN" sz="2400">
              <a:solidFill>
                <a:schemeClr val="tx2"/>
              </a:solidFill>
              <a:latin typeface="Adobe Jenson Pro" panose="020A0503050201030203" pitchFamily="18" charset="0"/>
              <a:ea typeface="Adobe 黑体 Std R" panose="020B0400000000000000" pitchFamily="34" charset="-128"/>
            </a:endParaRPr>
          </a:p>
          <a:p>
            <a:pPr algn="ctr">
              <a:defRPr/>
            </a:pPr>
            <a:endParaRPr lang="zh-CN" altLang="en-US" sz="2400">
              <a:solidFill>
                <a:schemeClr val="tx2"/>
              </a:solidFill>
              <a:latin typeface="楷体" panose="02010609060101010101" pitchFamily="49" charset="-122"/>
              <a:ea typeface="楷体" panose="02010609060101010101" pitchFamily="49" charset="-122"/>
            </a:endParaRPr>
          </a:p>
        </p:txBody>
      </p:sp>
      <p:pic>
        <p:nvPicPr>
          <p:cNvPr id="5" name="图片 11" descr="11824837100.jpg">
            <a:extLst>
              <a:ext uri="{FF2B5EF4-FFF2-40B4-BE49-F238E27FC236}">
                <a16:creationId xmlns:a16="http://schemas.microsoft.com/office/drawing/2014/main" id="{D7312BDA-648A-ABF9-3C36-5D5EC971DA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0" y="4724400"/>
            <a:ext cx="17145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a:xfrm>
            <a:off x="672069" y="685800"/>
            <a:ext cx="10972800" cy="1584176"/>
          </a:xfrm>
        </p:spPr>
        <p:txBody>
          <a:bodyPr/>
          <a:lstStyle>
            <a:lvl1pPr algn="ctr" defTabSz="0">
              <a:defRPr sz="3600" b="1">
                <a:solidFill>
                  <a:srgbClr val="006600"/>
                </a:solidFill>
                <a:latin typeface="Adobe Jenson Pro Capt" pitchFamily="18" charset="0"/>
                <a:ea typeface="楷体"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309547941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a:extLst>
              <a:ext uri="{FF2B5EF4-FFF2-40B4-BE49-F238E27FC236}">
                <a16:creationId xmlns:a16="http://schemas.microsoft.com/office/drawing/2014/main" id="{1812BE32-A8A3-8D6F-E667-7A739C9EA53F}"/>
              </a:ext>
            </a:extLst>
          </p:cNvPr>
          <p:cNvSpPr>
            <a:spLocks noGrp="1" noChangeArrowheads="1"/>
          </p:cNvSpPr>
          <p:nvPr>
            <p:ph type="sldNum" sz="quarter" idx="10"/>
          </p:nvPr>
        </p:nvSpPr>
        <p:spPr>
          <a:ln/>
        </p:spPr>
        <p:txBody>
          <a:bodyPr/>
          <a:lstStyle>
            <a:lvl1pPr>
              <a:defRPr/>
            </a:lvl1pPr>
          </a:lstStyle>
          <a:p>
            <a:pPr>
              <a:defRPr/>
            </a:pPr>
            <a:fld id="{44BE1DB2-1AF3-A941-88F1-E5150E910D76}" type="slidenum">
              <a:rPr lang="zh-CN" altLang="en-US"/>
              <a:pPr>
                <a:defRPr/>
              </a:pPr>
              <a:t>‹#›</a:t>
            </a:fld>
            <a:endParaRPr lang="zh-CN" altLang="en-US"/>
          </a:p>
        </p:txBody>
      </p:sp>
    </p:spTree>
    <p:extLst>
      <p:ext uri="{BB962C8B-B14F-4D97-AF65-F5344CB8AC3E}">
        <p14:creationId xmlns:p14="http://schemas.microsoft.com/office/powerpoint/2010/main" val="734517462"/>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6167" y="76201"/>
            <a:ext cx="10972800" cy="846931"/>
          </a:xfrm>
        </p:spPr>
        <p:txBody>
          <a:bodyPr/>
          <a:lstStyle>
            <a:lvl1pPr>
              <a:defRPr>
                <a:latin typeface="Adobe Jenson Pro Capt" pitchFamily="18" charset="0"/>
                <a:ea typeface="Adobe 黑体 Std R" pitchFamily="34" charset="-122"/>
              </a:defRPr>
            </a:lvl1pPr>
          </a:lstStyle>
          <a:p>
            <a:r>
              <a:rPr lang="zh-CN" altLang="en-US"/>
              <a:t>单击此处编辑母版标题样式</a:t>
            </a:r>
            <a:endParaRPr lang="zh-CN" altLang="en-US" dirty="0"/>
          </a:p>
        </p:txBody>
      </p:sp>
      <p:sp>
        <p:nvSpPr>
          <p:cNvPr id="3" name="内容占位符 2"/>
          <p:cNvSpPr>
            <a:spLocks noGrp="1"/>
          </p:cNvSpPr>
          <p:nvPr>
            <p:ph idx="1"/>
          </p:nvPr>
        </p:nvSpPr>
        <p:spPr>
          <a:xfrm>
            <a:off x="609600" y="1340768"/>
            <a:ext cx="10972800" cy="5184576"/>
          </a:xfrm>
        </p:spPr>
        <p:txBody>
          <a:bodyPr/>
          <a:lstStyle>
            <a:lvl1pPr marL="342900" indent="-342900">
              <a:spcBef>
                <a:spcPts val="800"/>
              </a:spcBef>
              <a:buClr>
                <a:schemeClr val="accent6">
                  <a:lumMod val="75000"/>
                </a:schemeClr>
              </a:buClr>
              <a:buFontTx/>
              <a:buBlip>
                <a:blip r:embed="rId2"/>
              </a:buBlip>
              <a:defRPr baseline="0">
                <a:latin typeface="Adobe Jenson Pro" pitchFamily="18" charset="0"/>
                <a:ea typeface="Adobe 楷体 Std R" pitchFamily="18" charset="-122"/>
              </a:defRPr>
            </a:lvl1pPr>
            <a:lvl2pPr marL="669925" indent="-325438">
              <a:spcBef>
                <a:spcPts val="800"/>
              </a:spcBef>
              <a:buFontTx/>
              <a:buBlip>
                <a:blip r:embed="rId2"/>
              </a:buBlip>
              <a:defRPr baseline="0">
                <a:latin typeface="Adobe Jenson Pro" pitchFamily="18" charset="0"/>
                <a:ea typeface="Adobe 楷体 Std R" pitchFamily="18" charset="-122"/>
              </a:defRPr>
            </a:lvl2pPr>
            <a:lvl3pPr marL="1022350" indent="-350838">
              <a:spcBef>
                <a:spcPts val="800"/>
              </a:spcBef>
              <a:buFontTx/>
              <a:buBlip>
                <a:blip r:embed="rId2"/>
              </a:buBlip>
              <a:defRPr baseline="0">
                <a:latin typeface="Adobe Jenson Pro" pitchFamily="18" charset="0"/>
                <a:ea typeface="Adobe 楷体 Std R" pitchFamily="18" charset="-122"/>
              </a:defRPr>
            </a:lvl3pPr>
            <a:lvl4pPr marL="1339850" indent="-315913">
              <a:spcBef>
                <a:spcPts val="800"/>
              </a:spcBef>
              <a:buFontTx/>
              <a:buBlip>
                <a:blip r:embed="rId2"/>
              </a:buBlip>
              <a:defRPr baseline="0">
                <a:latin typeface="Adobe Jenson Pro" pitchFamily="18" charset="0"/>
                <a:ea typeface="Adobe 楷体 Std R" pitchFamily="18" charset="-122"/>
              </a:defRPr>
            </a:lvl4pPr>
            <a:lvl5pPr marL="1681163" indent="-339725">
              <a:spcBef>
                <a:spcPts val="800"/>
              </a:spcBef>
              <a:buFontTx/>
              <a:buBlip>
                <a:blip r:embed="rId2"/>
              </a:buBlip>
              <a:defRPr baseline="0">
                <a:latin typeface="Adobe Jenson Pro" pitchFamily="18" charset="0"/>
                <a:ea typeface="Adobe 楷体 Std R" pitchFamily="18"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zh-CN" altLang="en-US" dirty="0"/>
          </a:p>
        </p:txBody>
      </p:sp>
      <p:sp>
        <p:nvSpPr>
          <p:cNvPr id="4" name="Rectangle 6">
            <a:extLst>
              <a:ext uri="{FF2B5EF4-FFF2-40B4-BE49-F238E27FC236}">
                <a16:creationId xmlns:a16="http://schemas.microsoft.com/office/drawing/2014/main" id="{2831727D-EAF1-B26E-8710-88FEDBC58CB7}"/>
              </a:ext>
            </a:extLst>
          </p:cNvPr>
          <p:cNvSpPr>
            <a:spLocks noGrp="1" noChangeArrowheads="1"/>
          </p:cNvSpPr>
          <p:nvPr>
            <p:ph type="sldNum" sz="quarter" idx="10"/>
          </p:nvPr>
        </p:nvSpPr>
        <p:spPr/>
        <p:txBody>
          <a:bodyPr/>
          <a:lstStyle>
            <a:lvl1pPr>
              <a:defRPr>
                <a:solidFill>
                  <a:srgbClr val="7F7F7F"/>
                </a:solidFill>
              </a:defRPr>
            </a:lvl1pPr>
          </a:lstStyle>
          <a:p>
            <a:pPr>
              <a:defRPr/>
            </a:pPr>
            <a:fld id="{872F28AD-3826-0B4F-8AB3-15E576ABA5BB}" type="slidenum">
              <a:rPr lang="zh-CN" altLang="en-US"/>
              <a:pPr>
                <a:defRPr/>
              </a:pPr>
              <a:t>‹#›</a:t>
            </a:fld>
            <a:endParaRPr lang="zh-CN" altLang="en-US"/>
          </a:p>
        </p:txBody>
      </p:sp>
    </p:spTree>
    <p:extLst>
      <p:ext uri="{BB962C8B-B14F-4D97-AF65-F5344CB8AC3E}">
        <p14:creationId xmlns:p14="http://schemas.microsoft.com/office/powerpoint/2010/main" val="1341646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1424" y="2492897"/>
            <a:ext cx="10363200" cy="1362075"/>
          </a:xfrm>
        </p:spPr>
        <p:txBody>
          <a:bodyPr/>
          <a:lstStyle>
            <a:lvl1pPr algn="l">
              <a:defRPr sz="4000" b="0" cap="all" baseline="0">
                <a:solidFill>
                  <a:srgbClr val="002060"/>
                </a:solidFill>
                <a:latin typeface="Adobe Jenson Pro" pitchFamily="18" charset="0"/>
              </a:defRPr>
            </a:lvl1pPr>
          </a:lstStyle>
          <a:p>
            <a:r>
              <a:rPr lang="zh-CN" altLang="en-US"/>
              <a:t>单击此处编辑母版标题样式</a:t>
            </a:r>
            <a:endParaRPr lang="zh-CN" altLang="en-US" dirty="0"/>
          </a:p>
        </p:txBody>
      </p:sp>
      <p:sp>
        <p:nvSpPr>
          <p:cNvPr id="3" name="文本占位符 2"/>
          <p:cNvSpPr>
            <a:spLocks noGrp="1"/>
          </p:cNvSpPr>
          <p:nvPr>
            <p:ph type="body" idx="1"/>
          </p:nvPr>
        </p:nvSpPr>
        <p:spPr>
          <a:xfrm>
            <a:off x="911424" y="4077073"/>
            <a:ext cx="10363200" cy="1500187"/>
          </a:xfrm>
        </p:spPr>
        <p:txBody>
          <a:bodyPr/>
          <a:lstStyle>
            <a:lvl1pPr marL="0" indent="0">
              <a:buNone/>
              <a:defRPr sz="3600" b="0">
                <a:solidFill>
                  <a:srgbClr val="002060"/>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dirty="0"/>
              <a:t>单击此处编辑母版文本样式</a:t>
            </a:r>
          </a:p>
        </p:txBody>
      </p:sp>
      <p:sp>
        <p:nvSpPr>
          <p:cNvPr id="4" name="Rectangle 6">
            <a:extLst>
              <a:ext uri="{FF2B5EF4-FFF2-40B4-BE49-F238E27FC236}">
                <a16:creationId xmlns:a16="http://schemas.microsoft.com/office/drawing/2014/main" id="{308C8219-9B8A-30F1-4E35-62223B1A933A}"/>
              </a:ext>
            </a:extLst>
          </p:cNvPr>
          <p:cNvSpPr>
            <a:spLocks noGrp="1" noChangeArrowheads="1"/>
          </p:cNvSpPr>
          <p:nvPr>
            <p:ph type="sldNum" sz="quarter" idx="10"/>
          </p:nvPr>
        </p:nvSpPr>
        <p:spPr>
          <a:ln/>
        </p:spPr>
        <p:txBody>
          <a:bodyPr/>
          <a:lstStyle>
            <a:lvl1pPr>
              <a:defRPr/>
            </a:lvl1pPr>
          </a:lstStyle>
          <a:p>
            <a:pPr>
              <a:defRPr/>
            </a:pPr>
            <a:fld id="{772AB3B1-3F4B-0E45-90FA-C97AE90A1169}" type="slidenum">
              <a:rPr lang="zh-CN" altLang="en-US"/>
              <a:pPr>
                <a:defRPr/>
              </a:pPr>
              <a:t>‹#›</a:t>
            </a:fld>
            <a:endParaRPr lang="zh-CN" altLang="en-US"/>
          </a:p>
        </p:txBody>
      </p:sp>
    </p:spTree>
    <p:extLst>
      <p:ext uri="{BB962C8B-B14F-4D97-AF65-F5344CB8AC3E}">
        <p14:creationId xmlns:p14="http://schemas.microsoft.com/office/powerpoint/2010/main" val="1154423699"/>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B7858BF5-662F-BAF5-77CF-63C664222223}"/>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649662A0-69BD-D14B-1A59-DC01E49B426E}"/>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A5752002-F08B-7D55-2BB4-4A08DE75C0FB}"/>
              </a:ext>
            </a:extLst>
          </p:cNvPr>
          <p:cNvSpPr>
            <a:spLocks noGrp="1" noChangeArrowheads="1"/>
          </p:cNvSpPr>
          <p:nvPr>
            <p:ph type="sldNum" sz="quarter" idx="12"/>
          </p:nvPr>
        </p:nvSpPr>
        <p:spPr/>
        <p:txBody>
          <a:bodyPr/>
          <a:lstStyle>
            <a:lvl1pPr>
              <a:defRPr/>
            </a:lvl1pPr>
          </a:lstStyle>
          <a:p>
            <a:pPr>
              <a:defRPr/>
            </a:pPr>
            <a:fld id="{B1434A66-3D6B-4E40-82E8-5E5FCE5F0573}" type="slidenum">
              <a:rPr lang="zh-CN" altLang="en-US"/>
              <a:pPr>
                <a:defRPr/>
              </a:pPr>
              <a:t>‹#›</a:t>
            </a:fld>
            <a:endParaRPr lang="zh-CN" altLang="en-US"/>
          </a:p>
        </p:txBody>
      </p:sp>
    </p:spTree>
    <p:extLst>
      <p:ext uri="{BB962C8B-B14F-4D97-AF65-F5344CB8AC3E}">
        <p14:creationId xmlns:p14="http://schemas.microsoft.com/office/powerpoint/2010/main" val="393387778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02B6D1C3-665A-667A-E557-E2728D9217E5}"/>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8" name="Rectangle 5">
            <a:extLst>
              <a:ext uri="{FF2B5EF4-FFF2-40B4-BE49-F238E27FC236}">
                <a16:creationId xmlns:a16="http://schemas.microsoft.com/office/drawing/2014/main" id="{49E0B875-D5F6-02FE-5DC1-E22D92602564}"/>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9" name="Rectangle 6">
            <a:extLst>
              <a:ext uri="{FF2B5EF4-FFF2-40B4-BE49-F238E27FC236}">
                <a16:creationId xmlns:a16="http://schemas.microsoft.com/office/drawing/2014/main" id="{E18BE8A5-5B2D-2322-C94D-4AFEFB310B9D}"/>
              </a:ext>
            </a:extLst>
          </p:cNvPr>
          <p:cNvSpPr>
            <a:spLocks noGrp="1" noChangeArrowheads="1"/>
          </p:cNvSpPr>
          <p:nvPr>
            <p:ph type="sldNum" sz="quarter" idx="12"/>
          </p:nvPr>
        </p:nvSpPr>
        <p:spPr/>
        <p:txBody>
          <a:bodyPr/>
          <a:lstStyle>
            <a:lvl1pPr>
              <a:defRPr/>
            </a:lvl1pPr>
          </a:lstStyle>
          <a:p>
            <a:pPr>
              <a:defRPr/>
            </a:pPr>
            <a:fld id="{4601EFEC-8E16-1748-8EA4-6322036F20D9}" type="slidenum">
              <a:rPr lang="zh-CN" altLang="en-US"/>
              <a:pPr>
                <a:defRPr/>
              </a:pPr>
              <a:t>‹#›</a:t>
            </a:fld>
            <a:endParaRPr lang="zh-CN" altLang="en-US"/>
          </a:p>
        </p:txBody>
      </p:sp>
    </p:spTree>
    <p:extLst>
      <p:ext uri="{BB962C8B-B14F-4D97-AF65-F5344CB8AC3E}">
        <p14:creationId xmlns:p14="http://schemas.microsoft.com/office/powerpoint/2010/main" val="394244527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3A47258A-6E25-BB5A-0471-B53DCCD20490}"/>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5">
            <a:extLst>
              <a:ext uri="{FF2B5EF4-FFF2-40B4-BE49-F238E27FC236}">
                <a16:creationId xmlns:a16="http://schemas.microsoft.com/office/drawing/2014/main" id="{84100590-8584-1115-527E-E57177B56738}"/>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6">
            <a:extLst>
              <a:ext uri="{FF2B5EF4-FFF2-40B4-BE49-F238E27FC236}">
                <a16:creationId xmlns:a16="http://schemas.microsoft.com/office/drawing/2014/main" id="{8B822C01-6696-3B96-6AF4-2437BD9EA44B}"/>
              </a:ext>
            </a:extLst>
          </p:cNvPr>
          <p:cNvSpPr>
            <a:spLocks noGrp="1" noChangeArrowheads="1"/>
          </p:cNvSpPr>
          <p:nvPr>
            <p:ph type="sldNum" sz="quarter" idx="12"/>
          </p:nvPr>
        </p:nvSpPr>
        <p:spPr/>
        <p:txBody>
          <a:bodyPr/>
          <a:lstStyle>
            <a:lvl1pPr>
              <a:defRPr/>
            </a:lvl1pPr>
          </a:lstStyle>
          <a:p>
            <a:pPr>
              <a:defRPr/>
            </a:pPr>
            <a:fld id="{CB981B8C-6F0F-8C4C-9950-038E2455C3A4}" type="slidenum">
              <a:rPr lang="zh-CN" altLang="en-US"/>
              <a:pPr>
                <a:defRPr/>
              </a:pPr>
              <a:t>‹#›</a:t>
            </a:fld>
            <a:endParaRPr lang="zh-CN" altLang="en-US"/>
          </a:p>
        </p:txBody>
      </p:sp>
    </p:spTree>
    <p:extLst>
      <p:ext uri="{BB962C8B-B14F-4D97-AF65-F5344CB8AC3E}">
        <p14:creationId xmlns:p14="http://schemas.microsoft.com/office/powerpoint/2010/main" val="1293350356"/>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CC9E892-D6A4-4643-1717-E8F8AB08B0C2}"/>
              </a:ext>
            </a:extLst>
          </p:cNvPr>
          <p:cNvSpPr>
            <a:spLocks noGrp="1" noChangeArrowheads="1"/>
          </p:cNvSpPr>
          <p:nvPr>
            <p:ph type="sldNum" sz="quarter" idx="10"/>
          </p:nvPr>
        </p:nvSpPr>
        <p:spPr>
          <a:ln/>
        </p:spPr>
        <p:txBody>
          <a:bodyPr/>
          <a:lstStyle>
            <a:lvl1pPr>
              <a:defRPr/>
            </a:lvl1pPr>
          </a:lstStyle>
          <a:p>
            <a:pPr>
              <a:defRPr/>
            </a:pPr>
            <a:fld id="{67E6A8C0-1672-2C44-8D7F-3D037F2DD860}" type="slidenum">
              <a:rPr lang="zh-CN" altLang="en-US"/>
              <a:pPr>
                <a:defRPr/>
              </a:pPr>
              <a:t>‹#›</a:t>
            </a:fld>
            <a:endParaRPr lang="zh-CN" altLang="en-US"/>
          </a:p>
        </p:txBody>
      </p:sp>
    </p:spTree>
    <p:extLst>
      <p:ext uri="{BB962C8B-B14F-4D97-AF65-F5344CB8AC3E}">
        <p14:creationId xmlns:p14="http://schemas.microsoft.com/office/powerpoint/2010/main" val="1406376513"/>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7504240C-36A1-C641-E3BC-165A9DB89EA2}"/>
              </a:ext>
            </a:extLst>
          </p:cNvPr>
          <p:cNvSpPr>
            <a:spLocks noGrp="1" noChangeArrowheads="1"/>
          </p:cNvSpPr>
          <p:nvPr>
            <p:ph type="sldNum" sz="quarter" idx="10"/>
          </p:nvPr>
        </p:nvSpPr>
        <p:spPr>
          <a:ln/>
        </p:spPr>
        <p:txBody>
          <a:bodyPr/>
          <a:lstStyle>
            <a:lvl1pPr>
              <a:defRPr/>
            </a:lvl1pPr>
          </a:lstStyle>
          <a:p>
            <a:pPr>
              <a:defRPr/>
            </a:pPr>
            <a:fld id="{8274446B-C4E3-624B-BA43-88BCD224E158}" type="slidenum">
              <a:rPr lang="zh-CN" altLang="en-US"/>
              <a:pPr>
                <a:defRPr/>
              </a:pPr>
              <a:t>‹#›</a:t>
            </a:fld>
            <a:endParaRPr lang="zh-CN" altLang="en-US"/>
          </a:p>
        </p:txBody>
      </p:sp>
    </p:spTree>
    <p:extLst>
      <p:ext uri="{BB962C8B-B14F-4D97-AF65-F5344CB8AC3E}">
        <p14:creationId xmlns:p14="http://schemas.microsoft.com/office/powerpoint/2010/main" val="245204474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8916A50-3AAF-7DBF-7C8B-7779ADCAB703}"/>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3" name="Rectangle 5">
            <a:extLst>
              <a:ext uri="{FF2B5EF4-FFF2-40B4-BE49-F238E27FC236}">
                <a16:creationId xmlns:a16="http://schemas.microsoft.com/office/drawing/2014/main" id="{7B32E778-9301-03C1-E023-036E9557A512}"/>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6">
            <a:extLst>
              <a:ext uri="{FF2B5EF4-FFF2-40B4-BE49-F238E27FC236}">
                <a16:creationId xmlns:a16="http://schemas.microsoft.com/office/drawing/2014/main" id="{416DEBD3-22AB-5167-609D-DAF3131D6B32}"/>
              </a:ext>
            </a:extLst>
          </p:cNvPr>
          <p:cNvSpPr>
            <a:spLocks noGrp="1" noChangeArrowheads="1"/>
          </p:cNvSpPr>
          <p:nvPr>
            <p:ph type="sldNum" sz="quarter" idx="12"/>
          </p:nvPr>
        </p:nvSpPr>
        <p:spPr/>
        <p:txBody>
          <a:bodyPr/>
          <a:lstStyle>
            <a:lvl1pPr>
              <a:defRPr/>
            </a:lvl1pPr>
          </a:lstStyle>
          <a:p>
            <a:pPr>
              <a:defRPr/>
            </a:pPr>
            <a:fld id="{8F8E37AC-2CA8-494D-97AF-4217D32CA36C}" type="slidenum">
              <a:rPr lang="zh-CN" altLang="en-US"/>
              <a:pPr>
                <a:defRPr/>
              </a:pPr>
              <a:t>‹#›</a:t>
            </a:fld>
            <a:endParaRPr lang="zh-CN" altLang="en-US"/>
          </a:p>
        </p:txBody>
      </p:sp>
    </p:spTree>
    <p:extLst>
      <p:ext uri="{BB962C8B-B14F-4D97-AF65-F5344CB8AC3E}">
        <p14:creationId xmlns:p14="http://schemas.microsoft.com/office/powerpoint/2010/main" val="377384200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DC77AAD3-2AFB-2E18-3D36-5BD6DF7FFA17}"/>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C33D8072-470B-F319-6FC1-A0C5965A56A9}"/>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8E44FD8B-8546-E25C-D58D-271F1F17A448}"/>
              </a:ext>
            </a:extLst>
          </p:cNvPr>
          <p:cNvSpPr>
            <a:spLocks noGrp="1" noChangeArrowheads="1"/>
          </p:cNvSpPr>
          <p:nvPr>
            <p:ph type="sldNum" sz="quarter" idx="12"/>
          </p:nvPr>
        </p:nvSpPr>
        <p:spPr/>
        <p:txBody>
          <a:bodyPr/>
          <a:lstStyle>
            <a:lvl1pPr>
              <a:defRPr/>
            </a:lvl1pPr>
          </a:lstStyle>
          <a:p>
            <a:pPr>
              <a:defRPr/>
            </a:pPr>
            <a:fld id="{CB6B4052-F482-DF44-9B50-BA705FA23136}" type="slidenum">
              <a:rPr lang="zh-CN" altLang="en-US"/>
              <a:pPr>
                <a:defRPr/>
              </a:pPr>
              <a:t>‹#›</a:t>
            </a:fld>
            <a:endParaRPr lang="zh-CN" altLang="en-US"/>
          </a:p>
        </p:txBody>
      </p:sp>
    </p:spTree>
    <p:extLst>
      <p:ext uri="{BB962C8B-B14F-4D97-AF65-F5344CB8AC3E}">
        <p14:creationId xmlns:p14="http://schemas.microsoft.com/office/powerpoint/2010/main" val="14108493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7B196F7A-D17E-A6F8-6B51-A28B2EE5CFF7}"/>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F24F9AFA-0CD8-5D57-A332-F50C4C9CC153}"/>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EB9AAB17-2867-29DD-1EC3-97DB43D55F22}"/>
              </a:ext>
            </a:extLst>
          </p:cNvPr>
          <p:cNvSpPr>
            <a:spLocks noGrp="1" noChangeArrowheads="1"/>
          </p:cNvSpPr>
          <p:nvPr>
            <p:ph type="sldNum" sz="quarter" idx="12"/>
          </p:nvPr>
        </p:nvSpPr>
        <p:spPr/>
        <p:txBody>
          <a:bodyPr/>
          <a:lstStyle>
            <a:lvl1pPr>
              <a:defRPr/>
            </a:lvl1pPr>
          </a:lstStyle>
          <a:p>
            <a:pPr>
              <a:defRPr/>
            </a:pPr>
            <a:fld id="{B13545A6-061E-204E-BF27-8FFA6718BDA3}" type="slidenum">
              <a:rPr lang="zh-CN" altLang="en-US"/>
              <a:pPr>
                <a:defRPr/>
              </a:pPr>
              <a:t>‹#›</a:t>
            </a:fld>
            <a:endParaRPr lang="zh-CN" altLang="en-US"/>
          </a:p>
        </p:txBody>
      </p:sp>
    </p:spTree>
    <p:extLst>
      <p:ext uri="{BB962C8B-B14F-4D97-AF65-F5344CB8AC3E}">
        <p14:creationId xmlns:p14="http://schemas.microsoft.com/office/powerpoint/2010/main" val="3691709342"/>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317F7E03-6DF6-092A-DFF1-C7934A824E62}"/>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E37FD0EF-3E54-E99A-77FF-8CF163564E75}"/>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BF411386-5364-6A80-8907-EF0EFB013240}"/>
              </a:ext>
            </a:extLst>
          </p:cNvPr>
          <p:cNvSpPr>
            <a:spLocks noGrp="1" noChangeArrowheads="1"/>
          </p:cNvSpPr>
          <p:nvPr>
            <p:ph type="sldNum" sz="quarter" idx="12"/>
          </p:nvPr>
        </p:nvSpPr>
        <p:spPr/>
        <p:txBody>
          <a:bodyPr/>
          <a:lstStyle>
            <a:lvl1pPr>
              <a:defRPr/>
            </a:lvl1pPr>
          </a:lstStyle>
          <a:p>
            <a:pPr>
              <a:defRPr/>
            </a:pPr>
            <a:fld id="{308628FA-7DCF-8447-A554-1A18EA33D018}" type="slidenum">
              <a:rPr lang="zh-CN" altLang="en-US"/>
              <a:pPr>
                <a:defRPr/>
              </a:pPr>
              <a:t>‹#›</a:t>
            </a:fld>
            <a:endParaRPr lang="zh-CN" altLang="en-US"/>
          </a:p>
        </p:txBody>
      </p:sp>
    </p:spTree>
    <p:extLst>
      <p:ext uri="{BB962C8B-B14F-4D97-AF65-F5344CB8AC3E}">
        <p14:creationId xmlns:p14="http://schemas.microsoft.com/office/powerpoint/2010/main" val="33901521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7813"/>
            <a:ext cx="8026400" cy="585311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FE84E337-1246-701C-52D3-5577C7B5B9E6}"/>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A9AE5BF1-803A-F6A3-5C3E-0A6D6823136F}"/>
              </a:ext>
            </a:extLst>
          </p:cNvPr>
          <p:cNvSpPr>
            <a:spLocks noGrp="1" noChangeArrowheads="1"/>
          </p:cNvSpPr>
          <p:nvPr>
            <p:ph type="ftr" sz="quarter" idx="11"/>
          </p:nvPr>
        </p:nvSpPr>
        <p:spPr>
          <a:xfrm>
            <a:off x="2190750"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3814915C-7EB0-0089-0917-C6C68EB3F275}"/>
              </a:ext>
            </a:extLst>
          </p:cNvPr>
          <p:cNvSpPr>
            <a:spLocks noGrp="1" noChangeArrowheads="1"/>
          </p:cNvSpPr>
          <p:nvPr>
            <p:ph type="sldNum" sz="quarter" idx="12"/>
          </p:nvPr>
        </p:nvSpPr>
        <p:spPr/>
        <p:txBody>
          <a:bodyPr/>
          <a:lstStyle>
            <a:lvl1pPr>
              <a:defRPr/>
            </a:lvl1pPr>
          </a:lstStyle>
          <a:p>
            <a:pPr>
              <a:defRPr/>
            </a:pPr>
            <a:fld id="{F096B790-0F23-5A4A-A1B7-17EACEAAE55E}" type="slidenum">
              <a:rPr lang="zh-CN" altLang="en-US"/>
              <a:pPr>
                <a:defRPr/>
              </a:pPr>
              <a:t>‹#›</a:t>
            </a:fld>
            <a:endParaRPr lang="zh-CN" altLang="en-US"/>
          </a:p>
        </p:txBody>
      </p:sp>
    </p:spTree>
    <p:extLst>
      <p:ext uri="{BB962C8B-B14F-4D97-AF65-F5344CB8AC3E}">
        <p14:creationId xmlns:p14="http://schemas.microsoft.com/office/powerpoint/2010/main" val="1374656553"/>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estions">
    <p:spTree>
      <p:nvGrpSpPr>
        <p:cNvPr id="1" name=""/>
        <p:cNvGrpSpPr/>
        <p:nvPr/>
      </p:nvGrpSpPr>
      <p:grpSpPr>
        <a:xfrm>
          <a:off x="0" y="0"/>
          <a:ext cx="0" cy="0"/>
          <a:chOff x="0" y="0"/>
          <a:chExt cx="0" cy="0"/>
        </a:xfrm>
      </p:grpSpPr>
      <p:pic>
        <p:nvPicPr>
          <p:cNvPr id="2" name="图片 9">
            <a:extLst>
              <a:ext uri="{FF2B5EF4-FFF2-40B4-BE49-F238E27FC236}">
                <a16:creationId xmlns:a16="http://schemas.microsoft.com/office/drawing/2014/main" id="{7003B7E7-FE2C-EAF6-7A4B-703ED73EB41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76413" y="1341438"/>
            <a:ext cx="8543925"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0">
            <a:extLst>
              <a:ext uri="{FF2B5EF4-FFF2-40B4-BE49-F238E27FC236}">
                <a16:creationId xmlns:a16="http://schemas.microsoft.com/office/drawing/2014/main" id="{C12488AE-DB41-3AA3-5937-1F175662B4F4}"/>
              </a:ext>
            </a:extLst>
          </p:cNvPr>
          <p:cNvSpPr txBox="1">
            <a:spLocks noChangeArrowheads="1"/>
          </p:cNvSpPr>
          <p:nvPr userDrawn="1"/>
        </p:nvSpPr>
        <p:spPr bwMode="auto">
          <a:xfrm>
            <a:off x="623888" y="404813"/>
            <a:ext cx="11041062" cy="738187"/>
          </a:xfrm>
          <a:prstGeom prst="rect">
            <a:avLst/>
          </a:prstGeom>
          <a:noFill/>
          <a:ln>
            <a:noFill/>
          </a:ln>
        </p:spPr>
        <p:txBody>
          <a:bodyPr>
            <a:spAutoFit/>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r>
              <a:rPr lang="en-US" altLang="zh-CN" sz="4200">
                <a:solidFill>
                  <a:srgbClr val="006600"/>
                </a:solidFill>
                <a:latin typeface="Adobe Jenson Pro Capt" pitchFamily="18" charset="0"/>
                <a:cs typeface="Arial" charset="0"/>
              </a:rPr>
              <a:t>Any Questions</a:t>
            </a:r>
            <a:r>
              <a:rPr lang="zh-CN" altLang="en-US" sz="4200">
                <a:solidFill>
                  <a:srgbClr val="2C6123"/>
                </a:solidFill>
                <a:latin typeface="GungsuhChe" pitchFamily="49" charset="-127"/>
                <a:ea typeface="GungsuhChe" pitchFamily="49" charset="-127"/>
                <a:cs typeface="Ebrima" pitchFamily="2" charset="0"/>
              </a:rPr>
              <a:t>？</a:t>
            </a:r>
            <a:endParaRPr lang="zh-CN" altLang="en-US" sz="4200">
              <a:solidFill>
                <a:srgbClr val="2C6123"/>
              </a:solidFill>
              <a:cs typeface="Arial" charset="0"/>
            </a:endParaRPr>
          </a:p>
        </p:txBody>
      </p:sp>
      <p:sp>
        <p:nvSpPr>
          <p:cNvPr id="4" name="灯片编号占位符 2">
            <a:extLst>
              <a:ext uri="{FF2B5EF4-FFF2-40B4-BE49-F238E27FC236}">
                <a16:creationId xmlns:a16="http://schemas.microsoft.com/office/drawing/2014/main" id="{3329E5DB-2723-0A3E-3CC8-537A98A10ABD}"/>
              </a:ext>
            </a:extLst>
          </p:cNvPr>
          <p:cNvSpPr>
            <a:spLocks noGrp="1"/>
          </p:cNvSpPr>
          <p:nvPr>
            <p:ph type="sldNum" sz="quarter" idx="10"/>
          </p:nvPr>
        </p:nvSpPr>
        <p:spPr/>
        <p:txBody>
          <a:bodyPr/>
          <a:lstStyle>
            <a:lvl1pPr>
              <a:defRPr/>
            </a:lvl1pPr>
          </a:lstStyle>
          <a:p>
            <a:pPr>
              <a:defRPr/>
            </a:pPr>
            <a:fld id="{2E339060-75B2-884D-8636-7927F740C6A3}" type="slidenum">
              <a:rPr lang="zh-CN" altLang="en-US"/>
              <a:pPr>
                <a:defRPr/>
              </a:pPr>
              <a:t>‹#›</a:t>
            </a:fld>
            <a:endParaRPr lang="zh-CN" altLang="en-US"/>
          </a:p>
        </p:txBody>
      </p:sp>
    </p:spTree>
    <p:extLst>
      <p:ext uri="{BB962C8B-B14F-4D97-AF65-F5344CB8AC3E}">
        <p14:creationId xmlns:p14="http://schemas.microsoft.com/office/powerpoint/2010/main" val="45664022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8482027-A8D8-7E32-B5F7-E5BD6141C6B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4113" y="14288"/>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2FF88E29-2CA6-EDF0-3942-203C747086C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11">
            <a:extLst>
              <a:ext uri="{FF2B5EF4-FFF2-40B4-BE49-F238E27FC236}">
                <a16:creationId xmlns:a16="http://schemas.microsoft.com/office/drawing/2014/main" id="{A9062B35-8253-44BC-D782-EEF2B9AB8997}"/>
              </a:ext>
            </a:extLst>
          </p:cNvPr>
          <p:cNvSpPr txBox="1">
            <a:spLocks noChangeArrowheads="1"/>
          </p:cNvSpPr>
          <p:nvPr userDrawn="1"/>
        </p:nvSpPr>
        <p:spPr bwMode="auto">
          <a:xfrm>
            <a:off x="2735263" y="2636838"/>
            <a:ext cx="7585075" cy="1570037"/>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en-US" altLang="zh-CN" sz="9600">
                <a:latin typeface="Bradley Hand ITC" pitchFamily="66" charset="0"/>
                <a:ea typeface="Adobe 仿宋 Std R" pitchFamily="18" charset="-122"/>
                <a:cs typeface="Arial Unicode MS" pitchFamily="34" charset="-122"/>
              </a:rPr>
              <a:t>The End.</a:t>
            </a:r>
            <a:endParaRPr lang="zh-CN" altLang="en-US" sz="9600">
              <a:latin typeface="Bradley Hand ITC" pitchFamily="66" charset="0"/>
              <a:ea typeface="Adobe 仿宋 Std R" pitchFamily="18" charset="-122"/>
              <a:cs typeface="Arial Unicode MS" pitchFamily="34" charset="-122"/>
            </a:endParaRPr>
          </a:p>
        </p:txBody>
      </p:sp>
      <p:sp>
        <p:nvSpPr>
          <p:cNvPr id="5" name="矩形 4">
            <a:extLst>
              <a:ext uri="{FF2B5EF4-FFF2-40B4-BE49-F238E27FC236}">
                <a16:creationId xmlns:a16="http://schemas.microsoft.com/office/drawing/2014/main" id="{E227EC71-5CF2-1445-FFE9-237E332BB5C7}"/>
              </a:ext>
            </a:extLst>
          </p:cNvPr>
          <p:cNvSpPr/>
          <p:nvPr userDrawn="1"/>
        </p:nvSpPr>
        <p:spPr>
          <a:xfrm>
            <a:off x="527050"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6" name="矩形 5">
            <a:extLst>
              <a:ext uri="{FF2B5EF4-FFF2-40B4-BE49-F238E27FC236}">
                <a16:creationId xmlns:a16="http://schemas.microsoft.com/office/drawing/2014/main" id="{66580B8D-194D-E0E6-8C18-CA3B788A8224}"/>
              </a:ext>
            </a:extLst>
          </p:cNvPr>
          <p:cNvSpPr/>
          <p:nvPr userDrawn="1"/>
        </p:nvSpPr>
        <p:spPr>
          <a:xfrm>
            <a:off x="10896600" y="6394450"/>
            <a:ext cx="1296988"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Tree>
    <p:extLst>
      <p:ext uri="{BB962C8B-B14F-4D97-AF65-F5344CB8AC3E}">
        <p14:creationId xmlns:p14="http://schemas.microsoft.com/office/powerpoint/2010/main" val="3678233439"/>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F3B4A27-10D9-1D0B-DB39-982A727AC0E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44177" y="49326"/>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4FB6E78F-A976-02AE-58BB-1E44B40F39C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4E28B6F4-2741-378B-4B90-436C54F6734A}"/>
              </a:ext>
            </a:extLst>
          </p:cNvPr>
          <p:cNvSpPr/>
          <p:nvPr userDrawn="1"/>
        </p:nvSpPr>
        <p:spPr>
          <a:xfrm>
            <a:off x="527050"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E3435C64-66CC-04E1-37F6-3A7847E91E94}"/>
              </a:ext>
            </a:extLst>
          </p:cNvPr>
          <p:cNvSpPr/>
          <p:nvPr userDrawn="1"/>
        </p:nvSpPr>
        <p:spPr>
          <a:xfrm>
            <a:off x="10896600" y="6394450"/>
            <a:ext cx="1296988"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pic>
        <p:nvPicPr>
          <p:cNvPr id="6" name="Picture 2">
            <a:extLst>
              <a:ext uri="{FF2B5EF4-FFF2-40B4-BE49-F238E27FC236}">
                <a16:creationId xmlns:a16="http://schemas.microsoft.com/office/drawing/2014/main" id="{E1CC9186-E2EC-41C8-00ED-08202704AF8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209800" y="120650"/>
            <a:ext cx="77724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35454C53-FA7D-F1CA-0AE3-FE50BB2FAE2F}"/>
              </a:ext>
            </a:extLst>
          </p:cNvPr>
          <p:cNvSpPr>
            <a:spLocks noChangeArrowheads="1"/>
          </p:cNvSpPr>
          <p:nvPr userDrawn="1"/>
        </p:nvSpPr>
        <p:spPr bwMode="auto">
          <a:xfrm>
            <a:off x="4387850" y="3933825"/>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厦门大学财务学系   陈蓉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pic>
        <p:nvPicPr>
          <p:cNvPr id="8" name="Picture 2">
            <a:extLst>
              <a:ext uri="{FF2B5EF4-FFF2-40B4-BE49-F238E27FC236}">
                <a16:creationId xmlns:a16="http://schemas.microsoft.com/office/drawing/2014/main" id="{8188EC54-C851-27D7-80D7-889C724E919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0819" y="84138"/>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8016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B13AC0B-379B-778A-8E84-115ED748B362}"/>
              </a:ext>
            </a:extLst>
          </p:cNvPr>
          <p:cNvSpPr>
            <a:spLocks noGrp="1" noChangeArrowheads="1"/>
          </p:cNvSpPr>
          <p:nvPr>
            <p:ph type="title"/>
          </p:nvPr>
        </p:nvSpPr>
        <p:spPr bwMode="auto">
          <a:xfrm>
            <a:off x="609600" y="127000"/>
            <a:ext cx="109728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36000" numCol="1" anchor="b" anchorCtr="0" compatLnSpc="1">
            <a:prstTxWarp prst="textNoShape">
              <a:avLst/>
            </a:prstTxWarp>
          </a:bodyPr>
          <a:lstStyle/>
          <a:p>
            <a:pPr lvl="0"/>
            <a:r>
              <a:rPr lang="zh-TW" altLang="en-US"/>
              <a:t>按一下此處編輯母版標題樣式</a:t>
            </a:r>
            <a:endParaRPr lang="zh-CN" altLang="en-US"/>
          </a:p>
        </p:txBody>
      </p:sp>
      <p:sp>
        <p:nvSpPr>
          <p:cNvPr id="1027" name="Rectangle 3">
            <a:extLst>
              <a:ext uri="{FF2B5EF4-FFF2-40B4-BE49-F238E27FC236}">
                <a16:creationId xmlns:a16="http://schemas.microsoft.com/office/drawing/2014/main" id="{C6559A0F-4BD2-76A6-8B85-2DCAFEDB085A}"/>
              </a:ext>
            </a:extLst>
          </p:cNvPr>
          <p:cNvSpPr>
            <a:spLocks noGrp="1" noChangeArrowheads="1"/>
          </p:cNvSpPr>
          <p:nvPr>
            <p:ph type="body" idx="1"/>
          </p:nvPr>
        </p:nvSpPr>
        <p:spPr bwMode="auto">
          <a:xfrm>
            <a:off x="609600" y="1341438"/>
            <a:ext cx="1097280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按一下此處編輯母版文本樣式</a:t>
            </a:r>
            <a:endParaRPr lang="zh-CN" altLang="en-US"/>
          </a:p>
          <a:p>
            <a:pPr lvl="1"/>
            <a:r>
              <a:rPr lang="zh-CN" altLang="en-US"/>
              <a:t>第二級</a:t>
            </a:r>
          </a:p>
          <a:p>
            <a:pPr lvl="2"/>
            <a:r>
              <a:rPr lang="zh-CN" altLang="en-US"/>
              <a:t>第三級</a:t>
            </a:r>
          </a:p>
          <a:p>
            <a:pPr lvl="3"/>
            <a:r>
              <a:rPr lang="zh-CN" altLang="en-US"/>
              <a:t>第四級</a:t>
            </a:r>
          </a:p>
          <a:p>
            <a:pPr lvl="4"/>
            <a:r>
              <a:rPr lang="zh-CN" altLang="en-US"/>
              <a:t>第五級</a:t>
            </a:r>
          </a:p>
        </p:txBody>
      </p:sp>
      <p:sp>
        <p:nvSpPr>
          <p:cNvPr id="26630" name="Rectangle 6">
            <a:extLst>
              <a:ext uri="{FF2B5EF4-FFF2-40B4-BE49-F238E27FC236}">
                <a16:creationId xmlns:a16="http://schemas.microsoft.com/office/drawing/2014/main" id="{25C8E858-5CEF-72EE-CDB3-EF6251DED188}"/>
              </a:ext>
            </a:extLst>
          </p:cNvPr>
          <p:cNvSpPr>
            <a:spLocks noGrp="1" noChangeArrowheads="1"/>
          </p:cNvSpPr>
          <p:nvPr>
            <p:ph type="sldNum" sz="quarter" idx="4"/>
          </p:nvPr>
        </p:nvSpPr>
        <p:spPr bwMode="auto">
          <a:xfrm>
            <a:off x="8783638" y="6524625"/>
            <a:ext cx="28448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2A0015"/>
                </a:solidFill>
                <a:latin typeface="Adobe Jenson Pro Capt" panose="020A0503050201030203" pitchFamily="18" charset="0"/>
                <a:cs typeface="Arial" panose="020B0604020202020204" pitchFamily="34" charset="0"/>
              </a:defRPr>
            </a:lvl1pPr>
          </a:lstStyle>
          <a:p>
            <a:pPr>
              <a:defRPr/>
            </a:pPr>
            <a:fld id="{515A185A-141C-914D-B64D-B4C76F03D392}" type="slidenum">
              <a:rPr lang="zh-CN" altLang="en-US"/>
              <a:pPr>
                <a:defRPr/>
              </a:pPr>
              <a:t>‹#›</a:t>
            </a:fld>
            <a:endParaRPr lang="zh-CN" altLang="en-US"/>
          </a:p>
        </p:txBody>
      </p:sp>
      <p:cxnSp>
        <p:nvCxnSpPr>
          <p:cNvPr id="7" name="直接连接符 6">
            <a:extLst>
              <a:ext uri="{FF2B5EF4-FFF2-40B4-BE49-F238E27FC236}">
                <a16:creationId xmlns:a16="http://schemas.microsoft.com/office/drawing/2014/main" id="{5ABC720C-84B1-6467-01C5-E43FC11E0206}"/>
              </a:ext>
            </a:extLst>
          </p:cNvPr>
          <p:cNvCxnSpPr/>
          <p:nvPr userDrawn="1"/>
        </p:nvCxnSpPr>
        <p:spPr>
          <a:xfrm>
            <a:off x="0" y="6477000"/>
            <a:ext cx="12192000" cy="0"/>
          </a:xfrm>
          <a:prstGeom prst="line">
            <a:avLst/>
          </a:prstGeom>
          <a:ln w="12700">
            <a:solidFill>
              <a:schemeClr val="accent6">
                <a:lumMod val="75000"/>
              </a:schemeClr>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662CDCAC-2035-E3FE-DA9B-05FDECBB0A53}"/>
              </a:ext>
            </a:extLst>
          </p:cNvPr>
          <p:cNvCxnSpPr/>
          <p:nvPr userDrawn="1"/>
        </p:nvCxnSpPr>
        <p:spPr>
          <a:xfrm>
            <a:off x="623392" y="990600"/>
            <a:ext cx="10945216"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9" name="Rectangle 6">
            <a:extLst>
              <a:ext uri="{FF2B5EF4-FFF2-40B4-BE49-F238E27FC236}">
                <a16:creationId xmlns:a16="http://schemas.microsoft.com/office/drawing/2014/main" id="{12C49696-A8E4-D08F-3A6D-F1689E64FA62}"/>
              </a:ext>
            </a:extLst>
          </p:cNvPr>
          <p:cNvSpPr txBox="1">
            <a:spLocks noChangeArrowheads="1"/>
          </p:cNvSpPr>
          <p:nvPr userDrawn="1"/>
        </p:nvSpPr>
        <p:spPr bwMode="auto">
          <a:xfrm>
            <a:off x="3251200" y="6562725"/>
            <a:ext cx="5892800" cy="287338"/>
          </a:xfrm>
          <a:prstGeom prst="rect">
            <a:avLst/>
          </a:prstGeom>
          <a:noFill/>
          <a:ln w="9525">
            <a:noFill/>
            <a:miter lim="800000"/>
            <a:headEnd/>
            <a:tailEnd/>
          </a:ln>
          <a:effectLst/>
        </p:spPr>
        <p:txBody>
          <a:bodyPr anchor="b"/>
          <a:lstStyle>
            <a:defPPr>
              <a:defRPr lang="zh-CN"/>
            </a:defPPr>
            <a:lvl1pPr marL="0" algn="r" defTabSz="914400" rtl="0" eaLnBrk="1" fontAlgn="auto" latinLnBrk="0" hangingPunct="1">
              <a:spcBef>
                <a:spcPts val="0"/>
              </a:spcBef>
              <a:spcAft>
                <a:spcPts val="0"/>
              </a:spcAft>
              <a:defRPr sz="1200" kern="1200">
                <a:solidFill>
                  <a:srgbClr val="2A0015"/>
                </a:solidFill>
                <a:latin typeface="Adobe Jenson Pro Capt"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dirty="0">
                <a:ea typeface="Adobe 黑体 Std R" pitchFamily="34" charset="-122"/>
              </a:rPr>
              <a:t>Copyright © 2024 Chen, Rong &amp;  Zheng, </a:t>
            </a:r>
            <a:r>
              <a:rPr lang="en-US" altLang="zh-CN" dirty="0" err="1">
                <a:ea typeface="Adobe 黑体 Std R" pitchFamily="34" charset="-122"/>
              </a:rPr>
              <a:t>Zhenlong</a:t>
            </a:r>
            <a:r>
              <a:rPr lang="en-US" altLang="zh-CN" dirty="0">
                <a:ea typeface="Adobe 黑体 Std R" pitchFamily="34" charset="-122"/>
              </a:rPr>
              <a:t> , XMU</a:t>
            </a:r>
          </a:p>
        </p:txBody>
      </p:sp>
    </p:spTree>
  </p:cSld>
  <p:clrMap bg1="lt1" tx1="dk1" bg2="lt2" tx2="dk2" accent1="accent1" accent2="accent2" accent3="accent3" accent4="accent4" accent5="accent5" accent6="accent6" hlink="hlink" folHlink="folHlink"/>
  <p:sldLayoutIdLst>
    <p:sldLayoutId id="2147484459" r:id="rId1"/>
    <p:sldLayoutId id="2147484455" r:id="rId2"/>
    <p:sldLayoutId id="2147484460" r:id="rId3"/>
    <p:sldLayoutId id="2147484456" r:id="rId4"/>
    <p:sldLayoutId id="2147484461" r:id="rId5"/>
    <p:sldLayoutId id="2147484462" r:id="rId6"/>
    <p:sldLayoutId id="2147484463" r:id="rId7"/>
    <p:sldLayoutId id="2147484457" r:id="rId8"/>
    <p:sldLayoutId id="2147484458" r:id="rId9"/>
    <p:sldLayoutId id="2147484464" r:id="rId10"/>
    <p:sldLayoutId id="2147484465" r:id="rId11"/>
    <p:sldLayoutId id="2147484466" r:id="rId12"/>
    <p:sldLayoutId id="2147484467" r:id="rId13"/>
    <p:sldLayoutId id="2147484468" r:id="rId14"/>
    <p:sldLayoutId id="2147484469" r:id="rId15"/>
    <p:sldLayoutId id="2147484470" r:id="rId16"/>
    <p:sldLayoutId id="2147484471" r:id="rId17"/>
  </p:sldLayoutIdLst>
  <p:transition/>
  <p:hf hdr="0" ftr="0" dt="0"/>
  <p:txStyles>
    <p:title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p:titleStyle>
    <p:bodyStyle>
      <a:lvl1pPr marL="342900" indent="-342900" algn="l" rtl="0" eaLnBrk="0" fontAlgn="base" hangingPunct="0">
        <a:spcBef>
          <a:spcPts val="1200"/>
        </a:spcBef>
        <a:spcAft>
          <a:spcPct val="0"/>
        </a:spcAft>
        <a:buClr>
          <a:srgbClr val="28571F"/>
        </a:buClr>
        <a:buSzPct val="65000"/>
        <a:buBlip>
          <a:blip r:embed="rId19"/>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19"/>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19"/>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19"/>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19"/>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14.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2">
            <a:extLst>
              <a:ext uri="{FF2B5EF4-FFF2-40B4-BE49-F238E27FC236}">
                <a16:creationId xmlns:a16="http://schemas.microsoft.com/office/drawing/2014/main" id="{A76BA009-6423-7EAF-3CCF-EAF6001154C3}"/>
              </a:ext>
            </a:extLst>
          </p:cNvPr>
          <p:cNvSpPr>
            <a:spLocks noGrp="1" noChangeArrowheads="1"/>
          </p:cNvSpPr>
          <p:nvPr>
            <p:ph type="title"/>
          </p:nvPr>
        </p:nvSpPr>
        <p:spPr>
          <a:xfrm>
            <a:off x="1968500" y="609600"/>
            <a:ext cx="8229600" cy="1584325"/>
          </a:xfrm>
        </p:spPr>
        <p:txBody>
          <a:bodyPr/>
          <a:lstStyle/>
          <a:p>
            <a:r>
              <a:rPr lang="zh-CN" altLang="en-US"/>
              <a:t>第</a:t>
            </a:r>
            <a:r>
              <a:rPr lang="en-US" altLang="zh-CN"/>
              <a:t>1</a:t>
            </a:r>
            <a:r>
              <a:rPr lang="zh-CN" altLang="en-US"/>
              <a:t>章 固定收益证券概述</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3">
            <a:extLst>
              <a:ext uri="{FF2B5EF4-FFF2-40B4-BE49-F238E27FC236}">
                <a16:creationId xmlns:a16="http://schemas.microsoft.com/office/drawing/2014/main" id="{FA969038-6A6E-0C43-0E8C-3B9795E35E77}"/>
              </a:ext>
            </a:extLst>
          </p:cNvPr>
          <p:cNvSpPr>
            <a:spLocks noGrp="1" noChangeArrowheads="1"/>
          </p:cNvSpPr>
          <p:nvPr>
            <p:ph type="title"/>
          </p:nvPr>
        </p:nvSpPr>
        <p:spPr>
          <a:xfrm>
            <a:off x="682625" y="44450"/>
            <a:ext cx="8229600" cy="846138"/>
          </a:xfrm>
        </p:spPr>
        <p:txBody>
          <a:bodyPr/>
          <a:lstStyle/>
          <a:p>
            <a:r>
              <a:rPr lang="zh-CN" altLang="en-US">
                <a:ea typeface="Adobe 黑体 Std R" panose="020B0400000000000000" pitchFamily="34" charset="-128"/>
              </a:rPr>
              <a:t>固定收益证券？</a:t>
            </a:r>
          </a:p>
        </p:txBody>
      </p:sp>
      <p:sp>
        <p:nvSpPr>
          <p:cNvPr id="23554" name="文本占位符 4">
            <a:extLst>
              <a:ext uri="{FF2B5EF4-FFF2-40B4-BE49-F238E27FC236}">
                <a16:creationId xmlns:a16="http://schemas.microsoft.com/office/drawing/2014/main" id="{4E74D8D3-0436-1AA8-2E53-146D6EF11CF3}"/>
              </a:ext>
            </a:extLst>
          </p:cNvPr>
          <p:cNvSpPr>
            <a:spLocks noGrp="1" noChangeArrowheads="1"/>
          </p:cNvSpPr>
          <p:nvPr>
            <p:ph idx="1"/>
          </p:nvPr>
        </p:nvSpPr>
        <p:spPr>
          <a:xfrm>
            <a:off x="685800" y="1066800"/>
            <a:ext cx="10942638" cy="5457825"/>
          </a:xfrm>
        </p:spPr>
        <p:txBody>
          <a:bodyPr/>
          <a:lstStyle/>
          <a:p>
            <a:pPr>
              <a:buClr>
                <a:srgbClr val="28571F"/>
              </a:buClr>
            </a:pPr>
            <a:endParaRPr lang="en-US" altLang="zh-CN" dirty="0">
              <a:ea typeface="Adobe 楷体 Std R" panose="02020400000000000000" pitchFamily="18" charset="-128"/>
            </a:endParaRPr>
          </a:p>
          <a:p>
            <a:pPr>
              <a:buClr>
                <a:srgbClr val="28571F"/>
              </a:buClr>
            </a:pPr>
            <a:endParaRPr lang="en-US" altLang="zh-CN" dirty="0">
              <a:ea typeface="Adobe 楷体 Std R" panose="02020400000000000000" pitchFamily="18" charset="-128"/>
            </a:endParaRPr>
          </a:p>
          <a:p>
            <a:pPr>
              <a:buClr>
                <a:srgbClr val="28571F"/>
              </a:buClr>
            </a:pPr>
            <a:r>
              <a:rPr lang="zh-CN" altLang="zh-CN" dirty="0">
                <a:ea typeface="Adobe 楷体 Std R" panose="02020400000000000000" pitchFamily="18" charset="-128"/>
              </a:rPr>
              <a:t>承诺未来还本付息的债务工具以及相关衍生产品的总称</a:t>
            </a:r>
            <a:endParaRPr lang="zh-CN" altLang="en-US" dirty="0">
              <a:ea typeface="Adobe 楷体 Std R" panose="02020400000000000000" pitchFamily="18" charset="-128"/>
            </a:endParaRPr>
          </a:p>
        </p:txBody>
      </p:sp>
      <p:sp>
        <p:nvSpPr>
          <p:cNvPr id="23555" name="灯片编号占位符 1">
            <a:extLst>
              <a:ext uri="{FF2B5EF4-FFF2-40B4-BE49-F238E27FC236}">
                <a16:creationId xmlns:a16="http://schemas.microsoft.com/office/drawing/2014/main" id="{D7ABF3DA-E5D6-4FC2-D795-FF55FE9C6C3B}"/>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516AE64-672D-304C-89E3-46F304ED44D0}" type="slidenum">
              <a:rPr lang="zh-CN" altLang="en-US" smtClean="0">
                <a:solidFill>
                  <a:srgbClr val="7F7F7F"/>
                </a:solidFill>
                <a:latin typeface="Adobe Jenson Pro Capt" panose="020A0503050201030203" pitchFamily="18" charset="0"/>
              </a:rPr>
              <a:pPr/>
              <a:t>1</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a:extLst>
              <a:ext uri="{FF2B5EF4-FFF2-40B4-BE49-F238E27FC236}">
                <a16:creationId xmlns:a16="http://schemas.microsoft.com/office/drawing/2014/main" id="{CDDC4212-C96C-005C-BEC1-8E0BE36E52CA}"/>
              </a:ext>
            </a:extLst>
          </p:cNvPr>
          <p:cNvSpPr>
            <a:spLocks noGrp="1" noChangeArrowheads="1"/>
          </p:cNvSpPr>
          <p:nvPr>
            <p:ph type="title"/>
          </p:nvPr>
        </p:nvSpPr>
        <p:spPr>
          <a:xfrm>
            <a:off x="563563" y="107950"/>
            <a:ext cx="8229600" cy="846138"/>
          </a:xfrm>
        </p:spPr>
        <p:txBody>
          <a:bodyPr/>
          <a:lstStyle/>
          <a:p>
            <a:r>
              <a:rPr lang="zh-CN" altLang="en-US" dirty="0">
                <a:ea typeface="Adobe 黑体 Std R" panose="020B0400000000000000" pitchFamily="34" charset="-128"/>
              </a:rPr>
              <a:t>固定收益证券范畴</a:t>
            </a:r>
          </a:p>
        </p:txBody>
      </p:sp>
      <p:sp>
        <p:nvSpPr>
          <p:cNvPr id="25602" name="灯片编号占位符 3">
            <a:extLst>
              <a:ext uri="{FF2B5EF4-FFF2-40B4-BE49-F238E27FC236}">
                <a16:creationId xmlns:a16="http://schemas.microsoft.com/office/drawing/2014/main" id="{CFE50F12-60A5-76C8-F846-58CC6BCAFD2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F57BE29E-EDA4-0C43-B95F-684AEB5A5BF0}"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2</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4" name="图片 3">
            <a:extLst>
              <a:ext uri="{FF2B5EF4-FFF2-40B4-BE49-F238E27FC236}">
                <a16:creationId xmlns:a16="http://schemas.microsoft.com/office/drawing/2014/main" id="{10DFBF0F-E8E8-CD73-D001-EFB9A809A50B}"/>
              </a:ext>
            </a:extLst>
          </p:cNvPr>
          <p:cNvPicPr>
            <a:picLocks noChangeAspect="1"/>
          </p:cNvPicPr>
          <p:nvPr/>
        </p:nvPicPr>
        <p:blipFill>
          <a:blip r:embed="rId3"/>
          <a:stretch>
            <a:fillRect/>
          </a:stretch>
        </p:blipFill>
        <p:spPr>
          <a:xfrm>
            <a:off x="685800" y="1209103"/>
            <a:ext cx="11277600" cy="5071017"/>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1">
            <a:extLst>
              <a:ext uri="{FF2B5EF4-FFF2-40B4-BE49-F238E27FC236}">
                <a16:creationId xmlns:a16="http://schemas.microsoft.com/office/drawing/2014/main" id="{D28E72DA-3EB5-9D31-C5EA-C34ADBA8D9C7}"/>
              </a:ext>
            </a:extLst>
          </p:cNvPr>
          <p:cNvSpPr>
            <a:spLocks noGrp="1" noChangeArrowheads="1"/>
          </p:cNvSpPr>
          <p:nvPr>
            <p:ph type="title"/>
          </p:nvPr>
        </p:nvSpPr>
        <p:spPr>
          <a:xfrm>
            <a:off x="685800" y="125413"/>
            <a:ext cx="8229600" cy="846137"/>
          </a:xfrm>
        </p:spPr>
        <p:txBody>
          <a:bodyPr/>
          <a:lstStyle/>
          <a:p>
            <a:r>
              <a:rPr lang="zh-CN" altLang="en-US" dirty="0">
                <a:ea typeface="Adobe 黑体 Std R" panose="020B0400000000000000" pitchFamily="34" charset="-128"/>
              </a:rPr>
              <a:t>债券</a:t>
            </a:r>
            <a:r>
              <a:rPr lang="en-US" altLang="zh-CN" dirty="0">
                <a:ea typeface="Adobe 黑体 Std R" panose="020B0400000000000000" pitchFamily="34" charset="-128"/>
              </a:rPr>
              <a:t>VS</a:t>
            </a:r>
            <a:r>
              <a:rPr lang="zh-CN" altLang="en-US" dirty="0">
                <a:ea typeface="Adobe 黑体 Std R" panose="020B0400000000000000" pitchFamily="34" charset="-128"/>
              </a:rPr>
              <a:t>股票：美国市场</a:t>
            </a:r>
          </a:p>
        </p:txBody>
      </p:sp>
      <p:sp>
        <p:nvSpPr>
          <p:cNvPr id="26626" name="TextBox 1">
            <a:extLst>
              <a:ext uri="{FF2B5EF4-FFF2-40B4-BE49-F238E27FC236}">
                <a16:creationId xmlns:a16="http://schemas.microsoft.com/office/drawing/2014/main" id="{5B2C9EB8-CF69-55C3-59A1-40EDAB7F8810}"/>
              </a:ext>
            </a:extLst>
          </p:cNvPr>
          <p:cNvSpPr txBox="1">
            <a:spLocks noChangeArrowheads="1"/>
          </p:cNvSpPr>
          <p:nvPr/>
        </p:nvSpPr>
        <p:spPr bwMode="auto">
          <a:xfrm>
            <a:off x="1958975" y="6173788"/>
            <a:ext cx="413702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数据来源：美国证券业与金融市场协会、</a:t>
            </a:r>
            <a:r>
              <a:rPr lang="en-US" altLang="zh-CN"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 Wind</a:t>
            </a:r>
            <a:r>
              <a:rPr lang="zh-CN" altLang="en-US"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endPar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endParaRPr>
          </a:p>
        </p:txBody>
      </p:sp>
      <p:sp>
        <p:nvSpPr>
          <p:cNvPr id="26627" name="灯片编号占位符 1">
            <a:extLst>
              <a:ext uri="{FF2B5EF4-FFF2-40B4-BE49-F238E27FC236}">
                <a16:creationId xmlns:a16="http://schemas.microsoft.com/office/drawing/2014/main" id="{678F4D5E-29DC-3410-EBA2-57E2E2645E8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0B83D0B-1F89-244F-AD9A-36A0BC49BBAA}" type="slidenum">
              <a:rPr lang="zh-CN" altLang="en-US" smtClean="0">
                <a:solidFill>
                  <a:srgbClr val="7F7F7F"/>
                </a:solidFill>
                <a:latin typeface="Adobe Jenson Pro Capt" panose="020A0503050201030203" pitchFamily="18" charset="0"/>
              </a:rPr>
              <a:pPr/>
              <a:t>3</a:t>
            </a:fld>
            <a:endParaRPr lang="zh-CN" altLang="en-US">
              <a:solidFill>
                <a:srgbClr val="7F7F7F"/>
              </a:solidFill>
              <a:latin typeface="Adobe Jenson Pro Capt" panose="020A0503050201030203" pitchFamily="18" charset="0"/>
            </a:endParaRPr>
          </a:p>
        </p:txBody>
      </p:sp>
      <p:pic>
        <p:nvPicPr>
          <p:cNvPr id="15" name="图片 14">
            <a:extLst>
              <a:ext uri="{FF2B5EF4-FFF2-40B4-BE49-F238E27FC236}">
                <a16:creationId xmlns:a16="http://schemas.microsoft.com/office/drawing/2014/main" id="{80FA741D-2CE7-7BF4-4C47-70B36613F67C}"/>
              </a:ext>
            </a:extLst>
          </p:cNvPr>
          <p:cNvPicPr>
            <a:picLocks noChangeAspect="1"/>
          </p:cNvPicPr>
          <p:nvPr/>
        </p:nvPicPr>
        <p:blipFill>
          <a:blip r:embed="rId3"/>
          <a:stretch>
            <a:fillRect/>
          </a:stretch>
        </p:blipFill>
        <p:spPr>
          <a:xfrm>
            <a:off x="699516" y="1066800"/>
            <a:ext cx="10792968" cy="5153513"/>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4">
            <a:extLst>
              <a:ext uri="{FF2B5EF4-FFF2-40B4-BE49-F238E27FC236}">
                <a16:creationId xmlns:a16="http://schemas.microsoft.com/office/drawing/2014/main" id="{85ADAD7F-9C04-C191-DA4E-781006BA3052}"/>
              </a:ext>
            </a:extLst>
          </p:cNvPr>
          <p:cNvSpPr>
            <a:spLocks noGrp="1" noChangeArrowheads="1"/>
          </p:cNvSpPr>
          <p:nvPr>
            <p:ph type="title"/>
          </p:nvPr>
        </p:nvSpPr>
        <p:spPr>
          <a:xfrm>
            <a:off x="685800" y="47625"/>
            <a:ext cx="8229600" cy="846138"/>
          </a:xfrm>
        </p:spPr>
        <p:txBody>
          <a:bodyPr/>
          <a:lstStyle/>
          <a:p>
            <a:r>
              <a:rPr lang="zh-CN" altLang="en-US">
                <a:ea typeface="Adobe 黑体 Std R" panose="020B0400000000000000" pitchFamily="34" charset="-128"/>
              </a:rPr>
              <a:t>债券</a:t>
            </a:r>
            <a:r>
              <a:rPr lang="en-US" altLang="zh-CN">
                <a:ea typeface="Adobe 黑体 Std R" panose="020B0400000000000000" pitchFamily="34" charset="-128"/>
              </a:rPr>
              <a:t>VS</a:t>
            </a:r>
            <a:r>
              <a:rPr lang="zh-CN" altLang="en-US">
                <a:ea typeface="Adobe 黑体 Std R" panose="020B0400000000000000" pitchFamily="34" charset="-128"/>
              </a:rPr>
              <a:t>股票：中国市场</a:t>
            </a:r>
          </a:p>
        </p:txBody>
      </p:sp>
      <p:sp>
        <p:nvSpPr>
          <p:cNvPr id="27650" name="TextBox 1">
            <a:extLst>
              <a:ext uri="{FF2B5EF4-FFF2-40B4-BE49-F238E27FC236}">
                <a16:creationId xmlns:a16="http://schemas.microsoft.com/office/drawing/2014/main" id="{4390CB66-3279-FF1A-4AC2-72C933D1A5B5}"/>
              </a:ext>
            </a:extLst>
          </p:cNvPr>
          <p:cNvSpPr txBox="1">
            <a:spLocks noChangeArrowheads="1"/>
          </p:cNvSpPr>
          <p:nvPr/>
        </p:nvSpPr>
        <p:spPr bwMode="auto">
          <a:xfrm>
            <a:off x="1905000" y="6183313"/>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sp>
        <p:nvSpPr>
          <p:cNvPr id="27651" name="灯片编号占位符 1">
            <a:extLst>
              <a:ext uri="{FF2B5EF4-FFF2-40B4-BE49-F238E27FC236}">
                <a16:creationId xmlns:a16="http://schemas.microsoft.com/office/drawing/2014/main" id="{1CFC2C35-CF84-C938-C73D-E2141875933D}"/>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FB9A2A2-7601-0049-9EE8-5001E5290C4F}" type="slidenum">
              <a:rPr lang="zh-CN" altLang="en-US" smtClean="0">
                <a:solidFill>
                  <a:srgbClr val="7F7F7F"/>
                </a:solidFill>
                <a:latin typeface="Adobe Jenson Pro Capt" panose="020A0503050201030203" pitchFamily="18" charset="0"/>
              </a:rPr>
              <a:pPr/>
              <a:t>4</a:t>
            </a:fld>
            <a:endParaRPr lang="zh-CN" altLang="en-US">
              <a:solidFill>
                <a:srgbClr val="7F7F7F"/>
              </a:solidFill>
              <a:latin typeface="Adobe Jenson Pro Capt" panose="020A0503050201030203" pitchFamily="18" charset="0"/>
            </a:endParaRPr>
          </a:p>
        </p:txBody>
      </p:sp>
      <p:pic>
        <p:nvPicPr>
          <p:cNvPr id="3" name="图片 2">
            <a:extLst>
              <a:ext uri="{FF2B5EF4-FFF2-40B4-BE49-F238E27FC236}">
                <a16:creationId xmlns:a16="http://schemas.microsoft.com/office/drawing/2014/main" id="{C6D4A00A-C24E-3092-D065-85C22BCBA925}"/>
              </a:ext>
            </a:extLst>
          </p:cNvPr>
          <p:cNvPicPr>
            <a:picLocks noChangeAspect="1"/>
          </p:cNvPicPr>
          <p:nvPr/>
        </p:nvPicPr>
        <p:blipFill>
          <a:blip r:embed="rId3"/>
          <a:stretch>
            <a:fillRect/>
          </a:stretch>
        </p:blipFill>
        <p:spPr>
          <a:xfrm>
            <a:off x="546692" y="1212015"/>
            <a:ext cx="11098616" cy="4955256"/>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标题 1">
            <a:extLst>
              <a:ext uri="{FF2B5EF4-FFF2-40B4-BE49-F238E27FC236}">
                <a16:creationId xmlns:a16="http://schemas.microsoft.com/office/drawing/2014/main" id="{2DCE9EAB-DCB4-B5A8-15F6-4263F2299E01}"/>
              </a:ext>
            </a:extLst>
          </p:cNvPr>
          <p:cNvSpPr>
            <a:spLocks noGrp="1" noChangeArrowheads="1"/>
          </p:cNvSpPr>
          <p:nvPr>
            <p:ph type="title"/>
          </p:nvPr>
        </p:nvSpPr>
        <p:spPr>
          <a:xfrm>
            <a:off x="533400" y="79375"/>
            <a:ext cx="11658600" cy="846138"/>
          </a:xfrm>
        </p:spPr>
        <p:txBody>
          <a:bodyPr/>
          <a:lstStyle/>
          <a:p>
            <a:r>
              <a:rPr lang="zh-CN" altLang="en-US" sz="4000">
                <a:ea typeface="Adobe 黑体 Std R" panose="020B0400000000000000" pitchFamily="34" charset="-128"/>
              </a:rPr>
              <a:t>固定收益衍生产品</a:t>
            </a:r>
            <a:r>
              <a:rPr lang="en-US" altLang="zh-CN" sz="4000">
                <a:ea typeface="Adobe 黑体 Std R" panose="020B0400000000000000" pitchFamily="34" charset="-128"/>
              </a:rPr>
              <a:t>VS</a:t>
            </a:r>
            <a:r>
              <a:rPr lang="zh-CN" altLang="en-US" sz="4000">
                <a:ea typeface="Adobe 黑体 Std R" panose="020B0400000000000000" pitchFamily="34" charset="-128"/>
              </a:rPr>
              <a:t>其他衍生产品：全球</a:t>
            </a:r>
            <a:r>
              <a:rPr lang="en-US" altLang="zh-CN" sz="4000">
                <a:ea typeface="Adobe 黑体 Std R" panose="020B0400000000000000" pitchFamily="34" charset="-128"/>
              </a:rPr>
              <a:t>OTC</a:t>
            </a:r>
            <a:r>
              <a:rPr lang="zh-CN" altLang="en-US" sz="4000">
                <a:ea typeface="Adobe 黑体 Std R" panose="020B0400000000000000" pitchFamily="34" charset="-128"/>
              </a:rPr>
              <a:t>市场</a:t>
            </a:r>
          </a:p>
        </p:txBody>
      </p:sp>
      <p:sp>
        <p:nvSpPr>
          <p:cNvPr id="28674" name="TextBox 1">
            <a:extLst>
              <a:ext uri="{FF2B5EF4-FFF2-40B4-BE49-F238E27FC236}">
                <a16:creationId xmlns:a16="http://schemas.microsoft.com/office/drawing/2014/main" id="{EAC9055C-835B-303F-94CE-F59C9F121CAE}"/>
              </a:ext>
            </a:extLst>
          </p:cNvPr>
          <p:cNvSpPr txBox="1">
            <a:spLocks noChangeArrowheads="1"/>
          </p:cNvSpPr>
          <p:nvPr/>
        </p:nvSpPr>
        <p:spPr bwMode="auto">
          <a:xfrm>
            <a:off x="1958975" y="6173788"/>
            <a:ext cx="284162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BIS</a:t>
            </a:r>
            <a:endParaRPr lang="zh-CN" altLang="en-US"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endParaRPr>
          </a:p>
        </p:txBody>
      </p:sp>
      <p:sp>
        <p:nvSpPr>
          <p:cNvPr id="28675" name="灯片编号占位符 1">
            <a:extLst>
              <a:ext uri="{FF2B5EF4-FFF2-40B4-BE49-F238E27FC236}">
                <a16:creationId xmlns:a16="http://schemas.microsoft.com/office/drawing/2014/main" id="{6F5E91FE-A078-1EBD-EEBC-21FE91CF6D4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2A33ACBF-42C8-E340-94DC-691AB20511F2}" type="slidenum">
              <a:rPr lang="zh-CN" altLang="en-US" smtClean="0">
                <a:solidFill>
                  <a:srgbClr val="7F7F7F"/>
                </a:solidFill>
                <a:latin typeface="Adobe Jenson Pro Capt" panose="020A0503050201030203" pitchFamily="18" charset="0"/>
              </a:rPr>
              <a:pPr/>
              <a:t>5</a:t>
            </a:fld>
            <a:endParaRPr lang="zh-CN" altLang="en-US">
              <a:solidFill>
                <a:srgbClr val="7F7F7F"/>
              </a:solidFill>
              <a:latin typeface="Adobe Jenson Pro Capt" panose="020A0503050201030203" pitchFamily="18" charset="0"/>
            </a:endParaRPr>
          </a:p>
        </p:txBody>
      </p:sp>
      <p:pic>
        <p:nvPicPr>
          <p:cNvPr id="3" name="图片 2">
            <a:extLst>
              <a:ext uri="{FF2B5EF4-FFF2-40B4-BE49-F238E27FC236}">
                <a16:creationId xmlns:a16="http://schemas.microsoft.com/office/drawing/2014/main" id="{EC204167-70F8-9905-3183-346A86E80985}"/>
              </a:ext>
            </a:extLst>
          </p:cNvPr>
          <p:cNvPicPr>
            <a:picLocks noChangeAspect="1"/>
          </p:cNvPicPr>
          <p:nvPr/>
        </p:nvPicPr>
        <p:blipFill>
          <a:blip r:embed="rId4"/>
          <a:stretch>
            <a:fillRect/>
          </a:stretch>
        </p:blipFill>
        <p:spPr>
          <a:xfrm>
            <a:off x="378309" y="1170033"/>
            <a:ext cx="11435381" cy="5003755"/>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1">
            <a:extLst>
              <a:ext uri="{FF2B5EF4-FFF2-40B4-BE49-F238E27FC236}">
                <a16:creationId xmlns:a16="http://schemas.microsoft.com/office/drawing/2014/main" id="{DE2068C2-21B5-C1BE-CA9F-5847AB7404B3}"/>
              </a:ext>
            </a:extLst>
          </p:cNvPr>
          <p:cNvSpPr>
            <a:spLocks noGrp="1" noChangeArrowheads="1"/>
          </p:cNvSpPr>
          <p:nvPr>
            <p:ph type="title"/>
          </p:nvPr>
        </p:nvSpPr>
        <p:spPr>
          <a:xfrm>
            <a:off x="685800" y="44450"/>
            <a:ext cx="8229600" cy="846138"/>
          </a:xfrm>
        </p:spPr>
        <p:txBody>
          <a:bodyPr/>
          <a:lstStyle/>
          <a:p>
            <a:r>
              <a:rPr lang="en-US" altLang="zh-CN">
                <a:ea typeface="Adobe 黑体 Std R" panose="020B0400000000000000" pitchFamily="34" charset="-128"/>
              </a:rPr>
              <a:t>Syllabus</a:t>
            </a:r>
            <a:endParaRPr lang="zh-CN" altLang="en-US">
              <a:ea typeface="Adobe 黑体 Std R" panose="020B0400000000000000" pitchFamily="34" charset="-128"/>
            </a:endParaRPr>
          </a:p>
        </p:txBody>
      </p:sp>
      <p:sp>
        <p:nvSpPr>
          <p:cNvPr id="30722" name="文本占位符 2">
            <a:extLst>
              <a:ext uri="{FF2B5EF4-FFF2-40B4-BE49-F238E27FC236}">
                <a16:creationId xmlns:a16="http://schemas.microsoft.com/office/drawing/2014/main" id="{1FF45A20-C9D8-6B0F-09D4-46EF6C5D25BC}"/>
              </a:ext>
            </a:extLst>
          </p:cNvPr>
          <p:cNvSpPr>
            <a:spLocks noGrp="1" noChangeArrowheads="1"/>
          </p:cNvSpPr>
          <p:nvPr>
            <p:ph idx="1"/>
          </p:nvPr>
        </p:nvSpPr>
        <p:spPr>
          <a:xfrm>
            <a:off x="681038" y="1154113"/>
            <a:ext cx="9525000" cy="5183187"/>
          </a:xfrm>
        </p:spPr>
        <p:txBody>
          <a:bodyPr/>
          <a:lstStyle/>
          <a:p>
            <a:pPr>
              <a:lnSpc>
                <a:spcPct val="90000"/>
              </a:lnSpc>
              <a:buClr>
                <a:srgbClr val="28571F"/>
              </a:buClr>
            </a:pPr>
            <a:r>
              <a:rPr lang="zh-CN" altLang="en-US" sz="2800" dirty="0">
                <a:ea typeface="Adobe 楷体 Std R" panose="02020400000000000000" pitchFamily="18" charset="-128"/>
              </a:rPr>
              <a:t>固定收益证券概述</a:t>
            </a:r>
            <a:endParaRPr lang="en-US" altLang="zh-CN" sz="2800" dirty="0">
              <a:ea typeface="Adobe 楷体 Std R" panose="02020400000000000000" pitchFamily="18" charset="-128"/>
            </a:endParaRPr>
          </a:p>
          <a:p>
            <a:pPr>
              <a:lnSpc>
                <a:spcPct val="90000"/>
              </a:lnSpc>
              <a:buClr>
                <a:srgbClr val="28571F"/>
              </a:buClr>
            </a:pPr>
            <a:r>
              <a:rPr lang="zh-CN" altLang="en-US" sz="2800" dirty="0">
                <a:ea typeface="Adobe 楷体 Std R" panose="02020400000000000000" pitchFamily="18" charset="-128"/>
              </a:rPr>
              <a:t>模块一：基础知识</a:t>
            </a:r>
            <a:endParaRPr lang="en-US" altLang="zh-CN" sz="2800" dirty="0">
              <a:ea typeface="Adobe 楷体 Std R" panose="02020400000000000000" pitchFamily="18" charset="-128"/>
            </a:endParaRPr>
          </a:p>
          <a:p>
            <a:pPr lvl="1">
              <a:lnSpc>
                <a:spcPct val="90000"/>
              </a:lnSpc>
              <a:buClr>
                <a:srgbClr val="28571F"/>
              </a:buClr>
            </a:pPr>
            <a:r>
              <a:rPr lang="zh-CN" altLang="en-US" sz="2400" dirty="0">
                <a:ea typeface="Adobe 楷体 Std R" panose="02020400000000000000" pitchFamily="18" charset="-128"/>
              </a:rPr>
              <a:t>利率</a:t>
            </a:r>
            <a:endParaRPr lang="en-US" altLang="zh-CN" sz="2400" dirty="0">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债券分析</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利率远期与利率期货</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利率互换</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利率风险管理</a:t>
            </a:r>
            <a:endParaRPr lang="en-US" altLang="zh-CN" sz="2400" dirty="0">
              <a:solidFill>
                <a:schemeClr val="tx1"/>
              </a:solidFill>
              <a:ea typeface="Adobe 楷体 Std R" panose="02020400000000000000" pitchFamily="18" charset="-128"/>
            </a:endParaRPr>
          </a:p>
          <a:p>
            <a:pPr>
              <a:lnSpc>
                <a:spcPct val="90000"/>
              </a:lnSpc>
              <a:buClr>
                <a:srgbClr val="28571F"/>
              </a:buClr>
            </a:pPr>
            <a:r>
              <a:rPr lang="zh-CN" altLang="en-US" sz="2400" dirty="0">
                <a:solidFill>
                  <a:schemeClr val="tx1"/>
                </a:solidFill>
                <a:ea typeface="Adobe 楷体 Std R" panose="02020400000000000000" pitchFamily="18" charset="-128"/>
              </a:rPr>
              <a:t>模块二：实际运用</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资产证券化</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利率与宏观经济</a:t>
            </a:r>
            <a:endParaRPr lang="en-US" altLang="zh-CN" sz="2400" dirty="0">
              <a:solidFill>
                <a:schemeClr val="tx1"/>
              </a:solidFill>
              <a:ea typeface="Adobe 楷体 Std R" panose="02020400000000000000" pitchFamily="18" charset="-128"/>
            </a:endParaRPr>
          </a:p>
          <a:p>
            <a:pPr lvl="1">
              <a:lnSpc>
                <a:spcPct val="90000"/>
              </a:lnSpc>
              <a:buClr>
                <a:srgbClr val="28571F"/>
              </a:buClr>
            </a:pPr>
            <a:r>
              <a:rPr lang="zh-CN" altLang="en-US" sz="2400" dirty="0">
                <a:solidFill>
                  <a:schemeClr val="tx1"/>
                </a:solidFill>
                <a:ea typeface="Adobe 楷体 Std R" panose="02020400000000000000" pitchFamily="18" charset="-128"/>
              </a:rPr>
              <a:t>固定收益产品中的信息含量</a:t>
            </a:r>
            <a:endParaRPr lang="en-US" altLang="zh-CN" sz="2400" dirty="0">
              <a:ea typeface="Adobe 楷体 Std R" panose="02020400000000000000" pitchFamily="18" charset="-128"/>
            </a:endParaRPr>
          </a:p>
          <a:p>
            <a:pPr>
              <a:lnSpc>
                <a:spcPct val="90000"/>
              </a:lnSpc>
              <a:buClr>
                <a:srgbClr val="28571F"/>
              </a:buClr>
            </a:pPr>
            <a:endParaRPr lang="zh-CN" altLang="en-US" sz="2800" dirty="0">
              <a:ea typeface="Adobe 楷体 Std R" panose="02020400000000000000" pitchFamily="18" charset="-128"/>
            </a:endParaRPr>
          </a:p>
        </p:txBody>
      </p:sp>
      <p:sp>
        <p:nvSpPr>
          <p:cNvPr id="30723" name="灯片编号占位符 1">
            <a:extLst>
              <a:ext uri="{FF2B5EF4-FFF2-40B4-BE49-F238E27FC236}">
                <a16:creationId xmlns:a16="http://schemas.microsoft.com/office/drawing/2014/main" id="{0BD8E323-3757-45F5-B93C-3A0D385C1486}"/>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055009B-32FA-EA4F-B481-5C5BD41AA1F0}" type="slidenum">
              <a:rPr lang="zh-CN" altLang="en-US" smtClean="0">
                <a:solidFill>
                  <a:srgbClr val="7F7F7F"/>
                </a:solidFill>
                <a:latin typeface="Adobe Jenson Pro Capt" panose="020A0503050201030203" pitchFamily="18" charset="0"/>
              </a:rPr>
              <a:pPr/>
              <a:t>6</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1">
            <a:extLst>
              <a:ext uri="{FF2B5EF4-FFF2-40B4-BE49-F238E27FC236}">
                <a16:creationId xmlns:a16="http://schemas.microsoft.com/office/drawing/2014/main" id="{A3B1B2D3-B90B-ECE7-AD2E-700EA0373D0E}"/>
              </a:ext>
            </a:extLst>
          </p:cNvPr>
          <p:cNvSpPr>
            <a:spLocks noGrp="1" noChangeArrowheads="1"/>
          </p:cNvSpPr>
          <p:nvPr>
            <p:ph type="title"/>
          </p:nvPr>
        </p:nvSpPr>
        <p:spPr>
          <a:xfrm>
            <a:off x="609600" y="76200"/>
            <a:ext cx="9636125" cy="846138"/>
          </a:xfrm>
        </p:spPr>
        <p:txBody>
          <a:bodyPr/>
          <a:lstStyle/>
          <a:p>
            <a:r>
              <a:rPr lang="en-US" altLang="zh-CN" dirty="0">
                <a:ea typeface="Adobe 黑体 Std R" panose="020B0400000000000000" pitchFamily="34" charset="-128"/>
              </a:rPr>
              <a:t>Textbook</a:t>
            </a:r>
            <a:endParaRPr lang="zh-CN" altLang="en-US" dirty="0">
              <a:ea typeface="Adobe 黑体 Std R" panose="020B0400000000000000" pitchFamily="34" charset="-128"/>
            </a:endParaRPr>
          </a:p>
        </p:txBody>
      </p:sp>
      <p:sp>
        <p:nvSpPr>
          <p:cNvPr id="31746" name="文本占位符 2">
            <a:extLst>
              <a:ext uri="{FF2B5EF4-FFF2-40B4-BE49-F238E27FC236}">
                <a16:creationId xmlns:a16="http://schemas.microsoft.com/office/drawing/2014/main" id="{EF587B87-4FEA-F3EE-F0BF-079BE6926C02}"/>
              </a:ext>
            </a:extLst>
          </p:cNvPr>
          <p:cNvSpPr>
            <a:spLocks noGrp="1" noChangeArrowheads="1"/>
          </p:cNvSpPr>
          <p:nvPr>
            <p:ph idx="1"/>
          </p:nvPr>
        </p:nvSpPr>
        <p:spPr>
          <a:xfrm>
            <a:off x="609600" y="1341438"/>
            <a:ext cx="11201400" cy="5183187"/>
          </a:xfrm>
        </p:spPr>
        <p:txBody>
          <a:bodyPr/>
          <a:lstStyle/>
          <a:p>
            <a:pPr>
              <a:buClr>
                <a:srgbClr val="28571F"/>
              </a:buClr>
            </a:pPr>
            <a:r>
              <a:rPr lang="en-US" altLang="zh-CN" dirty="0">
                <a:ea typeface="Adobe 楷体 Std R" panose="02020400000000000000" pitchFamily="18" charset="-128"/>
              </a:rPr>
              <a:t>《</a:t>
            </a:r>
            <a:r>
              <a:rPr lang="zh-CN" altLang="en-US" dirty="0">
                <a:ea typeface="Adobe 楷体 Std R" panose="02020400000000000000" pitchFamily="18" charset="-128"/>
              </a:rPr>
              <a:t>固定收益证券</a:t>
            </a:r>
            <a:r>
              <a:rPr lang="en-US" altLang="zh-CN" dirty="0">
                <a:ea typeface="Adobe 楷体 Std R" panose="02020400000000000000" pitchFamily="18" charset="-128"/>
              </a:rPr>
              <a:t>》</a:t>
            </a:r>
            <a:r>
              <a:rPr lang="zh-CN" altLang="en-US" dirty="0">
                <a:ea typeface="Adobe 楷体 Std R" panose="02020400000000000000" pitchFamily="18" charset="-128"/>
              </a:rPr>
              <a:t>，陈蓉  郑振龙， 高等教育出版社，</a:t>
            </a:r>
            <a:r>
              <a:rPr lang="en-US" altLang="zh-CN" dirty="0">
                <a:ea typeface="Adobe 楷体 Std R" panose="02020400000000000000" pitchFamily="18" charset="-128"/>
              </a:rPr>
              <a:t>2021</a:t>
            </a:r>
            <a:r>
              <a:rPr lang="zh-CN" altLang="en-US" dirty="0">
                <a:ea typeface="Adobe 楷体 Std R" panose="02020400000000000000" pitchFamily="18" charset="-128"/>
              </a:rPr>
              <a:t>年</a:t>
            </a:r>
            <a:r>
              <a:rPr lang="en-US" altLang="zh-CN" dirty="0">
                <a:ea typeface="Adobe 楷体 Std R" panose="02020400000000000000" pitchFamily="18" charset="-128"/>
              </a:rPr>
              <a:t>5</a:t>
            </a:r>
            <a:r>
              <a:rPr lang="zh-CN" altLang="en-US" dirty="0">
                <a:ea typeface="Adobe 楷体 Std R" panose="02020400000000000000" pitchFamily="18" charset="-128"/>
              </a:rPr>
              <a:t>月</a:t>
            </a:r>
            <a:r>
              <a:rPr lang="en-US" altLang="zh-CN" dirty="0">
                <a:ea typeface="Adobe 楷体 Std R" panose="02020400000000000000" pitchFamily="18" charset="-128"/>
              </a:rPr>
              <a:t>.</a:t>
            </a:r>
          </a:p>
          <a:p>
            <a:pPr>
              <a:buClr>
                <a:srgbClr val="28571F"/>
              </a:buClr>
            </a:pPr>
            <a:endParaRPr lang="en-US" altLang="zh-CN" dirty="0">
              <a:ea typeface="Adobe 楷体 Std R" panose="02020400000000000000" pitchFamily="18" charset="-128"/>
            </a:endParaRPr>
          </a:p>
          <a:p>
            <a:pPr>
              <a:buClr>
                <a:srgbClr val="28571F"/>
              </a:buClr>
            </a:pPr>
            <a:endParaRPr lang="zh-CN" altLang="en-US" dirty="0">
              <a:ea typeface="Adobe 楷体 Std R" panose="02020400000000000000" pitchFamily="18" charset="-128"/>
            </a:endParaRPr>
          </a:p>
        </p:txBody>
      </p:sp>
      <p:sp>
        <p:nvSpPr>
          <p:cNvPr id="31747" name="灯片编号占位符 1">
            <a:extLst>
              <a:ext uri="{FF2B5EF4-FFF2-40B4-BE49-F238E27FC236}">
                <a16:creationId xmlns:a16="http://schemas.microsoft.com/office/drawing/2014/main" id="{5DC90E6F-026B-2F45-FEF4-6105E869312B}"/>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D9E52AC-836E-8B43-B8F0-AF75055F4561}" type="slidenum">
              <a:rPr lang="zh-CN" altLang="en-US" smtClean="0">
                <a:solidFill>
                  <a:srgbClr val="7F7F7F"/>
                </a:solidFill>
                <a:latin typeface="Adobe Jenson Pro Capt" panose="020A0503050201030203" pitchFamily="18" charset="0"/>
              </a:rPr>
              <a:pPr/>
              <a:t>7</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5216BB-2749-AF4C-88C8-940688E74652}"/>
              </a:ext>
            </a:extLst>
          </p:cNvPr>
          <p:cNvSpPr>
            <a:spLocks noGrp="1"/>
          </p:cNvSpPr>
          <p:nvPr>
            <p:ph type="title"/>
          </p:nvPr>
        </p:nvSpPr>
        <p:spPr/>
        <p:txBody>
          <a:bodyPr/>
          <a:lstStyle/>
          <a:p>
            <a:r>
              <a:rPr kumimoji="1" lang="en-US" altLang="zh-CN" dirty="0"/>
              <a:t>Grading</a:t>
            </a:r>
            <a:endParaRPr kumimoji="1" lang="zh-CN" altLang="en-US" dirty="0"/>
          </a:p>
        </p:txBody>
      </p:sp>
      <p:sp>
        <p:nvSpPr>
          <p:cNvPr id="3" name="内容占位符 2">
            <a:extLst>
              <a:ext uri="{FF2B5EF4-FFF2-40B4-BE49-F238E27FC236}">
                <a16:creationId xmlns:a16="http://schemas.microsoft.com/office/drawing/2014/main" id="{D0360152-2561-8645-8557-B0E9F8EF91B1}"/>
              </a:ext>
            </a:extLst>
          </p:cNvPr>
          <p:cNvSpPr>
            <a:spLocks noGrp="1"/>
          </p:cNvSpPr>
          <p:nvPr>
            <p:ph idx="1"/>
          </p:nvPr>
        </p:nvSpPr>
        <p:spPr/>
        <p:txBody>
          <a:bodyPr/>
          <a:lstStyle/>
          <a:p>
            <a:r>
              <a:rPr kumimoji="1" lang="zh-CN" altLang="en-US" dirty="0"/>
              <a:t>半期研究报告：</a:t>
            </a:r>
            <a:r>
              <a:rPr kumimoji="1" lang="en-US" altLang="zh-CN" dirty="0"/>
              <a:t>50%</a:t>
            </a:r>
          </a:p>
          <a:p>
            <a:r>
              <a:rPr kumimoji="1" lang="zh-CN" altLang="en-US" dirty="0"/>
              <a:t>期末研究报告：</a:t>
            </a:r>
            <a:r>
              <a:rPr kumimoji="1" lang="en-US" altLang="zh-CN" dirty="0"/>
              <a:t>50%</a:t>
            </a:r>
          </a:p>
          <a:p>
            <a:r>
              <a:rPr kumimoji="1" lang="zh-CN" altLang="en-US" dirty="0"/>
              <a:t>考勤</a:t>
            </a:r>
            <a:endParaRPr kumimoji="1" lang="en-US" altLang="zh-CN" dirty="0"/>
          </a:p>
          <a:p>
            <a:endParaRPr kumimoji="1" lang="zh-CN" altLang="en-US" dirty="0"/>
          </a:p>
        </p:txBody>
      </p:sp>
      <p:sp>
        <p:nvSpPr>
          <p:cNvPr id="4" name="灯片编号占位符 3">
            <a:extLst>
              <a:ext uri="{FF2B5EF4-FFF2-40B4-BE49-F238E27FC236}">
                <a16:creationId xmlns:a16="http://schemas.microsoft.com/office/drawing/2014/main" id="{7D52E459-084A-3F4E-BC15-A75EA473AC9B}"/>
              </a:ext>
            </a:extLst>
          </p:cNvPr>
          <p:cNvSpPr>
            <a:spLocks noGrp="1"/>
          </p:cNvSpPr>
          <p:nvPr>
            <p:ph type="sldNum" sz="quarter" idx="10"/>
          </p:nvPr>
        </p:nvSpPr>
        <p:spPr/>
        <p:txBody>
          <a:bodyPr/>
          <a:lstStyle/>
          <a:p>
            <a:pPr>
              <a:defRPr/>
            </a:pPr>
            <a:fld id="{18ED4BBD-CDC3-074A-AFF1-6979EC4B65D4}" type="slidenum">
              <a:rPr lang="zh-CN" altLang="en-US" smtClean="0"/>
              <a:pPr>
                <a:defRPr/>
              </a:pPr>
              <a:t>8</a:t>
            </a:fld>
            <a:endParaRPr lang="zh-CN" altLang="en-US"/>
          </a:p>
        </p:txBody>
      </p:sp>
    </p:spTree>
    <p:extLst>
      <p:ext uri="{BB962C8B-B14F-4D97-AF65-F5344CB8AC3E}">
        <p14:creationId xmlns:p14="http://schemas.microsoft.com/office/powerpoint/2010/main" val="276638378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a:extLst>
              <a:ext uri="{FF2B5EF4-FFF2-40B4-BE49-F238E27FC236}">
                <a16:creationId xmlns:a16="http://schemas.microsoft.com/office/drawing/2014/main" id="{CDDC4212-C96C-005C-BEC1-8E0BE36E52CA}"/>
              </a:ext>
            </a:extLst>
          </p:cNvPr>
          <p:cNvSpPr>
            <a:spLocks noGrp="1" noChangeArrowheads="1"/>
          </p:cNvSpPr>
          <p:nvPr>
            <p:ph type="title"/>
          </p:nvPr>
        </p:nvSpPr>
        <p:spPr>
          <a:xfrm>
            <a:off x="563563" y="107950"/>
            <a:ext cx="8229600" cy="846138"/>
          </a:xfrm>
        </p:spPr>
        <p:txBody>
          <a:bodyPr/>
          <a:lstStyle/>
          <a:p>
            <a:r>
              <a:rPr lang="zh-CN" altLang="en-US" dirty="0">
                <a:ea typeface="Adobe 黑体 Std R" panose="020B0400000000000000" pitchFamily="34" charset="-128"/>
              </a:rPr>
              <a:t>固定收益证券范畴</a:t>
            </a:r>
          </a:p>
        </p:txBody>
      </p:sp>
      <p:sp>
        <p:nvSpPr>
          <p:cNvPr id="25602" name="灯片编号占位符 3">
            <a:extLst>
              <a:ext uri="{FF2B5EF4-FFF2-40B4-BE49-F238E27FC236}">
                <a16:creationId xmlns:a16="http://schemas.microsoft.com/office/drawing/2014/main" id="{CFE50F12-60A5-76C8-F846-58CC6BCAFD2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F57BE29E-EDA4-0C43-B95F-684AEB5A5BF0}"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9</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4" name="图片 3">
            <a:extLst>
              <a:ext uri="{FF2B5EF4-FFF2-40B4-BE49-F238E27FC236}">
                <a16:creationId xmlns:a16="http://schemas.microsoft.com/office/drawing/2014/main" id="{10DFBF0F-E8E8-CD73-D001-EFB9A809A50B}"/>
              </a:ext>
            </a:extLst>
          </p:cNvPr>
          <p:cNvPicPr>
            <a:picLocks noChangeAspect="1"/>
          </p:cNvPicPr>
          <p:nvPr/>
        </p:nvPicPr>
        <p:blipFill>
          <a:blip r:embed="rId3"/>
          <a:stretch>
            <a:fillRect/>
          </a:stretch>
        </p:blipFill>
        <p:spPr>
          <a:xfrm>
            <a:off x="685800" y="1209103"/>
            <a:ext cx="11277600" cy="5071017"/>
          </a:xfrm>
          <a:prstGeom prst="rect">
            <a:avLst/>
          </a:prstGeom>
        </p:spPr>
      </p:pic>
    </p:spTree>
    <p:extLst>
      <p:ext uri="{BB962C8B-B14F-4D97-AF65-F5344CB8AC3E}">
        <p14:creationId xmlns:p14="http://schemas.microsoft.com/office/powerpoint/2010/main" val="1780331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1">
            <a:extLst>
              <a:ext uri="{FF2B5EF4-FFF2-40B4-BE49-F238E27FC236}">
                <a16:creationId xmlns:a16="http://schemas.microsoft.com/office/drawing/2014/main" id="{90639889-D8B8-D0FA-163B-0FBC1016E8D8}"/>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课后阅读</a:t>
            </a:r>
          </a:p>
        </p:txBody>
      </p:sp>
      <p:sp>
        <p:nvSpPr>
          <p:cNvPr id="33794" name="内容占位符 2">
            <a:extLst>
              <a:ext uri="{FF2B5EF4-FFF2-40B4-BE49-F238E27FC236}">
                <a16:creationId xmlns:a16="http://schemas.microsoft.com/office/drawing/2014/main" id="{67C2F52B-169D-1794-A72E-0FEF4541AA4B}"/>
              </a:ext>
            </a:extLst>
          </p:cNvPr>
          <p:cNvSpPr>
            <a:spLocks noGrp="1" noChangeArrowheads="1"/>
          </p:cNvSpPr>
          <p:nvPr>
            <p:ph idx="1"/>
          </p:nvPr>
        </p:nvSpPr>
        <p:spPr>
          <a:xfrm>
            <a:off x="609600" y="1341438"/>
            <a:ext cx="10972800" cy="5183187"/>
          </a:xfrm>
        </p:spPr>
        <p:txBody>
          <a:bodyPr/>
          <a:lstStyle/>
          <a:p>
            <a:pPr>
              <a:buClr>
                <a:srgbClr val="28571F"/>
              </a:buClr>
            </a:pPr>
            <a:r>
              <a:rPr kumimoji="1" lang="zh-CN" altLang="en-US">
                <a:ea typeface="Adobe 楷体 Std R" panose="02020400000000000000" pitchFamily="18" charset="-128"/>
              </a:rPr>
              <a:t>固定收益证券的风险特征：教材</a:t>
            </a:r>
            <a:r>
              <a:rPr kumimoji="1" lang="en-US" altLang="zh-CN">
                <a:ea typeface="Adobe 楷体 Std R" panose="02020400000000000000" pitchFamily="18" charset="-128"/>
              </a:rPr>
              <a:t>pp.2-5</a:t>
            </a:r>
            <a:endParaRPr kumimoji="1" lang="zh-CN" altLang="en-US">
              <a:ea typeface="Adobe 楷体 Std R" panose="02020400000000000000" pitchFamily="18" charset="-128"/>
            </a:endParaRPr>
          </a:p>
        </p:txBody>
      </p:sp>
      <p:sp>
        <p:nvSpPr>
          <p:cNvPr id="33795" name="灯片编号占位符 3">
            <a:extLst>
              <a:ext uri="{FF2B5EF4-FFF2-40B4-BE49-F238E27FC236}">
                <a16:creationId xmlns:a16="http://schemas.microsoft.com/office/drawing/2014/main" id="{C7F7EA2A-88DF-60E3-ACD4-C538D44465B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42DD56C-6502-D540-948A-80F9B8B868ED}" type="slidenum">
              <a:rPr lang="zh-CN" altLang="en-US" smtClean="0">
                <a:solidFill>
                  <a:srgbClr val="7F7F7F"/>
                </a:solidFill>
                <a:latin typeface="Adobe Jenson Pro Capt" panose="020A0503050201030203" pitchFamily="18" charset="0"/>
              </a:rPr>
              <a:pPr/>
              <a:t>10</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3">
            <a:extLst>
              <a:ext uri="{FF2B5EF4-FFF2-40B4-BE49-F238E27FC236}">
                <a16:creationId xmlns:a16="http://schemas.microsoft.com/office/drawing/2014/main" id="{5FB7F457-5800-70B2-A357-816A48B07ED3}"/>
              </a:ext>
            </a:extLst>
          </p:cNvPr>
          <p:cNvSpPr>
            <a:spLocks noGrp="1" noChangeArrowheads="1"/>
          </p:cNvSpPr>
          <p:nvPr>
            <p:ph type="title"/>
          </p:nvPr>
        </p:nvSpPr>
        <p:spPr>
          <a:xfrm>
            <a:off x="609600" y="2447925"/>
            <a:ext cx="7772400" cy="1362075"/>
          </a:xfrm>
        </p:spPr>
        <p:txBody>
          <a:bodyPr/>
          <a:lstStyle/>
          <a:p>
            <a:r>
              <a:rPr lang="zh-CN" altLang="en-US" cap="none">
                <a:ea typeface="Adobe 黑体 Std R" panose="020B0400000000000000" pitchFamily="34" charset="-128"/>
              </a:rPr>
              <a:t>基础性债务工具</a:t>
            </a:r>
          </a:p>
        </p:txBody>
      </p:sp>
      <p:sp>
        <p:nvSpPr>
          <p:cNvPr id="34818" name="文本占位符 2">
            <a:extLst>
              <a:ext uri="{FF2B5EF4-FFF2-40B4-BE49-F238E27FC236}">
                <a16:creationId xmlns:a16="http://schemas.microsoft.com/office/drawing/2014/main" id="{F2D0955A-60E4-DE22-764A-B1E72A9A6AA3}"/>
              </a:ext>
            </a:extLst>
          </p:cNvPr>
          <p:cNvSpPr>
            <a:spLocks noGrp="1" noChangeArrowheads="1"/>
          </p:cNvSpPr>
          <p:nvPr>
            <p:ph type="body" idx="1"/>
          </p:nvPr>
        </p:nvSpPr>
        <p:spPr>
          <a:xfrm>
            <a:off x="762000" y="4038600"/>
            <a:ext cx="7772400" cy="1500188"/>
          </a:xfrm>
        </p:spPr>
        <p:txBody>
          <a:bodyPr/>
          <a:lstStyle/>
          <a:p>
            <a:endParaRPr lang="zh-CN" altLang="en-US">
              <a:ea typeface="Adobe 楷体 Std R" panose="02020400000000000000" pitchFamily="18" charset="-128"/>
            </a:endParaRPr>
          </a:p>
        </p:txBody>
      </p:sp>
      <p:sp>
        <p:nvSpPr>
          <p:cNvPr id="34819" name="灯片编号占位符 1">
            <a:extLst>
              <a:ext uri="{FF2B5EF4-FFF2-40B4-BE49-F238E27FC236}">
                <a16:creationId xmlns:a16="http://schemas.microsoft.com/office/drawing/2014/main" id="{A4CAC1AA-656C-273C-C860-CC88B5886A86}"/>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A8EF2E4-31F5-3042-A8DF-88F75CD7BB23}" type="slidenum">
              <a:rPr lang="zh-CN" altLang="en-US" smtClean="0">
                <a:solidFill>
                  <a:srgbClr val="2A0015"/>
                </a:solidFill>
                <a:latin typeface="Adobe Jenson Pro Capt" panose="020A0503050201030203" pitchFamily="18" charset="0"/>
              </a:rPr>
              <a:pPr/>
              <a:t>11</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1">
            <a:extLst>
              <a:ext uri="{FF2B5EF4-FFF2-40B4-BE49-F238E27FC236}">
                <a16:creationId xmlns:a16="http://schemas.microsoft.com/office/drawing/2014/main" id="{7DD4E814-1AD8-1027-8303-873466031156}"/>
              </a:ext>
            </a:extLst>
          </p:cNvPr>
          <p:cNvSpPr>
            <a:spLocks noGrp="1" noChangeArrowheads="1"/>
          </p:cNvSpPr>
          <p:nvPr>
            <p:ph type="title"/>
          </p:nvPr>
        </p:nvSpPr>
        <p:spPr>
          <a:xfrm>
            <a:off x="685800" y="44450"/>
            <a:ext cx="10668000" cy="846138"/>
          </a:xfrm>
        </p:spPr>
        <p:txBody>
          <a:bodyPr/>
          <a:lstStyle/>
          <a:p>
            <a:r>
              <a:rPr lang="zh-CN" altLang="en-US">
                <a:ea typeface="Adobe 黑体 Std R" panose="020B0400000000000000" pitchFamily="34" charset="-128"/>
              </a:rPr>
              <a:t>基础性债务工具基本要素（课后阅读为主）</a:t>
            </a:r>
          </a:p>
        </p:txBody>
      </p:sp>
      <p:sp>
        <p:nvSpPr>
          <p:cNvPr id="35842" name="文本占位符 2">
            <a:extLst>
              <a:ext uri="{FF2B5EF4-FFF2-40B4-BE49-F238E27FC236}">
                <a16:creationId xmlns:a16="http://schemas.microsoft.com/office/drawing/2014/main" id="{A1ABC881-B728-2BA3-4E14-FEBF3070DB8F}"/>
              </a:ext>
            </a:extLst>
          </p:cNvPr>
          <p:cNvSpPr>
            <a:spLocks noGrp="1" noChangeArrowheads="1"/>
          </p:cNvSpPr>
          <p:nvPr>
            <p:ph idx="1"/>
          </p:nvPr>
        </p:nvSpPr>
        <p:spPr>
          <a:xfrm>
            <a:off x="685800" y="1341438"/>
            <a:ext cx="10668000" cy="5183187"/>
          </a:xfrm>
        </p:spPr>
        <p:txBody>
          <a:bodyPr/>
          <a:lstStyle/>
          <a:p>
            <a:pPr>
              <a:buClr>
                <a:srgbClr val="28571F"/>
              </a:buClr>
            </a:pPr>
            <a:r>
              <a:rPr lang="zh-CN" altLang="en-US" dirty="0">
                <a:ea typeface="Adobe 楷体 Std R" panose="02020400000000000000" pitchFamily="18" charset="-128"/>
              </a:rPr>
              <a:t>发行条款：发行人、担保、市场、货币单位</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到期条款</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计息条款：息票率、计息频率、计息日惯例、计息日期</a:t>
            </a:r>
            <a:endParaRPr lang="en-US" altLang="zh-CN" dirty="0">
              <a:ea typeface="Adobe 楷体 Std R" panose="02020400000000000000" pitchFamily="18" charset="-128"/>
            </a:endParaRPr>
          </a:p>
          <a:p>
            <a:pPr lvl="1"/>
            <a:r>
              <a:rPr lang="zh-CN" altLang="en-US" dirty="0">
                <a:solidFill>
                  <a:srgbClr val="FF0000"/>
                </a:solidFill>
                <a:ea typeface="Adobe 楷体 Std R" panose="02020400000000000000" pitchFamily="18" charset="-128"/>
              </a:rPr>
              <a:t>附息债</a:t>
            </a:r>
            <a:r>
              <a:rPr lang="en-US" altLang="zh-CN" dirty="0">
                <a:solidFill>
                  <a:srgbClr val="FF0000"/>
                </a:solidFill>
                <a:ea typeface="Adobe 楷体 Std R" panose="02020400000000000000" pitchFamily="18" charset="-128"/>
              </a:rPr>
              <a:t>VS</a:t>
            </a:r>
            <a:r>
              <a:rPr lang="zh-CN" altLang="en-US" dirty="0">
                <a:solidFill>
                  <a:srgbClr val="FF0000"/>
                </a:solidFill>
                <a:ea typeface="Adobe 楷体 Std R" panose="02020400000000000000" pitchFamily="18" charset="-128"/>
              </a:rPr>
              <a:t>零息债</a:t>
            </a:r>
            <a:endParaRPr lang="en-US" altLang="zh-CN" dirty="0">
              <a:solidFill>
                <a:srgbClr val="FF0000"/>
              </a:solidFill>
              <a:ea typeface="Adobe 楷体 Std R" panose="02020400000000000000" pitchFamily="18" charset="-128"/>
            </a:endParaRPr>
          </a:p>
          <a:p>
            <a:pPr lvl="1"/>
            <a:r>
              <a:rPr lang="zh-CN" altLang="en-US" dirty="0">
                <a:solidFill>
                  <a:srgbClr val="FF0000"/>
                </a:solidFill>
                <a:ea typeface="Adobe 楷体 Std R" panose="02020400000000000000" pitchFamily="18" charset="-128"/>
              </a:rPr>
              <a:t>固息债</a:t>
            </a:r>
            <a:r>
              <a:rPr lang="en-US" altLang="zh-CN" dirty="0">
                <a:solidFill>
                  <a:srgbClr val="FF0000"/>
                </a:solidFill>
                <a:ea typeface="Adobe 楷体 Std R" panose="02020400000000000000" pitchFamily="18" charset="-128"/>
              </a:rPr>
              <a:t>VS</a:t>
            </a:r>
            <a:r>
              <a:rPr lang="zh-CN" altLang="en-US" dirty="0">
                <a:solidFill>
                  <a:srgbClr val="FF0000"/>
                </a:solidFill>
                <a:ea typeface="Adobe 楷体 Std R" panose="02020400000000000000" pitchFamily="18" charset="-128"/>
              </a:rPr>
              <a:t>浮息债（参照利率）</a:t>
            </a:r>
            <a:endParaRPr lang="en-US" altLang="zh-CN" dirty="0">
              <a:solidFill>
                <a:srgbClr val="FF0000"/>
              </a:solidFill>
              <a:ea typeface="Adobe 楷体 Std R" panose="02020400000000000000" pitchFamily="18" charset="-128"/>
            </a:endParaRPr>
          </a:p>
          <a:p>
            <a:pPr lvl="1"/>
            <a:r>
              <a:rPr lang="zh-CN" altLang="en-US" dirty="0">
                <a:solidFill>
                  <a:srgbClr val="FF0000"/>
                </a:solidFill>
                <a:ea typeface="Adobe 楷体 Std R" panose="02020400000000000000" pitchFamily="18" charset="-128"/>
              </a:rPr>
              <a:t>计息日惯例</a:t>
            </a:r>
            <a:endParaRPr lang="en-US" altLang="zh-CN" dirty="0">
              <a:solidFill>
                <a:srgbClr val="FF0000"/>
              </a:solidFill>
              <a:ea typeface="Adobe 楷体 Std R" panose="02020400000000000000" pitchFamily="18" charset="-128"/>
            </a:endParaRPr>
          </a:p>
          <a:p>
            <a:pPr>
              <a:buClr>
                <a:srgbClr val="28571F"/>
              </a:buClr>
            </a:pPr>
            <a:r>
              <a:rPr lang="zh-CN" altLang="en-US" dirty="0">
                <a:ea typeface="Adobe 楷体 Std R" panose="02020400000000000000" pitchFamily="18" charset="-128"/>
              </a:rPr>
              <a:t>还本条款</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含权条款</a:t>
            </a:r>
            <a:endParaRPr lang="en-US" altLang="zh-CN" dirty="0">
              <a:ea typeface="Adobe 楷体 Std R" panose="02020400000000000000" pitchFamily="18" charset="-128"/>
            </a:endParaRPr>
          </a:p>
          <a:p>
            <a:pPr>
              <a:buClr>
                <a:srgbClr val="28571F"/>
              </a:buClr>
            </a:pPr>
            <a:endParaRPr lang="zh-CN" altLang="en-US" dirty="0">
              <a:ea typeface="Adobe 楷体 Std R" panose="02020400000000000000" pitchFamily="18" charset="-128"/>
            </a:endParaRPr>
          </a:p>
        </p:txBody>
      </p:sp>
      <p:sp>
        <p:nvSpPr>
          <p:cNvPr id="35843" name="灯片编号占位符 1">
            <a:extLst>
              <a:ext uri="{FF2B5EF4-FFF2-40B4-BE49-F238E27FC236}">
                <a16:creationId xmlns:a16="http://schemas.microsoft.com/office/drawing/2014/main" id="{5F5E8181-6D80-1B3C-F51B-3DE4E534313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6D3204F0-6DF6-6C45-9232-256BF94514BE}" type="slidenum">
              <a:rPr lang="zh-CN" altLang="en-US" smtClean="0">
                <a:solidFill>
                  <a:srgbClr val="7F7F7F"/>
                </a:solidFill>
                <a:latin typeface="Adobe Jenson Pro Capt" panose="020A0503050201030203" pitchFamily="18" charset="0"/>
              </a:rPr>
              <a:pPr/>
              <a:t>12</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1">
            <a:extLst>
              <a:ext uri="{FF2B5EF4-FFF2-40B4-BE49-F238E27FC236}">
                <a16:creationId xmlns:a16="http://schemas.microsoft.com/office/drawing/2014/main" id="{3E3FB4E6-5801-CB39-C03E-658D636A4725}"/>
              </a:ext>
            </a:extLst>
          </p:cNvPr>
          <p:cNvSpPr>
            <a:spLocks noGrp="1" noChangeArrowheads="1"/>
          </p:cNvSpPr>
          <p:nvPr>
            <p:ph type="title"/>
          </p:nvPr>
        </p:nvSpPr>
        <p:spPr>
          <a:xfrm>
            <a:off x="609600" y="76200"/>
            <a:ext cx="11277600" cy="846138"/>
          </a:xfrm>
        </p:spPr>
        <p:txBody>
          <a:bodyPr/>
          <a:lstStyle/>
          <a:p>
            <a:r>
              <a:rPr kumimoji="1" lang="zh-CN" altLang="en-US" sz="4000" dirty="0">
                <a:ea typeface="Adobe 黑体 Std R" panose="020B0400000000000000" pitchFamily="34" charset="-128"/>
              </a:rPr>
              <a:t>中国债券市场利率类型（余额结构）</a:t>
            </a:r>
            <a:r>
              <a:rPr kumimoji="1" lang="en-US" altLang="zh-CN" sz="4000" dirty="0">
                <a:latin typeface="+mj-lt"/>
                <a:ea typeface="Adobe 黑体 Std R" panose="020B0400000000000000" pitchFamily="34" charset="-128"/>
              </a:rPr>
              <a:t>: </a:t>
            </a:r>
            <a:r>
              <a:rPr kumimoji="1" lang="en-US" altLang="zh-CN" sz="4000" dirty="0">
                <a:ea typeface="Adobe 黑体 Std R" panose="020B0400000000000000" pitchFamily="34" charset="-128"/>
              </a:rPr>
              <a:t>2024-2-16</a:t>
            </a:r>
            <a:endParaRPr kumimoji="1" lang="zh-CN" altLang="en-US" sz="4000" dirty="0">
              <a:ea typeface="Adobe 黑体 Std R" panose="020B0400000000000000" pitchFamily="34" charset="-128"/>
            </a:endParaRPr>
          </a:p>
        </p:txBody>
      </p:sp>
      <p:sp>
        <p:nvSpPr>
          <p:cNvPr id="36866" name="灯片编号占位符 3">
            <a:extLst>
              <a:ext uri="{FF2B5EF4-FFF2-40B4-BE49-F238E27FC236}">
                <a16:creationId xmlns:a16="http://schemas.microsoft.com/office/drawing/2014/main" id="{AB951C3A-5937-7C94-9E7F-03D3EED5541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537D0B0-CF29-7448-8922-376890AA9BFA}" type="slidenum">
              <a:rPr lang="zh-CN" altLang="en-US" smtClean="0">
                <a:solidFill>
                  <a:srgbClr val="7F7F7F"/>
                </a:solidFill>
                <a:latin typeface="Adobe Jenson Pro Capt" panose="020A0503050201030203" pitchFamily="18" charset="0"/>
              </a:rPr>
              <a:pPr/>
              <a:t>13</a:t>
            </a:fld>
            <a:endParaRPr lang="zh-CN" altLang="en-US">
              <a:solidFill>
                <a:srgbClr val="7F7F7F"/>
              </a:solidFill>
              <a:latin typeface="Adobe Jenson Pro Capt" panose="020A0503050201030203" pitchFamily="18" charset="0"/>
            </a:endParaRPr>
          </a:p>
        </p:txBody>
      </p:sp>
      <p:sp>
        <p:nvSpPr>
          <p:cNvPr id="9" name="TextBox 1">
            <a:extLst>
              <a:ext uri="{FF2B5EF4-FFF2-40B4-BE49-F238E27FC236}">
                <a16:creationId xmlns:a16="http://schemas.microsoft.com/office/drawing/2014/main" id="{83E337A6-1A97-7123-F00B-15DA28583052}"/>
              </a:ext>
            </a:extLst>
          </p:cNvPr>
          <p:cNvSpPr txBox="1">
            <a:spLocks noChangeArrowheads="1"/>
          </p:cNvSpPr>
          <p:nvPr/>
        </p:nvSpPr>
        <p:spPr bwMode="auto">
          <a:xfrm>
            <a:off x="990600" y="6142008"/>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2" name="图片 1">
            <a:extLst>
              <a:ext uri="{FF2B5EF4-FFF2-40B4-BE49-F238E27FC236}">
                <a16:creationId xmlns:a16="http://schemas.microsoft.com/office/drawing/2014/main" id="{EFA9DEED-5105-7186-85A0-2B928C107145}"/>
              </a:ext>
            </a:extLst>
          </p:cNvPr>
          <p:cNvPicPr>
            <a:picLocks noChangeAspect="1"/>
          </p:cNvPicPr>
          <p:nvPr/>
        </p:nvPicPr>
        <p:blipFill rotWithShape="1">
          <a:blip r:embed="rId3"/>
          <a:srcRect b="7143"/>
          <a:stretch/>
        </p:blipFill>
        <p:spPr>
          <a:xfrm>
            <a:off x="2451100" y="1154372"/>
            <a:ext cx="7289800" cy="4953000"/>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灯片编号占位符 3">
            <a:extLst>
              <a:ext uri="{FF2B5EF4-FFF2-40B4-BE49-F238E27FC236}">
                <a16:creationId xmlns:a16="http://schemas.microsoft.com/office/drawing/2014/main" id="{6F04FAAF-50AC-C190-449C-1B52BE08139D}"/>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CF39987-26A0-8041-A313-9FC0ADF3ABA1}" type="slidenum">
              <a:rPr lang="zh-CN" altLang="en-US" smtClean="0">
                <a:solidFill>
                  <a:srgbClr val="7F7F7F"/>
                </a:solidFill>
                <a:latin typeface="Adobe Jenson Pro Capt" panose="020A0503050201030203" pitchFamily="18" charset="0"/>
              </a:rPr>
              <a:pPr/>
              <a:t>14</a:t>
            </a:fld>
            <a:endParaRPr lang="zh-CN" altLang="en-US">
              <a:solidFill>
                <a:srgbClr val="7F7F7F"/>
              </a:solidFill>
              <a:latin typeface="Adobe Jenson Pro Capt" panose="020A0503050201030203" pitchFamily="18" charset="0"/>
            </a:endParaRPr>
          </a:p>
        </p:txBody>
      </p:sp>
      <p:pic>
        <p:nvPicPr>
          <p:cNvPr id="5" name="图片 4">
            <a:extLst>
              <a:ext uri="{FF2B5EF4-FFF2-40B4-BE49-F238E27FC236}">
                <a16:creationId xmlns:a16="http://schemas.microsoft.com/office/drawing/2014/main" id="{14A65222-3C29-8146-1FB6-BC646A012B3F}"/>
              </a:ext>
            </a:extLst>
          </p:cNvPr>
          <p:cNvPicPr>
            <a:picLocks noChangeAspect="1"/>
          </p:cNvPicPr>
          <p:nvPr/>
        </p:nvPicPr>
        <p:blipFill>
          <a:blip r:embed="rId2"/>
          <a:stretch>
            <a:fillRect/>
          </a:stretch>
        </p:blipFill>
        <p:spPr>
          <a:xfrm>
            <a:off x="661348" y="1371600"/>
            <a:ext cx="10869304" cy="4343400"/>
          </a:xfrm>
          <a:prstGeom prst="rect">
            <a:avLst/>
          </a:prstGeom>
        </p:spPr>
      </p:pic>
    </p:spTree>
    <p:extLst>
      <p:ext uri="{BB962C8B-B14F-4D97-AF65-F5344CB8AC3E}">
        <p14:creationId xmlns:p14="http://schemas.microsoft.com/office/powerpoint/2010/main" val="107822169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a:extLst>
              <a:ext uri="{FF2B5EF4-FFF2-40B4-BE49-F238E27FC236}">
                <a16:creationId xmlns:a16="http://schemas.microsoft.com/office/drawing/2014/main" id="{CDDC4212-C96C-005C-BEC1-8E0BE36E52CA}"/>
              </a:ext>
            </a:extLst>
          </p:cNvPr>
          <p:cNvSpPr>
            <a:spLocks noGrp="1" noChangeArrowheads="1"/>
          </p:cNvSpPr>
          <p:nvPr>
            <p:ph type="title"/>
          </p:nvPr>
        </p:nvSpPr>
        <p:spPr>
          <a:xfrm>
            <a:off x="563563" y="107950"/>
            <a:ext cx="8229600" cy="846138"/>
          </a:xfrm>
        </p:spPr>
        <p:txBody>
          <a:bodyPr/>
          <a:lstStyle/>
          <a:p>
            <a:r>
              <a:rPr lang="zh-CN" altLang="en-US" dirty="0">
                <a:ea typeface="Adobe 黑体 Std R" panose="020B0400000000000000" pitchFamily="34" charset="-128"/>
              </a:rPr>
              <a:t>固定收益证券范畴</a:t>
            </a:r>
          </a:p>
        </p:txBody>
      </p:sp>
      <p:sp>
        <p:nvSpPr>
          <p:cNvPr id="25602" name="灯片编号占位符 3">
            <a:extLst>
              <a:ext uri="{FF2B5EF4-FFF2-40B4-BE49-F238E27FC236}">
                <a16:creationId xmlns:a16="http://schemas.microsoft.com/office/drawing/2014/main" id="{CFE50F12-60A5-76C8-F846-58CC6BCAFD2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F57BE29E-EDA4-0C43-B95F-684AEB5A5BF0}"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15</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4" name="图片 3">
            <a:extLst>
              <a:ext uri="{FF2B5EF4-FFF2-40B4-BE49-F238E27FC236}">
                <a16:creationId xmlns:a16="http://schemas.microsoft.com/office/drawing/2014/main" id="{10DFBF0F-E8E8-CD73-D001-EFB9A809A50B}"/>
              </a:ext>
            </a:extLst>
          </p:cNvPr>
          <p:cNvPicPr>
            <a:picLocks noChangeAspect="1"/>
          </p:cNvPicPr>
          <p:nvPr/>
        </p:nvPicPr>
        <p:blipFill>
          <a:blip r:embed="rId3"/>
          <a:stretch>
            <a:fillRect/>
          </a:stretch>
        </p:blipFill>
        <p:spPr>
          <a:xfrm>
            <a:off x="685800" y="1209103"/>
            <a:ext cx="11277600" cy="5071017"/>
          </a:xfrm>
          <a:prstGeom prst="rect">
            <a:avLst/>
          </a:prstGeom>
        </p:spPr>
      </p:pic>
    </p:spTree>
    <p:extLst>
      <p:ext uri="{BB962C8B-B14F-4D97-AF65-F5344CB8AC3E}">
        <p14:creationId xmlns:p14="http://schemas.microsoft.com/office/powerpoint/2010/main" val="1629651749"/>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a:extLst>
              <a:ext uri="{FF2B5EF4-FFF2-40B4-BE49-F238E27FC236}">
                <a16:creationId xmlns:a16="http://schemas.microsoft.com/office/drawing/2014/main" id="{B0BF1948-9CE6-01CF-4801-247600D615FF}"/>
              </a:ext>
            </a:extLst>
          </p:cNvPr>
          <p:cNvSpPr>
            <a:spLocks noGrp="1" noChangeArrowheads="1"/>
          </p:cNvSpPr>
          <p:nvPr>
            <p:ph type="title"/>
          </p:nvPr>
        </p:nvSpPr>
        <p:spPr>
          <a:xfrm>
            <a:off x="609600" y="76200"/>
            <a:ext cx="9636125" cy="846138"/>
          </a:xfrm>
        </p:spPr>
        <p:txBody>
          <a:bodyPr/>
          <a:lstStyle/>
          <a:p>
            <a:r>
              <a:rPr lang="zh-CN" altLang="en-US" dirty="0">
                <a:ea typeface="Adobe 黑体 Std R" panose="020B0400000000000000" pitchFamily="34" charset="-128"/>
              </a:rPr>
              <a:t>资本市场工具（课后阅读为主）</a:t>
            </a:r>
          </a:p>
        </p:txBody>
      </p:sp>
      <p:sp>
        <p:nvSpPr>
          <p:cNvPr id="38914" name="文本占位符 2">
            <a:extLst>
              <a:ext uri="{FF2B5EF4-FFF2-40B4-BE49-F238E27FC236}">
                <a16:creationId xmlns:a16="http://schemas.microsoft.com/office/drawing/2014/main" id="{DABCA367-DA77-2CEE-AAC3-18C26C214600}"/>
              </a:ext>
            </a:extLst>
          </p:cNvPr>
          <p:cNvSpPr>
            <a:spLocks noGrp="1" noChangeArrowheads="1"/>
          </p:cNvSpPr>
          <p:nvPr>
            <p:ph idx="1"/>
          </p:nvPr>
        </p:nvSpPr>
        <p:spPr>
          <a:xfrm>
            <a:off x="665163" y="1169988"/>
            <a:ext cx="10963275" cy="5183187"/>
          </a:xfrm>
        </p:spPr>
        <p:txBody>
          <a:bodyPr/>
          <a:lstStyle/>
          <a:p>
            <a:pPr>
              <a:buClr>
                <a:srgbClr val="28571F"/>
              </a:buClr>
            </a:pPr>
            <a:r>
              <a:rPr lang="zh-CN" altLang="en-US" dirty="0">
                <a:ea typeface="Adobe 楷体 Std R" panose="02020400000000000000" pitchFamily="18" charset="-128"/>
              </a:rPr>
              <a:t>政府债券</a:t>
            </a:r>
            <a:endParaRPr lang="en-US" altLang="zh-CN" dirty="0">
              <a:ea typeface="Adobe 楷体 Std R" panose="02020400000000000000" pitchFamily="18" charset="-128"/>
            </a:endParaRPr>
          </a:p>
          <a:p>
            <a:pPr lvl="1"/>
            <a:r>
              <a:rPr lang="zh-CN" altLang="en-US" dirty="0">
                <a:ea typeface="Adobe 楷体 Std R" panose="02020400000000000000" pitchFamily="18" charset="-128"/>
              </a:rPr>
              <a:t>美国：</a:t>
            </a:r>
            <a:r>
              <a:rPr lang="en-US" altLang="zh-CN" dirty="0">
                <a:ea typeface="Adobe 楷体 Std R" panose="02020400000000000000" pitchFamily="18" charset="-128"/>
              </a:rPr>
              <a:t>T-bill/T-note/T-bond/TIPS</a:t>
            </a:r>
            <a:r>
              <a:rPr lang="en-US" altLang="zh-CN" dirty="0">
                <a:solidFill>
                  <a:schemeClr val="tx1"/>
                </a:solidFill>
                <a:ea typeface="Adobe 楷体 Std R" panose="02020400000000000000" pitchFamily="18" charset="-128"/>
              </a:rPr>
              <a:t>/STRIPS</a:t>
            </a:r>
          </a:p>
          <a:p>
            <a:pPr lvl="1"/>
            <a:r>
              <a:rPr lang="zh-CN" altLang="en-US" dirty="0">
                <a:solidFill>
                  <a:schemeClr val="tx1"/>
                </a:solidFill>
                <a:ea typeface="Adobe 楷体 Std R" panose="02020400000000000000" pitchFamily="18" charset="-128"/>
              </a:rPr>
              <a:t>中国：记账式国债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储蓄国债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无记名实物国债</a:t>
            </a:r>
            <a:endParaRPr lang="en-US" altLang="zh-CN" dirty="0">
              <a:solidFill>
                <a:schemeClr val="tx1"/>
              </a:solidFill>
              <a:ea typeface="Adobe 楷体 Std R" panose="02020400000000000000" pitchFamily="18" charset="-128"/>
            </a:endParaRPr>
          </a:p>
          <a:p>
            <a:pPr>
              <a:buClr>
                <a:srgbClr val="28571F"/>
              </a:buClr>
            </a:pPr>
            <a:r>
              <a:rPr lang="zh-CN" altLang="en-US" dirty="0">
                <a:ea typeface="Adobe 楷体 Std R" panose="02020400000000000000" pitchFamily="18" charset="-128"/>
              </a:rPr>
              <a:t>政府机构债券</a:t>
            </a:r>
            <a:endParaRPr lang="en-US" altLang="zh-CN" dirty="0">
              <a:ea typeface="Adobe 楷体 Std R" panose="02020400000000000000" pitchFamily="18" charset="-128"/>
            </a:endParaRPr>
          </a:p>
          <a:p>
            <a:pPr lvl="1">
              <a:buClr>
                <a:srgbClr val="28571F"/>
              </a:buClr>
            </a:pPr>
            <a:r>
              <a:rPr lang="zh-CN" altLang="en-US" dirty="0">
                <a:ea typeface="Adobe 楷体 Std R" panose="02020400000000000000" pitchFamily="18" charset="-128"/>
              </a:rPr>
              <a:t>美国联邦机构债券：</a:t>
            </a:r>
            <a:r>
              <a:rPr lang="en-US" altLang="zh-CN" dirty="0">
                <a:ea typeface="Adobe 楷体 Std R" panose="02020400000000000000" pitchFamily="18" charset="-128"/>
              </a:rPr>
              <a:t>Fannie</a:t>
            </a:r>
            <a:r>
              <a:rPr lang="zh-CN" altLang="en-US" dirty="0">
                <a:ea typeface="Adobe 楷体 Std R" panose="02020400000000000000" pitchFamily="18" charset="-128"/>
              </a:rPr>
              <a:t> </a:t>
            </a:r>
            <a:r>
              <a:rPr lang="en-US" altLang="zh-CN" dirty="0">
                <a:ea typeface="Adobe 楷体 Std R" panose="02020400000000000000" pitchFamily="18" charset="-128"/>
              </a:rPr>
              <a:t>Mae</a:t>
            </a:r>
            <a:r>
              <a:rPr lang="zh-CN" altLang="en-US" dirty="0">
                <a:ea typeface="Adobe 楷体 Std R" panose="02020400000000000000" pitchFamily="18" charset="-128"/>
              </a:rPr>
              <a:t>、</a:t>
            </a:r>
            <a:r>
              <a:rPr lang="en-US" altLang="zh-CN" dirty="0">
                <a:ea typeface="Adobe 楷体 Std R" panose="02020400000000000000" pitchFamily="18" charset="-128"/>
              </a:rPr>
              <a:t>Freddie</a:t>
            </a:r>
            <a:r>
              <a:rPr lang="zh-CN" altLang="en-US" dirty="0">
                <a:ea typeface="Adobe 楷体 Std R" panose="02020400000000000000" pitchFamily="18" charset="-128"/>
              </a:rPr>
              <a:t> </a:t>
            </a:r>
            <a:r>
              <a:rPr lang="en-US" altLang="zh-CN" dirty="0">
                <a:ea typeface="Adobe 楷体 Std R" panose="02020400000000000000" pitchFamily="18" charset="-128"/>
              </a:rPr>
              <a:t>Mac</a:t>
            </a:r>
            <a:r>
              <a:rPr lang="zh-CN" altLang="en-US" dirty="0">
                <a:ea typeface="Adobe 楷体 Std R" panose="02020400000000000000" pitchFamily="18" charset="-128"/>
              </a:rPr>
              <a:t>、</a:t>
            </a:r>
            <a:r>
              <a:rPr lang="en-US" altLang="zh-CN" dirty="0">
                <a:ea typeface="Adobe 楷体 Std R" panose="02020400000000000000" pitchFamily="18" charset="-128"/>
              </a:rPr>
              <a:t>Farm</a:t>
            </a:r>
            <a:r>
              <a:rPr lang="zh-CN" altLang="en-US" dirty="0">
                <a:ea typeface="Adobe 楷体 Std R" panose="02020400000000000000" pitchFamily="18" charset="-128"/>
              </a:rPr>
              <a:t> </a:t>
            </a:r>
            <a:r>
              <a:rPr lang="en-US" altLang="zh-CN" dirty="0">
                <a:ea typeface="Adobe 楷体 Std R" panose="02020400000000000000" pitchFamily="18" charset="-128"/>
              </a:rPr>
              <a:t>Credit</a:t>
            </a:r>
            <a:r>
              <a:rPr lang="zh-CN" altLang="en-US" dirty="0">
                <a:ea typeface="Adobe 楷体 Std R" panose="02020400000000000000" pitchFamily="18" charset="-128"/>
              </a:rPr>
              <a:t> </a:t>
            </a:r>
            <a:r>
              <a:rPr lang="en-US" altLang="zh-CN" dirty="0">
                <a:ea typeface="Adobe 楷体 Std R" panose="02020400000000000000" pitchFamily="18" charset="-128"/>
              </a:rPr>
              <a:t>System</a:t>
            </a:r>
          </a:p>
          <a:p>
            <a:pPr lvl="1">
              <a:buClr>
                <a:srgbClr val="28571F"/>
              </a:buClr>
            </a:pPr>
            <a:r>
              <a:rPr lang="zh-CN" altLang="en-US" dirty="0">
                <a:ea typeface="Adobe 楷体 Std R" panose="02020400000000000000" pitchFamily="18" charset="-128"/>
              </a:rPr>
              <a:t>中国政府支持机构债：中央汇金、铁路债、（三大政策性银行债）</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地方政府债券：市政债</a:t>
            </a:r>
            <a:endParaRPr lang="en-US" altLang="zh-CN" dirty="0">
              <a:ea typeface="Adobe 楷体 Std R" panose="02020400000000000000" pitchFamily="18" charset="-128"/>
            </a:endParaRPr>
          </a:p>
          <a:p>
            <a:pPr lvl="1">
              <a:buClr>
                <a:srgbClr val="28571F"/>
              </a:buClr>
            </a:pPr>
            <a:r>
              <a:rPr lang="zh-CN" altLang="en-US" dirty="0">
                <a:ea typeface="Adobe 楷体 Std R" panose="02020400000000000000" pitchFamily="18" charset="-128"/>
              </a:rPr>
              <a:t>一般债券</a:t>
            </a:r>
            <a:endParaRPr lang="en-US" altLang="zh-CN" dirty="0">
              <a:ea typeface="Adobe 楷体 Std R" panose="02020400000000000000" pitchFamily="18" charset="-128"/>
            </a:endParaRPr>
          </a:p>
          <a:p>
            <a:pPr lvl="1">
              <a:buClr>
                <a:srgbClr val="28571F"/>
              </a:buClr>
            </a:pPr>
            <a:r>
              <a:rPr lang="zh-CN" altLang="en-US" dirty="0">
                <a:ea typeface="Adobe 楷体 Std R" panose="02020400000000000000" pitchFamily="18" charset="-128"/>
              </a:rPr>
              <a:t>专项债券</a:t>
            </a:r>
            <a:endParaRPr lang="en-US" altLang="zh-CN" dirty="0">
              <a:ea typeface="Adobe 楷体 Std R" panose="02020400000000000000" pitchFamily="18" charset="-128"/>
            </a:endParaRPr>
          </a:p>
          <a:p>
            <a:pPr>
              <a:buClr>
                <a:srgbClr val="28571F"/>
              </a:buClr>
            </a:pPr>
            <a:endParaRPr lang="zh-CN" altLang="en-US" dirty="0">
              <a:ea typeface="Adobe 楷体 Std R" panose="02020400000000000000" pitchFamily="18" charset="-128"/>
            </a:endParaRPr>
          </a:p>
        </p:txBody>
      </p:sp>
      <p:sp>
        <p:nvSpPr>
          <p:cNvPr id="38915" name="灯片编号占位符 1">
            <a:extLst>
              <a:ext uri="{FF2B5EF4-FFF2-40B4-BE49-F238E27FC236}">
                <a16:creationId xmlns:a16="http://schemas.microsoft.com/office/drawing/2014/main" id="{B7086779-56D5-15D5-E79A-DDC848EF6EB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AAE6667-77B3-B140-8DFF-CD4581A044AC}" type="slidenum">
              <a:rPr lang="zh-CN" altLang="en-US" smtClean="0">
                <a:solidFill>
                  <a:srgbClr val="7F7F7F"/>
                </a:solidFill>
                <a:latin typeface="Adobe Jenson Pro Capt" panose="020A0503050201030203" pitchFamily="18" charset="0"/>
              </a:rPr>
              <a:pPr/>
              <a:t>16</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标题 1">
            <a:extLst>
              <a:ext uri="{FF2B5EF4-FFF2-40B4-BE49-F238E27FC236}">
                <a16:creationId xmlns:a16="http://schemas.microsoft.com/office/drawing/2014/main" id="{7FD648E9-1156-6D60-39F0-68226860D1FC}"/>
              </a:ext>
            </a:extLst>
          </p:cNvPr>
          <p:cNvSpPr>
            <a:spLocks noGrp="1" noChangeArrowheads="1"/>
          </p:cNvSpPr>
          <p:nvPr>
            <p:ph type="title"/>
          </p:nvPr>
        </p:nvSpPr>
        <p:spPr>
          <a:xfrm>
            <a:off x="655638" y="76200"/>
            <a:ext cx="10972800" cy="847725"/>
          </a:xfrm>
        </p:spPr>
        <p:txBody>
          <a:bodyPr/>
          <a:lstStyle/>
          <a:p>
            <a:endParaRPr kumimoji="1" lang="zh-CN" altLang="en-US">
              <a:ea typeface="Adobe 黑体 Std R" panose="020B0400000000000000" pitchFamily="34" charset="-128"/>
            </a:endParaRPr>
          </a:p>
        </p:txBody>
      </p:sp>
      <p:sp>
        <p:nvSpPr>
          <p:cNvPr id="39938" name="内容占位符 2">
            <a:extLst>
              <a:ext uri="{FF2B5EF4-FFF2-40B4-BE49-F238E27FC236}">
                <a16:creationId xmlns:a16="http://schemas.microsoft.com/office/drawing/2014/main" id="{C1B9E190-CB57-37D9-399A-4111A9A4104D}"/>
              </a:ext>
            </a:extLst>
          </p:cNvPr>
          <p:cNvSpPr>
            <a:spLocks noGrp="1" noChangeArrowheads="1"/>
          </p:cNvSpPr>
          <p:nvPr>
            <p:ph idx="1"/>
          </p:nvPr>
        </p:nvSpPr>
        <p:spPr>
          <a:xfrm>
            <a:off x="609600" y="1341438"/>
            <a:ext cx="10972800" cy="5183187"/>
          </a:xfrm>
        </p:spPr>
        <p:txBody>
          <a:bodyPr/>
          <a:lstStyle/>
          <a:p>
            <a:pPr>
              <a:buClr>
                <a:srgbClr val="28571F"/>
              </a:buClr>
            </a:pPr>
            <a:r>
              <a:rPr lang="zh-CN" altLang="en-US" dirty="0">
                <a:ea typeface="Adobe 楷体 Std R" panose="02020400000000000000" pitchFamily="18" charset="-128"/>
              </a:rPr>
              <a:t>企业债务工具</a:t>
            </a:r>
            <a:endParaRPr lang="en-US" altLang="zh-CN" dirty="0">
              <a:ea typeface="Adobe 楷体 Std R" panose="02020400000000000000" pitchFamily="18" charset="-128"/>
            </a:endParaRPr>
          </a:p>
          <a:p>
            <a:pPr lvl="1">
              <a:buClr>
                <a:srgbClr val="28571F"/>
              </a:buClr>
            </a:pPr>
            <a:r>
              <a:rPr lang="zh-CN" altLang="en-US" dirty="0">
                <a:ea typeface="Adobe 楷体 Std R" panose="02020400000000000000" pitchFamily="18" charset="-128"/>
              </a:rPr>
              <a:t>偿债优先：优先债（</a:t>
            </a:r>
            <a:r>
              <a:rPr lang="en-US" altLang="zh-CN" dirty="0">
                <a:ea typeface="Adobe 楷体 Std R" panose="02020400000000000000" pitchFamily="18" charset="-128"/>
              </a:rPr>
              <a:t>senior debt</a:t>
            </a:r>
            <a:r>
              <a:rPr lang="zh-CN" altLang="en-US" dirty="0">
                <a:ea typeface="Adobe 楷体 Std R" panose="02020400000000000000" pitchFamily="18" charset="-128"/>
              </a:rPr>
              <a:t>）、一般债务、次级债（</a:t>
            </a:r>
            <a:r>
              <a:rPr lang="en-US" altLang="zh-CN" dirty="0">
                <a:ea typeface="Adobe 楷体 Std R" panose="02020400000000000000" pitchFamily="18" charset="-128"/>
              </a:rPr>
              <a:t>subordinate debt</a:t>
            </a:r>
            <a:r>
              <a:rPr lang="zh-CN" altLang="en-US" dirty="0">
                <a:ea typeface="Adobe 楷体 Std R" panose="02020400000000000000" pitchFamily="18" charset="-128"/>
              </a:rPr>
              <a:t>）</a:t>
            </a:r>
            <a:endParaRPr lang="en-US" altLang="zh-CN" dirty="0">
              <a:ea typeface="Adobe 楷体 Std R" panose="02020400000000000000" pitchFamily="18" charset="-128"/>
            </a:endParaRPr>
          </a:p>
          <a:p>
            <a:pPr lvl="1"/>
            <a:r>
              <a:rPr lang="zh-CN" altLang="en-US" dirty="0">
                <a:solidFill>
                  <a:schemeClr val="tx1"/>
                </a:solidFill>
                <a:ea typeface="Adobe 楷体 Std R" panose="02020400000000000000" pitchFamily="18" charset="-128"/>
              </a:rPr>
              <a:t>中期票据（</a:t>
            </a:r>
            <a:r>
              <a:rPr lang="en-US" altLang="zh-CN" dirty="0">
                <a:solidFill>
                  <a:schemeClr val="tx1"/>
                </a:solidFill>
                <a:ea typeface="Adobe 楷体 Std R" panose="02020400000000000000" pitchFamily="18" charset="-128"/>
              </a:rPr>
              <a:t>MTN</a:t>
            </a:r>
            <a:r>
              <a:rPr lang="zh-CN" altLang="en-US" dirty="0">
                <a:solidFill>
                  <a:schemeClr val="tx1"/>
                </a:solidFill>
                <a:ea typeface="Adobe 楷体 Std R" panose="02020400000000000000" pitchFamily="18" charset="-128"/>
              </a:rPr>
              <a:t>）</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结构性票据（</a:t>
            </a:r>
            <a:r>
              <a:rPr lang="en-US" altLang="zh-CN" dirty="0">
                <a:solidFill>
                  <a:schemeClr val="tx1"/>
                </a:solidFill>
                <a:ea typeface="Adobe 楷体 Std R" panose="02020400000000000000" pitchFamily="18" charset="-128"/>
              </a:rPr>
              <a:t>structured notes</a:t>
            </a:r>
            <a:r>
              <a:rPr lang="zh-CN" altLang="en-US" dirty="0">
                <a:solidFill>
                  <a:schemeClr val="tx1"/>
                </a:solidFill>
                <a:ea typeface="Adobe 楷体 Std R" panose="02020400000000000000" pitchFamily="18" charset="-128"/>
              </a:rPr>
              <a:t>）</a:t>
            </a:r>
            <a:endParaRPr lang="en-US" altLang="zh-CN" dirty="0">
              <a:solidFill>
                <a:schemeClr val="tx1"/>
              </a:solidFill>
              <a:ea typeface="Adobe 楷体 Std R" panose="02020400000000000000" pitchFamily="18" charset="-128"/>
            </a:endParaRPr>
          </a:p>
          <a:p>
            <a:pPr lvl="1"/>
            <a:r>
              <a:rPr lang="zh-CN" altLang="en-US" dirty="0">
                <a:solidFill>
                  <a:schemeClr val="tx1"/>
                </a:solidFill>
                <a:ea typeface="Adobe 楷体 Std R" panose="02020400000000000000" pitchFamily="18" charset="-128"/>
              </a:rPr>
              <a:t>中国市场的企业债务工具：</a:t>
            </a:r>
            <a:endParaRPr lang="en-US" altLang="zh-CN" dirty="0">
              <a:solidFill>
                <a:schemeClr val="tx1"/>
              </a:solidFill>
              <a:ea typeface="Adobe 楷体 Std R" panose="02020400000000000000" pitchFamily="18" charset="-128"/>
            </a:endParaRPr>
          </a:p>
          <a:p>
            <a:pPr lvl="2"/>
            <a:r>
              <a:rPr lang="zh-CN" altLang="en-US" dirty="0">
                <a:solidFill>
                  <a:schemeClr val="tx1"/>
                </a:solidFill>
                <a:ea typeface="Adobe 楷体 Std R" panose="02020400000000000000" pitchFamily="18" charset="-128"/>
              </a:rPr>
              <a:t>金融（信用）债券：政策性金融债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商业银行债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非银行金融机构债</a:t>
            </a:r>
            <a:endParaRPr lang="en-US" altLang="zh-CN" dirty="0">
              <a:solidFill>
                <a:schemeClr val="tx1"/>
              </a:solidFill>
              <a:ea typeface="Adobe 楷体 Std R" panose="02020400000000000000" pitchFamily="18" charset="-128"/>
            </a:endParaRPr>
          </a:p>
          <a:p>
            <a:pPr lvl="2"/>
            <a:r>
              <a:rPr lang="zh-CN" altLang="en-US" dirty="0">
                <a:solidFill>
                  <a:schemeClr val="tx1"/>
                </a:solidFill>
                <a:ea typeface="Adobe 楷体 Std R" panose="02020400000000000000" pitchFamily="18" charset="-128"/>
              </a:rPr>
              <a:t>非金融信用债券：企业债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公司债</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非金融企业债务融资工具</a:t>
            </a:r>
            <a:endParaRPr lang="en-US" altLang="zh-CN" dirty="0">
              <a:solidFill>
                <a:schemeClr val="tx1"/>
              </a:solidFill>
              <a:ea typeface="Adobe 楷体 Std R" panose="02020400000000000000" pitchFamily="18" charset="-128"/>
            </a:endParaRPr>
          </a:p>
          <a:p>
            <a:pPr lvl="3"/>
            <a:r>
              <a:rPr lang="zh-CN" altLang="en-US" dirty="0">
                <a:solidFill>
                  <a:schemeClr val="tx1"/>
                </a:solidFill>
                <a:ea typeface="Adobe 楷体 Std R" panose="02020400000000000000" pitchFamily="18" charset="-128"/>
              </a:rPr>
              <a:t>非金融企业债务融资工具：短期融资券</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超短期融资券</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中期票据</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非公开定向债务融资工具</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中小企业集合票据</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项目收益票据</a:t>
            </a:r>
            <a:r>
              <a:rPr lang="en-US" altLang="zh-CN" dirty="0">
                <a:solidFill>
                  <a:schemeClr val="tx1"/>
                </a:solidFill>
                <a:ea typeface="Adobe 楷体 Std R" panose="02020400000000000000" pitchFamily="18" charset="-128"/>
              </a:rPr>
              <a:t>/</a:t>
            </a:r>
            <a:r>
              <a:rPr lang="zh-CN" altLang="en-US" dirty="0">
                <a:solidFill>
                  <a:schemeClr val="tx1"/>
                </a:solidFill>
                <a:ea typeface="Adobe 楷体 Std R" panose="02020400000000000000" pitchFamily="18" charset="-128"/>
              </a:rPr>
              <a:t>绿色债务融资工具</a:t>
            </a:r>
            <a:r>
              <a:rPr lang="en-US" altLang="zh-CN" dirty="0">
                <a:solidFill>
                  <a:schemeClr val="tx1"/>
                </a:solidFill>
                <a:ea typeface="Adobe 楷体 Std R" panose="02020400000000000000" pitchFamily="18" charset="-128"/>
              </a:rPr>
              <a:t>……</a:t>
            </a:r>
          </a:p>
          <a:p>
            <a:pPr>
              <a:buClr>
                <a:srgbClr val="28571F"/>
              </a:buClr>
            </a:pPr>
            <a:endParaRPr kumimoji="1" lang="zh-CN" altLang="en-US" dirty="0">
              <a:ea typeface="Adobe 楷体 Std R" panose="02020400000000000000" pitchFamily="18" charset="-128"/>
            </a:endParaRPr>
          </a:p>
        </p:txBody>
      </p:sp>
      <p:sp>
        <p:nvSpPr>
          <p:cNvPr id="39939" name="灯片编号占位符 3">
            <a:extLst>
              <a:ext uri="{FF2B5EF4-FFF2-40B4-BE49-F238E27FC236}">
                <a16:creationId xmlns:a16="http://schemas.microsoft.com/office/drawing/2014/main" id="{E26CABFB-110B-62F4-69C3-779C466CD1D8}"/>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39A2341-E4A9-4A43-B4F9-2C02684F12A8}" type="slidenum">
              <a:rPr lang="zh-CN" altLang="en-US" smtClean="0">
                <a:solidFill>
                  <a:srgbClr val="7F7F7F"/>
                </a:solidFill>
                <a:latin typeface="Adobe Jenson Pro Capt" panose="020A0503050201030203" pitchFamily="18" charset="0"/>
              </a:rPr>
              <a:pPr/>
              <a:t>17</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1">
            <a:extLst>
              <a:ext uri="{FF2B5EF4-FFF2-40B4-BE49-F238E27FC236}">
                <a16:creationId xmlns:a16="http://schemas.microsoft.com/office/drawing/2014/main" id="{516AB096-F09E-A208-FD02-8AF40633AAD7}"/>
              </a:ext>
            </a:extLst>
          </p:cNvPr>
          <p:cNvSpPr>
            <a:spLocks noGrp="1" noChangeArrowheads="1"/>
          </p:cNvSpPr>
          <p:nvPr>
            <p:ph type="title"/>
          </p:nvPr>
        </p:nvSpPr>
        <p:spPr>
          <a:xfrm>
            <a:off x="655638" y="76200"/>
            <a:ext cx="11536362" cy="847725"/>
          </a:xfrm>
        </p:spPr>
        <p:txBody>
          <a:bodyPr/>
          <a:lstStyle/>
          <a:p>
            <a:r>
              <a:rPr kumimoji="1" lang="zh-CN" altLang="en-US" sz="4000" dirty="0">
                <a:ea typeface="Adobe 黑体 Std R" panose="020B0400000000000000" pitchFamily="34" charset="-128"/>
              </a:rPr>
              <a:t>中国债券市场债券类型（余额结构）</a:t>
            </a:r>
            <a:r>
              <a:rPr kumimoji="1" lang="en-US" altLang="zh-CN" sz="4000" dirty="0">
                <a:latin typeface="+mj-lt"/>
                <a:ea typeface="Adobe 黑体 Std R" panose="020B0400000000000000" pitchFamily="34" charset="-128"/>
              </a:rPr>
              <a:t> : </a:t>
            </a:r>
            <a:r>
              <a:rPr kumimoji="1" lang="en-US" altLang="zh-CN" sz="4000" dirty="0">
                <a:ea typeface="Adobe 黑体 Std R" panose="020B0400000000000000" pitchFamily="34" charset="-128"/>
              </a:rPr>
              <a:t>2024-2-16</a:t>
            </a:r>
            <a:endParaRPr kumimoji="1" lang="zh-CN" altLang="en-US" sz="4000" dirty="0">
              <a:ea typeface="Adobe 黑体 Std R" panose="020B0400000000000000" pitchFamily="34" charset="-128"/>
            </a:endParaRPr>
          </a:p>
        </p:txBody>
      </p:sp>
      <p:sp>
        <p:nvSpPr>
          <p:cNvPr id="40963" name="灯片编号占位符 3">
            <a:extLst>
              <a:ext uri="{FF2B5EF4-FFF2-40B4-BE49-F238E27FC236}">
                <a16:creationId xmlns:a16="http://schemas.microsoft.com/office/drawing/2014/main" id="{FF5A1058-2F8A-A2E4-C9B8-ADD9D8DB8DF2}"/>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B1C0339-0A60-1742-8DB9-BB5BBC16AB30}" type="slidenum">
              <a:rPr lang="zh-CN" altLang="en-US" smtClean="0">
                <a:solidFill>
                  <a:srgbClr val="7F7F7F"/>
                </a:solidFill>
                <a:latin typeface="Adobe Jenson Pro Capt" panose="020A0503050201030203" pitchFamily="18" charset="0"/>
              </a:rPr>
              <a:pPr/>
              <a:t>18</a:t>
            </a:fld>
            <a:endParaRPr lang="zh-CN" altLang="en-US">
              <a:solidFill>
                <a:srgbClr val="7F7F7F"/>
              </a:solidFill>
              <a:latin typeface="Adobe Jenson Pro Capt" panose="020A0503050201030203" pitchFamily="18" charset="0"/>
            </a:endParaRPr>
          </a:p>
        </p:txBody>
      </p:sp>
      <p:sp>
        <p:nvSpPr>
          <p:cNvPr id="5" name="TextBox 1">
            <a:extLst>
              <a:ext uri="{FF2B5EF4-FFF2-40B4-BE49-F238E27FC236}">
                <a16:creationId xmlns:a16="http://schemas.microsoft.com/office/drawing/2014/main" id="{2E5BB1E6-1AA5-0845-9531-AA1E6825AE1F}"/>
              </a:ext>
            </a:extLst>
          </p:cNvPr>
          <p:cNvSpPr txBox="1">
            <a:spLocks noChangeArrowheads="1"/>
          </p:cNvSpPr>
          <p:nvPr/>
        </p:nvSpPr>
        <p:spPr bwMode="auto">
          <a:xfrm>
            <a:off x="838200" y="6009179"/>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8" name="图片 7">
            <a:extLst>
              <a:ext uri="{FF2B5EF4-FFF2-40B4-BE49-F238E27FC236}">
                <a16:creationId xmlns:a16="http://schemas.microsoft.com/office/drawing/2014/main" id="{C988E792-A307-2598-56B3-F119809FC192}"/>
              </a:ext>
            </a:extLst>
          </p:cNvPr>
          <p:cNvPicPr>
            <a:picLocks noChangeAspect="1"/>
          </p:cNvPicPr>
          <p:nvPr/>
        </p:nvPicPr>
        <p:blipFill rotWithShape="1">
          <a:blip r:embed="rId3"/>
          <a:srcRect b="3303"/>
          <a:stretch/>
        </p:blipFill>
        <p:spPr>
          <a:xfrm>
            <a:off x="1847850" y="1031213"/>
            <a:ext cx="8496300" cy="5002127"/>
          </a:xfrm>
          <a:prstGeom prst="rect">
            <a:avLst/>
          </a:prstGeom>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a:extLst>
              <a:ext uri="{FF2B5EF4-FFF2-40B4-BE49-F238E27FC236}">
                <a16:creationId xmlns:a16="http://schemas.microsoft.com/office/drawing/2014/main" id="{CDDC4212-C96C-005C-BEC1-8E0BE36E52CA}"/>
              </a:ext>
            </a:extLst>
          </p:cNvPr>
          <p:cNvSpPr>
            <a:spLocks noGrp="1" noChangeArrowheads="1"/>
          </p:cNvSpPr>
          <p:nvPr>
            <p:ph type="title"/>
          </p:nvPr>
        </p:nvSpPr>
        <p:spPr>
          <a:xfrm>
            <a:off x="563563" y="107950"/>
            <a:ext cx="8229600" cy="846138"/>
          </a:xfrm>
        </p:spPr>
        <p:txBody>
          <a:bodyPr/>
          <a:lstStyle/>
          <a:p>
            <a:r>
              <a:rPr lang="zh-CN" altLang="en-US" dirty="0">
                <a:ea typeface="Adobe 黑体 Std R" panose="020B0400000000000000" pitchFamily="34" charset="-128"/>
              </a:rPr>
              <a:t>固定收益证券范畴</a:t>
            </a:r>
          </a:p>
        </p:txBody>
      </p:sp>
      <p:sp>
        <p:nvSpPr>
          <p:cNvPr id="25602" name="灯片编号占位符 3">
            <a:extLst>
              <a:ext uri="{FF2B5EF4-FFF2-40B4-BE49-F238E27FC236}">
                <a16:creationId xmlns:a16="http://schemas.microsoft.com/office/drawing/2014/main" id="{CFE50F12-60A5-76C8-F846-58CC6BCAFD2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F57BE29E-EDA4-0C43-B95F-684AEB5A5BF0}"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19</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4" name="图片 3">
            <a:extLst>
              <a:ext uri="{FF2B5EF4-FFF2-40B4-BE49-F238E27FC236}">
                <a16:creationId xmlns:a16="http://schemas.microsoft.com/office/drawing/2014/main" id="{10DFBF0F-E8E8-CD73-D001-EFB9A809A50B}"/>
              </a:ext>
            </a:extLst>
          </p:cNvPr>
          <p:cNvPicPr>
            <a:picLocks noChangeAspect="1"/>
          </p:cNvPicPr>
          <p:nvPr/>
        </p:nvPicPr>
        <p:blipFill>
          <a:blip r:embed="rId3"/>
          <a:stretch>
            <a:fillRect/>
          </a:stretch>
        </p:blipFill>
        <p:spPr>
          <a:xfrm>
            <a:off x="685800" y="1209103"/>
            <a:ext cx="11277600" cy="5071017"/>
          </a:xfrm>
          <a:prstGeom prst="rect">
            <a:avLst/>
          </a:prstGeom>
        </p:spPr>
      </p:pic>
    </p:spTree>
    <p:extLst>
      <p:ext uri="{BB962C8B-B14F-4D97-AF65-F5344CB8AC3E}">
        <p14:creationId xmlns:p14="http://schemas.microsoft.com/office/powerpoint/2010/main" val="6121108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标题 1">
            <a:extLst>
              <a:ext uri="{FF2B5EF4-FFF2-40B4-BE49-F238E27FC236}">
                <a16:creationId xmlns:a16="http://schemas.microsoft.com/office/drawing/2014/main" id="{FBF996D0-38D3-28E2-DEB9-9E486D492106}"/>
              </a:ext>
            </a:extLst>
          </p:cNvPr>
          <p:cNvSpPr>
            <a:spLocks noGrp="1" noChangeArrowheads="1"/>
          </p:cNvSpPr>
          <p:nvPr>
            <p:ph type="title"/>
          </p:nvPr>
        </p:nvSpPr>
        <p:spPr>
          <a:xfrm>
            <a:off x="685800" y="44450"/>
            <a:ext cx="8229600" cy="846138"/>
          </a:xfrm>
        </p:spPr>
        <p:txBody>
          <a:bodyPr/>
          <a:lstStyle/>
          <a:p>
            <a:r>
              <a:rPr lang="zh-CN" altLang="en-US">
                <a:ea typeface="Adobe 黑体 Std R" panose="020B0400000000000000" pitchFamily="34" charset="-128"/>
              </a:rPr>
              <a:t>货币市场工具</a:t>
            </a:r>
          </a:p>
        </p:txBody>
      </p:sp>
      <p:graphicFrame>
        <p:nvGraphicFramePr>
          <p:cNvPr id="4" name="表格 3">
            <a:extLst>
              <a:ext uri="{FF2B5EF4-FFF2-40B4-BE49-F238E27FC236}">
                <a16:creationId xmlns:a16="http://schemas.microsoft.com/office/drawing/2014/main" id="{805C34A8-9D35-2D04-4D96-C88A24A9A59B}"/>
              </a:ext>
            </a:extLst>
          </p:cNvPr>
          <p:cNvGraphicFramePr>
            <a:graphicFrameLocks noGrp="1"/>
          </p:cNvGraphicFramePr>
          <p:nvPr>
            <p:extLst>
              <p:ext uri="{D42A27DB-BD31-4B8C-83A1-F6EECF244321}">
                <p14:modId xmlns:p14="http://schemas.microsoft.com/office/powerpoint/2010/main" val="2950455730"/>
              </p:ext>
            </p:extLst>
          </p:nvPr>
        </p:nvGraphicFramePr>
        <p:xfrm>
          <a:off x="1676400" y="1600200"/>
          <a:ext cx="8991600" cy="4111625"/>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bg1"/>
                          </a:solidFill>
                          <a:effectLst/>
                          <a:latin typeface="Adobe 黑体 Std R" panose="020B0400000000000000" pitchFamily="34" charset="-128"/>
                          <a:ea typeface="Adobe 黑体 Std R" panose="020B0400000000000000" pitchFamily="34" charset="-128"/>
                        </a:rPr>
                        <a:t>美国市场</a:t>
                      </a:r>
                      <a:endParaRPr kumimoji="0" lang="zh-CN" altLang="zh-CN" sz="2000" b="0" i="0" u="none" strike="noStrike" cap="none" normalizeH="0" baseline="0">
                        <a:ln>
                          <a:noFill/>
                        </a:ln>
                        <a:solidFill>
                          <a:schemeClr val="bg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solidFill>
                      <a:schemeClr val="accent2"/>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bg1"/>
                          </a:solidFill>
                          <a:effectLst/>
                          <a:latin typeface="Adobe 黑体 Std R" panose="020B0400000000000000" pitchFamily="34" charset="-128"/>
                          <a:ea typeface="Adobe 黑体 Std R" panose="020B0400000000000000" pitchFamily="34" charset="-128"/>
                        </a:rPr>
                        <a:t>中国市场</a:t>
                      </a:r>
                      <a:endParaRPr kumimoji="0" lang="zh-CN" altLang="zh-CN" sz="2000" b="0" i="0" u="none" strike="noStrike" cap="none" normalizeH="0" baseline="0">
                        <a:ln>
                          <a:noFill/>
                        </a:ln>
                        <a:solidFill>
                          <a:schemeClr val="bg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Adobe 黑体 Std R" panose="020B0400000000000000" pitchFamily="34" charset="-128"/>
                          <a:ea typeface="Adobe 黑体 Std R" panose="020B0400000000000000" pitchFamily="34" charset="-128"/>
                        </a:rPr>
                        <a:t>国库券</a:t>
                      </a:r>
                      <a:endParaRPr kumimoji="0" lang="zh-CN" altLang="zh-CN" sz="2000" b="0" i="0" u="none" strike="noStrike" cap="none" normalizeH="0" baseline="0" dirty="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短期国债、中央银行票据</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Adobe 黑体 Std R" panose="020B0400000000000000" pitchFamily="34" charset="-128"/>
                          <a:ea typeface="Adobe 黑体 Std R" panose="020B0400000000000000" pitchFamily="34" charset="-128"/>
                        </a:rPr>
                        <a:t>联邦基金交易、其他同业拆借</a:t>
                      </a:r>
                      <a:endParaRPr kumimoji="0" lang="zh-CN" altLang="zh-CN" sz="2000" b="0" i="0" u="none" strike="noStrike" cap="none" normalizeH="0" baseline="0" dirty="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同业拆借</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大额可转让定期存单</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大额可转让定期存单</a:t>
                      </a:r>
                      <a:r>
                        <a:rPr kumimoji="0" lang="zh-CN" altLang="en-US"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、同业存单</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商业票据</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短期融资券</a:t>
                      </a:r>
                      <a:r>
                        <a:rPr kumimoji="0" lang="zh-CN" altLang="en-US"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、超短期融资券</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回购</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rPr>
                        <a:t>回购</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873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rPr>
                        <a:t>汇票</a:t>
                      </a:r>
                      <a:endParaRPr kumimoji="0" lang="zh-CN" altLang="zh-CN" sz="2000" b="0" i="0" u="none" strike="noStrike" cap="none" normalizeH="0" baseline="0">
                        <a:ln>
                          <a:noFill/>
                        </a:ln>
                        <a:solidFill>
                          <a:schemeClr val="tx1"/>
                        </a:solidFill>
                        <a:effectLst/>
                        <a:latin typeface="Adobe 黑体 Std R" panose="020B0400000000000000" pitchFamily="34" charset="-128"/>
                        <a:ea typeface="Adobe 黑体 Std R" panose="020B0400000000000000" pitchFamily="34" charset="-128"/>
                        <a:cs typeface="Times New Roman" panose="02020603050405020304" pitchFamily="18" charset="0"/>
                      </a:endParaRPr>
                    </a:p>
                  </a:txBody>
                  <a:tcPr marL="68580" marR="68580" marT="0" marB="0" anchor="ctr" horzOverflow="overflow">
                    <a:lnL w="9525" cap="flat" cmpd="sng" algn="ctr">
                      <a:solidFill>
                        <a:srgbClr val="38802C"/>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8"/>
                        </a:rPr>
                        <a:t>汇票</a:t>
                      </a:r>
                      <a:endParaRPr kumimoji="0" lang="zh-CN" altLang="zh-CN" sz="20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8"/>
                        <a:cs typeface="Times New Roman" panose="02020603050405020304" pitchFamily="18" charset="0"/>
                      </a:endParaRPr>
                    </a:p>
                  </a:txBody>
                  <a:tcPr marL="68580" marR="68580" marT="0" marB="0" anchor="ctr" horzOverflow="overflow">
                    <a:lnL w="12700" cap="flat" cmpd="sng" algn="ctr">
                      <a:solidFill>
                        <a:schemeClr val="accent2"/>
                      </a:solidFill>
                      <a:prstDash val="solid"/>
                      <a:round/>
                      <a:headEnd type="none" w="med" len="med"/>
                      <a:tailEnd type="none" w="med" len="med"/>
                    </a:lnL>
                    <a:lnR w="9525" cap="flat" cmpd="sng" algn="ctr">
                      <a:solidFill>
                        <a:srgbClr val="38802C"/>
                      </a:solidFill>
                      <a:prstDash val="solid"/>
                      <a:round/>
                      <a:headEnd type="none" w="med" len="med"/>
                      <a:tailEnd type="none" w="med" len="med"/>
                    </a:lnR>
                    <a:lnT w="9525" cap="flat" cmpd="sng" algn="ctr">
                      <a:solidFill>
                        <a:srgbClr val="38802C"/>
                      </a:solidFill>
                      <a:prstDash val="solid"/>
                      <a:round/>
                      <a:headEnd type="none" w="med" len="med"/>
                      <a:tailEnd type="none" w="med" len="med"/>
                    </a:lnT>
                    <a:lnB w="9525" cap="flat" cmpd="sng" algn="ctr">
                      <a:solidFill>
                        <a:srgbClr val="38802C"/>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42012" name="灯片编号占位符 2">
            <a:extLst>
              <a:ext uri="{FF2B5EF4-FFF2-40B4-BE49-F238E27FC236}">
                <a16:creationId xmlns:a16="http://schemas.microsoft.com/office/drawing/2014/main" id="{EE12E3D9-A36D-45D2-D229-8A1B3C13D73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36B94EC-D7AA-3348-B3B7-89E32009F00B}" type="slidenum">
              <a:rPr lang="zh-CN" altLang="en-US" smtClean="0">
                <a:solidFill>
                  <a:srgbClr val="7F7F7F"/>
                </a:solidFill>
                <a:latin typeface="Adobe Jenson Pro Capt" panose="020A0503050201030203" pitchFamily="18" charset="0"/>
              </a:rPr>
              <a:pPr/>
              <a:t>20</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标题 1">
            <a:extLst>
              <a:ext uri="{FF2B5EF4-FFF2-40B4-BE49-F238E27FC236}">
                <a16:creationId xmlns:a16="http://schemas.microsoft.com/office/drawing/2014/main" id="{CA7E27F4-6080-569B-AD68-A0967362B4D2}"/>
              </a:ext>
            </a:extLst>
          </p:cNvPr>
          <p:cNvSpPr>
            <a:spLocks noGrp="1" noChangeArrowheads="1"/>
          </p:cNvSpPr>
          <p:nvPr>
            <p:ph type="title"/>
          </p:nvPr>
        </p:nvSpPr>
        <p:spPr>
          <a:xfrm>
            <a:off x="609600" y="76200"/>
            <a:ext cx="9636125" cy="846138"/>
          </a:xfrm>
        </p:spPr>
        <p:txBody>
          <a:bodyPr/>
          <a:lstStyle/>
          <a:p>
            <a:r>
              <a:rPr lang="zh-CN" altLang="en-US">
                <a:ea typeface="Adobe 黑体 Std R" panose="020B0400000000000000" pitchFamily="34" charset="-128"/>
              </a:rPr>
              <a:t>短期国债与央票：公开市场工具</a:t>
            </a:r>
          </a:p>
        </p:txBody>
      </p:sp>
      <p:sp>
        <p:nvSpPr>
          <p:cNvPr id="43010" name="文本占位符 2">
            <a:extLst>
              <a:ext uri="{FF2B5EF4-FFF2-40B4-BE49-F238E27FC236}">
                <a16:creationId xmlns:a16="http://schemas.microsoft.com/office/drawing/2014/main" id="{77E85117-AABD-8B06-3915-B8876F8EEE27}"/>
              </a:ext>
            </a:extLst>
          </p:cNvPr>
          <p:cNvSpPr>
            <a:spLocks noGrp="1" noChangeArrowheads="1"/>
          </p:cNvSpPr>
          <p:nvPr>
            <p:ph idx="1"/>
          </p:nvPr>
        </p:nvSpPr>
        <p:spPr>
          <a:xfrm>
            <a:off x="609600" y="1341438"/>
            <a:ext cx="9601200" cy="5183187"/>
          </a:xfrm>
        </p:spPr>
        <p:txBody>
          <a:bodyPr/>
          <a:lstStyle/>
          <a:p>
            <a:pPr>
              <a:buClr>
                <a:srgbClr val="28571F"/>
              </a:buClr>
            </a:pPr>
            <a:r>
              <a:rPr lang="zh-CN" altLang="en-US" sz="2600" dirty="0">
                <a:ea typeface="Adobe 楷体 Std R" panose="02020400000000000000" pitchFamily="18" charset="-128"/>
              </a:rPr>
              <a:t>短期国债：贴现式</a:t>
            </a:r>
            <a:endParaRPr lang="en-US" altLang="zh-CN" sz="2600" dirty="0">
              <a:ea typeface="Adobe 楷体 Std R" panose="02020400000000000000" pitchFamily="18" charset="-128"/>
            </a:endParaRPr>
          </a:p>
          <a:p>
            <a:pPr lvl="1">
              <a:buClr>
                <a:srgbClr val="28571F"/>
              </a:buClr>
            </a:pPr>
            <a:r>
              <a:rPr lang="zh-CN" altLang="en-US" sz="2200" dirty="0">
                <a:ea typeface="Adobe 楷体 Std R" panose="02020400000000000000" pitchFamily="18" charset="-128"/>
              </a:rPr>
              <a:t>美国国库券：</a:t>
            </a:r>
            <a:r>
              <a:rPr lang="zh-CN" altLang="en-US" sz="2400" dirty="0">
                <a:solidFill>
                  <a:srgbClr val="FF0000"/>
                </a:solidFill>
                <a:ea typeface="Adobe 楷体 Std R" panose="02020400000000000000" pitchFamily="18" charset="-128"/>
              </a:rPr>
              <a:t>贴现率</a:t>
            </a:r>
            <a:r>
              <a:rPr lang="zh-CN" altLang="en-US" sz="2400" dirty="0">
                <a:ea typeface="Adobe 楷体 Std R" panose="02020400000000000000" pitchFamily="18" charset="-128"/>
              </a:rPr>
              <a:t>报价（</a:t>
            </a:r>
            <a:r>
              <a:rPr lang="zh-CN" altLang="en-US" sz="2400" dirty="0">
                <a:solidFill>
                  <a:srgbClr val="FF0000"/>
                </a:solidFill>
                <a:ea typeface="Adobe 楷体 Std R" panose="02020400000000000000" pitchFamily="18" charset="-128"/>
              </a:rPr>
              <a:t>并非实际收益率</a:t>
            </a:r>
            <a:r>
              <a:rPr lang="zh-CN" altLang="en-US" sz="2400" dirty="0">
                <a:ea typeface="Adobe 楷体 Std R" panose="02020400000000000000" pitchFamily="18" charset="-128"/>
              </a:rPr>
              <a:t>）</a:t>
            </a:r>
            <a:endParaRPr lang="en-US" altLang="zh-CN" sz="2400" dirty="0">
              <a:ea typeface="Adobe 楷体 Std R" panose="02020400000000000000" pitchFamily="18" charset="-128"/>
            </a:endParaRPr>
          </a:p>
          <a:p>
            <a:pPr lvl="2"/>
            <a:r>
              <a:rPr lang="zh-CN" altLang="en-US" sz="1800" dirty="0">
                <a:ea typeface="Adobe 楷体 Std R" panose="02020400000000000000" pitchFamily="18" charset="-128"/>
              </a:rPr>
              <a:t>例：票面</a:t>
            </a:r>
            <a:r>
              <a:rPr lang="en-US" altLang="zh-CN" sz="1800" dirty="0">
                <a:ea typeface="Adobe 楷体 Std R" panose="02020400000000000000" pitchFamily="18" charset="-128"/>
              </a:rPr>
              <a:t>100</a:t>
            </a:r>
            <a:r>
              <a:rPr lang="zh-CN" altLang="en-US" sz="1800" dirty="0">
                <a:ea typeface="Adobe 楷体 Std R" panose="02020400000000000000" pitchFamily="18" charset="-128"/>
              </a:rPr>
              <a:t>元，实际价格</a:t>
            </a:r>
            <a:r>
              <a:rPr lang="en-US" altLang="zh-CN" sz="1800" dirty="0">
                <a:ea typeface="Adobe 楷体 Std R" panose="02020400000000000000" pitchFamily="18" charset="-128"/>
              </a:rPr>
              <a:t>98</a:t>
            </a:r>
            <a:r>
              <a:rPr lang="zh-CN" altLang="en-US" sz="1800" dirty="0">
                <a:ea typeface="Adobe 楷体 Std R" panose="02020400000000000000" pitchFamily="18" charset="-128"/>
              </a:rPr>
              <a:t>元，则</a:t>
            </a:r>
            <a:r>
              <a:rPr lang="zh-CN" altLang="en-US" sz="1800" dirty="0">
                <a:solidFill>
                  <a:srgbClr val="FF0000"/>
                </a:solidFill>
                <a:ea typeface="Adobe 楷体 Std R" panose="02020400000000000000" pitchFamily="18" charset="-128"/>
              </a:rPr>
              <a:t>贴现率</a:t>
            </a:r>
            <a:r>
              <a:rPr lang="zh-CN" altLang="en-US" sz="1800" dirty="0">
                <a:ea typeface="Adobe 楷体 Std R" panose="02020400000000000000" pitchFamily="18" charset="-128"/>
              </a:rPr>
              <a:t>报价：</a:t>
            </a:r>
            <a:endParaRPr lang="en-US" altLang="zh-CN" sz="1800" dirty="0">
              <a:ea typeface="Adobe 楷体 Std R" panose="02020400000000000000" pitchFamily="18" charset="-128"/>
            </a:endParaRPr>
          </a:p>
          <a:p>
            <a:pPr lvl="1"/>
            <a:endParaRPr lang="en-US" altLang="zh-CN" sz="2200" dirty="0">
              <a:ea typeface="Adobe 楷体 Std R" panose="02020400000000000000" pitchFamily="18" charset="-128"/>
            </a:endParaRPr>
          </a:p>
          <a:p>
            <a:pPr lvl="1"/>
            <a:endParaRPr lang="en-US" altLang="zh-CN" sz="2200" dirty="0">
              <a:ea typeface="Adobe 楷体 Std R" panose="02020400000000000000" pitchFamily="18" charset="-128"/>
            </a:endParaRPr>
          </a:p>
          <a:p>
            <a:pPr lvl="1">
              <a:buClr>
                <a:srgbClr val="28571F"/>
              </a:buClr>
            </a:pPr>
            <a:r>
              <a:rPr lang="zh-CN" altLang="en-US" sz="2200" dirty="0">
                <a:ea typeface="Adobe 楷体 Std R" panose="02020400000000000000" pitchFamily="18" charset="-128"/>
              </a:rPr>
              <a:t>中国短期国债：真实收益率或真实价格报价</a:t>
            </a:r>
            <a:endParaRPr lang="en-US" altLang="zh-CN" sz="2200" dirty="0">
              <a:ea typeface="Adobe 楷体 Std R" panose="02020400000000000000" pitchFamily="18" charset="-128"/>
            </a:endParaRPr>
          </a:p>
          <a:p>
            <a:pPr>
              <a:buClr>
                <a:srgbClr val="28571F"/>
              </a:buClr>
            </a:pPr>
            <a:r>
              <a:rPr lang="zh-CN" altLang="en-US" sz="2600" dirty="0">
                <a:ea typeface="Adobe 楷体 Std R" panose="02020400000000000000" pitchFamily="18" charset="-128"/>
              </a:rPr>
              <a:t>中央银行票据：</a:t>
            </a:r>
            <a:r>
              <a:rPr lang="en-US" altLang="zh-CN" sz="2600" dirty="0">
                <a:ea typeface="Adobe 楷体 Std R" panose="02020400000000000000" pitchFamily="18" charset="-128"/>
              </a:rPr>
              <a:t>3</a:t>
            </a:r>
            <a:r>
              <a:rPr lang="zh-CN" altLang="en-US" sz="2600" dirty="0">
                <a:ea typeface="Adobe 楷体 Std R" panose="02020400000000000000" pitchFamily="18" charset="-128"/>
              </a:rPr>
              <a:t>个月到</a:t>
            </a:r>
            <a:r>
              <a:rPr lang="en-US" altLang="zh-CN" sz="2600" dirty="0">
                <a:ea typeface="Adobe 楷体 Std R" panose="02020400000000000000" pitchFamily="18" charset="-128"/>
              </a:rPr>
              <a:t>3</a:t>
            </a:r>
            <a:r>
              <a:rPr lang="zh-CN" altLang="en-US" sz="2600" dirty="0">
                <a:ea typeface="Adobe 楷体 Std R" panose="02020400000000000000" pitchFamily="18" charset="-128"/>
              </a:rPr>
              <a:t>年，公开市场工具和政策工具</a:t>
            </a:r>
          </a:p>
        </p:txBody>
      </p:sp>
      <p:sp>
        <p:nvSpPr>
          <p:cNvPr id="43011" name="Rectangle 2">
            <a:extLst>
              <a:ext uri="{FF2B5EF4-FFF2-40B4-BE49-F238E27FC236}">
                <a16:creationId xmlns:a16="http://schemas.microsoft.com/office/drawing/2014/main" id="{1B49717D-DAB5-C74B-2DB2-EB093189AC89}"/>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endParaRPr lang="zh-CN" altLang="en-US" sz="1800">
              <a:solidFill>
                <a:schemeClr val="tx1"/>
              </a:solidFill>
              <a:latin typeface="Arial" panose="020B0604020202020204" pitchFamily="34" charset="0"/>
              <a:ea typeface="宋体" panose="02010600030101010101" pitchFamily="2" charset="-122"/>
              <a:cs typeface="Arial" panose="020B0604020202020204" pitchFamily="34" charset="0"/>
            </a:endParaRPr>
          </a:p>
        </p:txBody>
      </p:sp>
      <p:graphicFrame>
        <p:nvGraphicFramePr>
          <p:cNvPr id="43012" name="对象 4">
            <a:extLst>
              <a:ext uri="{FF2B5EF4-FFF2-40B4-BE49-F238E27FC236}">
                <a16:creationId xmlns:a16="http://schemas.microsoft.com/office/drawing/2014/main" id="{0843A600-BDC6-00B7-9AAE-54CAA1B37B78}"/>
              </a:ext>
            </a:extLst>
          </p:cNvPr>
          <p:cNvGraphicFramePr>
            <a:graphicFrameLocks noChangeAspect="1"/>
          </p:cNvGraphicFramePr>
          <p:nvPr/>
        </p:nvGraphicFramePr>
        <p:xfrm>
          <a:off x="5102225" y="2657475"/>
          <a:ext cx="2103438" cy="762000"/>
        </p:xfrm>
        <a:graphic>
          <a:graphicData uri="http://schemas.openxmlformats.org/presentationml/2006/ole">
            <mc:AlternateContent xmlns:mc="http://schemas.openxmlformats.org/markup-compatibility/2006">
              <mc:Choice xmlns:v="urn:schemas-microsoft-com:vml" Requires="v">
                <p:oleObj name="Equation" r:id="rId3" imgW="25450800" imgH="9067800" progId="Equation.DSMT4">
                  <p:embed/>
                </p:oleObj>
              </mc:Choice>
              <mc:Fallback>
                <p:oleObj name="Equation" r:id="rId3" imgW="25450800" imgH="9067800" progId="Equation.DSMT4">
                  <p:embed/>
                  <p:pic>
                    <p:nvPicPr>
                      <p:cNvPr id="0" name="对象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2225" y="2657475"/>
                        <a:ext cx="21034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3013" name="Rectangle 4">
            <a:extLst>
              <a:ext uri="{FF2B5EF4-FFF2-40B4-BE49-F238E27FC236}">
                <a16:creationId xmlns:a16="http://schemas.microsoft.com/office/drawing/2014/main" id="{10B8942B-F8C0-8376-DCC2-32E92E211C01}"/>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endParaRPr lang="zh-CN" altLang="en-US" sz="1800">
              <a:solidFill>
                <a:schemeClr val="tx1"/>
              </a:solidFill>
              <a:latin typeface="Arial" panose="020B0604020202020204" pitchFamily="34" charset="0"/>
              <a:ea typeface="宋体" panose="02010600030101010101" pitchFamily="2" charset="-122"/>
              <a:cs typeface="Arial" panose="020B0604020202020204" pitchFamily="34" charset="0"/>
            </a:endParaRPr>
          </a:p>
        </p:txBody>
      </p:sp>
      <p:sp>
        <p:nvSpPr>
          <p:cNvPr id="43014" name="灯片编号占位符 1">
            <a:extLst>
              <a:ext uri="{FF2B5EF4-FFF2-40B4-BE49-F238E27FC236}">
                <a16:creationId xmlns:a16="http://schemas.microsoft.com/office/drawing/2014/main" id="{0794C3F9-A255-CCE1-7B98-78BA1B13486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83A88DA-DAE9-E44D-B310-C1FD15004151}" type="slidenum">
              <a:rPr lang="zh-CN" altLang="en-US" smtClean="0">
                <a:solidFill>
                  <a:srgbClr val="7F7F7F"/>
                </a:solidFill>
                <a:latin typeface="Adobe Jenson Pro Capt" panose="020A0503050201030203" pitchFamily="18" charset="0"/>
              </a:rPr>
              <a:pPr/>
              <a:t>21</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标题 1">
            <a:extLst>
              <a:ext uri="{FF2B5EF4-FFF2-40B4-BE49-F238E27FC236}">
                <a16:creationId xmlns:a16="http://schemas.microsoft.com/office/drawing/2014/main" id="{0713EE98-1878-90A9-1374-FA895B690342}"/>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同业拆借市场</a:t>
            </a:r>
          </a:p>
        </p:txBody>
      </p:sp>
      <p:sp>
        <p:nvSpPr>
          <p:cNvPr id="44034" name="内容占位符 2">
            <a:extLst>
              <a:ext uri="{FF2B5EF4-FFF2-40B4-BE49-F238E27FC236}">
                <a16:creationId xmlns:a16="http://schemas.microsoft.com/office/drawing/2014/main" id="{2282FF8D-C146-0DC0-66D9-090347FB3F89}"/>
              </a:ext>
            </a:extLst>
          </p:cNvPr>
          <p:cNvSpPr>
            <a:spLocks noGrp="1" noChangeArrowheads="1"/>
          </p:cNvSpPr>
          <p:nvPr>
            <p:ph idx="1"/>
          </p:nvPr>
        </p:nvSpPr>
        <p:spPr>
          <a:xfrm>
            <a:off x="609600" y="1341438"/>
            <a:ext cx="11582400" cy="5183187"/>
          </a:xfrm>
        </p:spPr>
        <p:txBody>
          <a:bodyPr/>
          <a:lstStyle/>
          <a:p>
            <a:pPr>
              <a:buClr>
                <a:srgbClr val="28571F"/>
              </a:buClr>
            </a:pPr>
            <a:r>
              <a:rPr lang="zh-CN" altLang="en-US" dirty="0">
                <a:ea typeface="Adobe 楷体 Std R" panose="02020400000000000000" pitchFamily="18" charset="-128"/>
              </a:rPr>
              <a:t>同业拆借市场是</a:t>
            </a:r>
            <a:r>
              <a:rPr lang="zh-CN" altLang="zh-CN" dirty="0">
                <a:ea typeface="Adobe 楷体 Std R" panose="02020400000000000000" pitchFamily="18" charset="-128"/>
              </a:rPr>
              <a:t>金融机构调节自身资金余缺的重要场所</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同业拆借利率</a:t>
            </a:r>
            <a:r>
              <a:rPr lang="zh-CN" altLang="zh-CN" dirty="0">
                <a:ea typeface="Adobe 楷体 Std R" panose="02020400000000000000" pitchFamily="18" charset="-128"/>
              </a:rPr>
              <a:t>是揭示一国银根松紧的</a:t>
            </a:r>
            <a:r>
              <a:rPr lang="zh-CN" altLang="en-US" dirty="0">
                <a:ea typeface="Adobe 楷体 Std R" panose="02020400000000000000" pitchFamily="18" charset="-128"/>
              </a:rPr>
              <a:t>关键指标</a:t>
            </a:r>
            <a:r>
              <a:rPr lang="zh-CN" altLang="zh-CN" dirty="0">
                <a:ea typeface="Adobe 楷体 Std R" panose="02020400000000000000" pitchFamily="18" charset="-128"/>
              </a:rPr>
              <a:t>之一</a:t>
            </a:r>
            <a:endParaRPr lang="en-US" altLang="zh-CN" dirty="0">
              <a:ea typeface="Adobe 楷体 Std R" panose="02020400000000000000" pitchFamily="18" charset="-128"/>
            </a:endParaRPr>
          </a:p>
        </p:txBody>
      </p:sp>
      <p:sp>
        <p:nvSpPr>
          <p:cNvPr id="44035" name="灯片编号占位符 3">
            <a:extLst>
              <a:ext uri="{FF2B5EF4-FFF2-40B4-BE49-F238E27FC236}">
                <a16:creationId xmlns:a16="http://schemas.microsoft.com/office/drawing/2014/main" id="{509B10B3-82B1-7EAA-8D9B-B4457BCC2B7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FD10D69-BB33-234A-B8B2-7AD267C7D2D1}" type="slidenum">
              <a:rPr lang="zh-CN" altLang="en-US" smtClean="0">
                <a:solidFill>
                  <a:srgbClr val="7F7F7F"/>
                </a:solidFill>
                <a:latin typeface="Adobe Jenson Pro Capt" panose="020A0503050201030203" pitchFamily="18" charset="0"/>
              </a:rPr>
              <a:pPr/>
              <a:t>22</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973F8EB-14FC-9EF6-4061-27B15AD59266}"/>
              </a:ext>
            </a:extLst>
          </p:cNvPr>
          <p:cNvSpPr>
            <a:spLocks noGrp="1"/>
          </p:cNvSpPr>
          <p:nvPr>
            <p:ph type="title"/>
          </p:nvPr>
        </p:nvSpPr>
        <p:spPr/>
        <p:txBody>
          <a:bodyPr/>
          <a:lstStyle/>
          <a:p>
            <a:r>
              <a:rPr kumimoji="1" lang="zh-CN" altLang="en-US" dirty="0"/>
              <a:t>伦敦银行同业拆借市场</a:t>
            </a:r>
          </a:p>
        </p:txBody>
      </p:sp>
      <p:sp>
        <p:nvSpPr>
          <p:cNvPr id="3" name="内容占位符 2">
            <a:extLst>
              <a:ext uri="{FF2B5EF4-FFF2-40B4-BE49-F238E27FC236}">
                <a16:creationId xmlns:a16="http://schemas.microsoft.com/office/drawing/2014/main" id="{40CD6A64-AF29-8FB1-0406-58CA3987231B}"/>
              </a:ext>
            </a:extLst>
          </p:cNvPr>
          <p:cNvSpPr>
            <a:spLocks noGrp="1"/>
          </p:cNvSpPr>
          <p:nvPr>
            <p:ph idx="1"/>
          </p:nvPr>
        </p:nvSpPr>
        <p:spPr/>
        <p:txBody>
          <a:bodyPr>
            <a:normAutofit fontScale="92500" lnSpcReduction="10000"/>
          </a:bodyPr>
          <a:lstStyle/>
          <a:p>
            <a:r>
              <a:rPr lang="en-US" altLang="zh-CN" dirty="0">
                <a:ea typeface="Adobe 楷体 Std R" panose="02020400000000000000" pitchFamily="18" charset="-128"/>
              </a:rPr>
              <a:t>LIBOR</a:t>
            </a:r>
            <a:r>
              <a:rPr lang="zh-CN" altLang="en-US" dirty="0">
                <a:ea typeface="Adobe 楷体 Std R" panose="02020400000000000000" pitchFamily="18" charset="-128"/>
              </a:rPr>
              <a:t>：曾经的金融大陆基石</a:t>
            </a:r>
            <a:endParaRPr lang="en-US" altLang="zh-CN" dirty="0">
              <a:ea typeface="Adobe 楷体 Std R" panose="02020400000000000000" pitchFamily="18" charset="-128"/>
            </a:endParaRPr>
          </a:p>
          <a:p>
            <a:pPr lvl="1"/>
            <a:r>
              <a:rPr lang="zh-CN" altLang="en-US" dirty="0">
                <a:ea typeface="Adobe 楷体 Std R" panose="02020400000000000000" pitchFamily="18" charset="-128"/>
              </a:rPr>
              <a:t>次贷危机后几年，国际无担保拆借市场相对萎缩</a:t>
            </a:r>
            <a:endParaRPr lang="en-US" altLang="zh-CN" dirty="0">
              <a:ea typeface="Adobe 楷体 Std R" panose="02020400000000000000" pitchFamily="18" charset="-128"/>
            </a:endParaRPr>
          </a:p>
          <a:p>
            <a:pPr lvl="1"/>
            <a:r>
              <a:rPr lang="zh-CN" altLang="en-US" dirty="0">
                <a:ea typeface="Adobe 楷体 Std R" panose="02020400000000000000" pitchFamily="18" charset="-128"/>
              </a:rPr>
              <a:t>人为操纵风险</a:t>
            </a:r>
            <a:r>
              <a:rPr lang="en-US" altLang="zh-CN" dirty="0">
                <a:ea typeface="Adobe 楷体 Std R" panose="02020400000000000000" pitchFamily="18" charset="-128"/>
              </a:rPr>
              <a:t>—</a:t>
            </a:r>
            <a:r>
              <a:rPr lang="zh-CN" altLang="en-US" dirty="0">
                <a:ea typeface="Adobe 楷体 Std R" panose="02020400000000000000" pitchFamily="18" charset="-128"/>
              </a:rPr>
              <a:t>公信力下降</a:t>
            </a:r>
            <a:r>
              <a:rPr lang="en-US" altLang="zh-CN" dirty="0">
                <a:ea typeface="Adobe 楷体 Std R" panose="02020400000000000000" pitchFamily="18" charset="-128"/>
              </a:rPr>
              <a:t>&amp;</a:t>
            </a:r>
            <a:r>
              <a:rPr lang="zh-CN" altLang="en-US" dirty="0">
                <a:ea typeface="Adobe 楷体 Std R" panose="02020400000000000000" pitchFamily="18" charset="-128"/>
              </a:rPr>
              <a:t>严苛管理机制</a:t>
            </a:r>
            <a:r>
              <a:rPr lang="en-US" altLang="zh-CN" dirty="0">
                <a:ea typeface="Adobe 楷体 Std R" panose="02020400000000000000" pitchFamily="18" charset="-128"/>
              </a:rPr>
              <a:t>—2014ICE</a:t>
            </a:r>
          </a:p>
          <a:p>
            <a:r>
              <a:rPr lang="zh-CN" altLang="en-US" dirty="0">
                <a:ea typeface="Adobe 楷体 Std R" panose="02020400000000000000" pitchFamily="18" charset="-128"/>
              </a:rPr>
              <a:t>一代王者的消失</a:t>
            </a:r>
            <a:endParaRPr lang="en-US" altLang="zh-CN" dirty="0">
              <a:ea typeface="Adobe 楷体 Std R" panose="02020400000000000000" pitchFamily="18" charset="-128"/>
            </a:endParaRPr>
          </a:p>
          <a:p>
            <a:pPr lvl="1"/>
            <a:r>
              <a:rPr lang="en-US" altLang="zh-CN" dirty="0">
                <a:ea typeface="Adobe 楷体 Std R" panose="02020400000000000000" pitchFamily="18" charset="-128"/>
              </a:rPr>
              <a:t>2021</a:t>
            </a:r>
            <a:r>
              <a:rPr lang="zh-CN" altLang="en-US" dirty="0">
                <a:ea typeface="Adobe 楷体 Std R" panose="02020400000000000000" pitchFamily="18" charset="-128"/>
              </a:rPr>
              <a:t>年</a:t>
            </a:r>
            <a:r>
              <a:rPr lang="en-US" altLang="zh-CN" dirty="0">
                <a:ea typeface="Adobe 楷体 Std R" panose="02020400000000000000" pitchFamily="18" charset="-128"/>
              </a:rPr>
              <a:t>3</a:t>
            </a:r>
            <a:r>
              <a:rPr lang="zh-CN" altLang="en-US" dirty="0">
                <a:ea typeface="Adobe 楷体 Std R" panose="02020400000000000000" pitchFamily="18" charset="-128"/>
              </a:rPr>
              <a:t>月</a:t>
            </a:r>
            <a:r>
              <a:rPr lang="en-US" altLang="zh-CN" dirty="0">
                <a:ea typeface="Adobe 楷体 Std R" panose="02020400000000000000" pitchFamily="18" charset="-128"/>
              </a:rPr>
              <a:t>5</a:t>
            </a:r>
            <a:r>
              <a:rPr lang="zh-CN" altLang="en-US" dirty="0">
                <a:ea typeface="Adobe 楷体 Std R" panose="02020400000000000000" pitchFamily="18" charset="-128"/>
              </a:rPr>
              <a:t>日，英国金融行为监管局（</a:t>
            </a:r>
            <a:r>
              <a:rPr lang="en-US" altLang="zh-CN" dirty="0">
                <a:ea typeface="Adobe 楷体 Std R" panose="02020400000000000000" pitchFamily="18" charset="-128"/>
              </a:rPr>
              <a:t>FCA</a:t>
            </a:r>
            <a:r>
              <a:rPr lang="zh-CN" altLang="en-US" dirty="0">
                <a:ea typeface="Adobe 楷体 Std R" panose="02020400000000000000" pitchFamily="18" charset="-128"/>
              </a:rPr>
              <a:t>），即伦敦银行间同业拆借利率（</a:t>
            </a:r>
            <a:r>
              <a:rPr lang="en-US" altLang="zh-CN" dirty="0">
                <a:ea typeface="Adobe 楷体 Std R" panose="02020400000000000000" pitchFamily="18" charset="-128"/>
              </a:rPr>
              <a:t>LIBOR</a:t>
            </a:r>
            <a:r>
              <a:rPr lang="zh-CN" altLang="en-US" dirty="0">
                <a:ea typeface="Adobe 楷体 Std R" panose="02020400000000000000" pitchFamily="18" charset="-128"/>
              </a:rPr>
              <a:t>）定价基准管理机构（</a:t>
            </a:r>
            <a:r>
              <a:rPr lang="en-US" altLang="zh-CN" dirty="0">
                <a:ea typeface="Adobe 楷体 Std R" panose="02020400000000000000" pitchFamily="18" charset="-128"/>
              </a:rPr>
              <a:t>IBA</a:t>
            </a:r>
            <a:r>
              <a:rPr lang="zh-CN" altLang="en-US" dirty="0">
                <a:ea typeface="Adobe 楷体 Std R" panose="02020400000000000000" pitchFamily="18" charset="-128"/>
              </a:rPr>
              <a:t>）的监管机构公告：</a:t>
            </a:r>
            <a:r>
              <a:rPr lang="en-US" altLang="zh-CN" dirty="0">
                <a:ea typeface="Adobe 楷体 Std R" panose="02020400000000000000" pitchFamily="18" charset="-128"/>
              </a:rPr>
              <a:t>2021</a:t>
            </a:r>
            <a:r>
              <a:rPr lang="zh-CN" altLang="en-US" dirty="0">
                <a:ea typeface="Adobe 楷体 Std R" panose="02020400000000000000" pitchFamily="18" charset="-128"/>
              </a:rPr>
              <a:t>年</a:t>
            </a:r>
            <a:r>
              <a:rPr lang="en-US" altLang="zh-CN" dirty="0">
                <a:ea typeface="Adobe 楷体 Std R" panose="02020400000000000000" pitchFamily="18" charset="-128"/>
              </a:rPr>
              <a:t>12</a:t>
            </a:r>
            <a:r>
              <a:rPr lang="zh-CN" altLang="en-US" dirty="0">
                <a:ea typeface="Adobe 楷体 Std R" panose="02020400000000000000" pitchFamily="18" charset="-128"/>
              </a:rPr>
              <a:t>月</a:t>
            </a:r>
            <a:r>
              <a:rPr lang="en-US" altLang="zh-CN" dirty="0">
                <a:ea typeface="Adobe 楷体 Std R" panose="02020400000000000000" pitchFamily="18" charset="-128"/>
              </a:rPr>
              <a:t>31</a:t>
            </a:r>
            <a:r>
              <a:rPr lang="zh-CN" altLang="en-US" dirty="0">
                <a:ea typeface="Adobe 楷体 Std R" panose="02020400000000000000" pitchFamily="18" charset="-128"/>
              </a:rPr>
              <a:t>日之后停止所有英镑、欧元、瑞士法郎、日元以及</a:t>
            </a:r>
            <a:r>
              <a:rPr lang="en-US" altLang="zh-CN" dirty="0">
                <a:ea typeface="Adobe 楷体 Std R" panose="02020400000000000000" pitchFamily="18" charset="-128"/>
              </a:rPr>
              <a:t>1</a:t>
            </a:r>
            <a:r>
              <a:rPr lang="zh-CN" altLang="en-US" dirty="0">
                <a:ea typeface="Adobe 楷体 Std R" panose="02020400000000000000" pitchFamily="18" charset="-128"/>
              </a:rPr>
              <a:t>周和</a:t>
            </a:r>
            <a:r>
              <a:rPr lang="en-US" altLang="zh-CN" dirty="0">
                <a:ea typeface="Adobe 楷体 Std R" panose="02020400000000000000" pitchFamily="18" charset="-128"/>
              </a:rPr>
              <a:t>2</a:t>
            </a:r>
            <a:r>
              <a:rPr lang="zh-CN" altLang="en-US" dirty="0">
                <a:ea typeface="Adobe 楷体 Std R" panose="02020400000000000000" pitchFamily="18" charset="-128"/>
              </a:rPr>
              <a:t>个月期美元</a:t>
            </a:r>
            <a:r>
              <a:rPr lang="en-US" altLang="zh-CN" dirty="0">
                <a:ea typeface="Adobe 楷体 Std R" panose="02020400000000000000" pitchFamily="18" charset="-128"/>
              </a:rPr>
              <a:t>LIBOR</a:t>
            </a:r>
            <a:r>
              <a:rPr lang="zh-CN" altLang="en-US" dirty="0">
                <a:ea typeface="Adobe 楷体 Std R" panose="02020400000000000000" pitchFamily="18" charset="-128"/>
              </a:rPr>
              <a:t>报价</a:t>
            </a:r>
            <a:endParaRPr lang="en-US" altLang="zh-CN" dirty="0">
              <a:ea typeface="Adobe 楷体 Std R" panose="02020400000000000000" pitchFamily="18" charset="-128"/>
            </a:endParaRPr>
          </a:p>
          <a:p>
            <a:pPr lvl="1"/>
            <a:r>
              <a:rPr lang="en-US" altLang="zh-CN" dirty="0">
                <a:ea typeface="Adobe 楷体 Std R" panose="02020400000000000000" pitchFamily="18" charset="-128"/>
              </a:rPr>
              <a:t>2023</a:t>
            </a:r>
            <a:r>
              <a:rPr lang="zh-CN" altLang="en-US" dirty="0">
                <a:ea typeface="Adobe 楷体 Std R" panose="02020400000000000000" pitchFamily="18" charset="-128"/>
              </a:rPr>
              <a:t>年</a:t>
            </a:r>
            <a:r>
              <a:rPr lang="en-US" altLang="zh-CN" dirty="0">
                <a:ea typeface="Adobe 楷体 Std R" panose="02020400000000000000" pitchFamily="18" charset="-128"/>
              </a:rPr>
              <a:t>6</a:t>
            </a:r>
            <a:r>
              <a:rPr lang="zh-CN" altLang="en-US" dirty="0">
                <a:ea typeface="Adobe 楷体 Std R" panose="02020400000000000000" pitchFamily="18" charset="-128"/>
              </a:rPr>
              <a:t>月</a:t>
            </a:r>
            <a:r>
              <a:rPr lang="en-US" altLang="zh-CN" dirty="0">
                <a:ea typeface="Adobe 楷体 Std R" panose="02020400000000000000" pitchFamily="18" charset="-128"/>
              </a:rPr>
              <a:t>30</a:t>
            </a:r>
            <a:r>
              <a:rPr lang="zh-CN" altLang="en-US" dirty="0">
                <a:ea typeface="Adobe 楷体 Std R" panose="02020400000000000000" pitchFamily="18" charset="-128"/>
              </a:rPr>
              <a:t>日之后所有剩余期限美元利率终止报价</a:t>
            </a:r>
            <a:endParaRPr lang="en-US" altLang="zh-CN" dirty="0">
              <a:ea typeface="Adobe 楷体 Std R" panose="02020400000000000000" pitchFamily="18" charset="-128"/>
            </a:endParaRPr>
          </a:p>
          <a:p>
            <a:pPr lvl="1"/>
            <a:r>
              <a:rPr lang="en-US" altLang="zh-CN" dirty="0">
                <a:ea typeface="Adobe 楷体 Std R" panose="02020400000000000000" pitchFamily="18" charset="-128"/>
              </a:rPr>
              <a:t>2023</a:t>
            </a:r>
            <a:r>
              <a:rPr lang="zh-CN" altLang="en-US" dirty="0">
                <a:ea typeface="Adobe 楷体 Std R" panose="02020400000000000000" pitchFamily="18" charset="-128"/>
              </a:rPr>
              <a:t>年</a:t>
            </a:r>
            <a:r>
              <a:rPr lang="en-US" altLang="zh-CN" dirty="0">
                <a:ea typeface="Adobe 楷体 Std R" panose="02020400000000000000" pitchFamily="18" charset="-128"/>
              </a:rPr>
              <a:t>7</a:t>
            </a:r>
            <a:r>
              <a:rPr lang="zh-CN" altLang="en-US" dirty="0">
                <a:ea typeface="Adobe 楷体 Std R" panose="02020400000000000000" pitchFamily="18" charset="-128"/>
              </a:rPr>
              <a:t>月</a:t>
            </a:r>
            <a:r>
              <a:rPr lang="en-US" altLang="zh-CN" dirty="0">
                <a:ea typeface="Adobe 楷体 Std R" panose="02020400000000000000" pitchFamily="18" charset="-128"/>
              </a:rPr>
              <a:t>3</a:t>
            </a:r>
            <a:r>
              <a:rPr lang="zh-CN" altLang="en-US" dirty="0">
                <a:ea typeface="Adobe 楷体 Std R" panose="02020400000000000000" pitchFamily="18" charset="-128"/>
              </a:rPr>
              <a:t>日，</a:t>
            </a:r>
            <a:r>
              <a:rPr lang="en-US" altLang="zh-CN" dirty="0">
                <a:ea typeface="Adobe 楷体 Std R" panose="02020400000000000000" pitchFamily="18" charset="-128"/>
              </a:rPr>
              <a:t>FCA</a:t>
            </a:r>
            <a:r>
              <a:rPr lang="zh-CN" altLang="en-US" dirty="0">
                <a:ea typeface="Adobe 楷体 Std R" panose="02020400000000000000" pitchFamily="18" charset="-128"/>
              </a:rPr>
              <a:t>发布公告称，最后一个</a:t>
            </a:r>
            <a:r>
              <a:rPr lang="en-US" altLang="zh-CN" dirty="0">
                <a:ea typeface="Adobe 楷体 Std R" panose="02020400000000000000" pitchFamily="18" charset="-128"/>
              </a:rPr>
              <a:t>LIBOR</a:t>
            </a:r>
            <a:r>
              <a:rPr lang="zh-CN" altLang="en-US" dirty="0">
                <a:ea typeface="Adobe 楷体 Std R" panose="02020400000000000000" pitchFamily="18" charset="-128"/>
              </a:rPr>
              <a:t>银行小组</a:t>
            </a:r>
            <a:r>
              <a:rPr lang="en-US" altLang="zh-CN" dirty="0">
                <a:ea typeface="Adobe 楷体 Std R" panose="02020400000000000000" pitchFamily="18" charset="-128"/>
              </a:rPr>
              <a:t>——</a:t>
            </a:r>
            <a:r>
              <a:rPr lang="zh-CN" altLang="en-US" dirty="0">
                <a:ea typeface="Adobe 楷体 Std R" panose="02020400000000000000" pitchFamily="18" charset="-128"/>
              </a:rPr>
              <a:t>美元</a:t>
            </a:r>
            <a:r>
              <a:rPr lang="en-US" altLang="zh-CN" dirty="0">
                <a:ea typeface="Adobe 楷体 Std R" panose="02020400000000000000" pitchFamily="18" charset="-128"/>
              </a:rPr>
              <a:t>LIBOR</a:t>
            </a:r>
            <a:r>
              <a:rPr lang="zh-CN" altLang="en-US" dirty="0">
                <a:ea typeface="Adobe 楷体 Std R" panose="02020400000000000000" pitchFamily="18" charset="-128"/>
              </a:rPr>
              <a:t>银行小组已于</a:t>
            </a:r>
            <a:r>
              <a:rPr lang="en-US" altLang="zh-CN" dirty="0">
                <a:ea typeface="Adobe 楷体 Std R" panose="02020400000000000000" pitchFamily="18" charset="-128"/>
              </a:rPr>
              <a:t>2023</a:t>
            </a:r>
            <a:r>
              <a:rPr lang="zh-CN" altLang="en-US" dirty="0">
                <a:ea typeface="Adobe 楷体 Std R" panose="02020400000000000000" pitchFamily="18" charset="-128"/>
              </a:rPr>
              <a:t>年</a:t>
            </a:r>
            <a:r>
              <a:rPr lang="en-US" altLang="zh-CN" dirty="0">
                <a:ea typeface="Adobe 楷体 Std R" panose="02020400000000000000" pitchFamily="18" charset="-128"/>
              </a:rPr>
              <a:t>6</a:t>
            </a:r>
            <a:r>
              <a:rPr lang="zh-CN" altLang="en-US" dirty="0">
                <a:ea typeface="Adobe 楷体 Std R" panose="02020400000000000000" pitchFamily="18" charset="-128"/>
              </a:rPr>
              <a:t>月</a:t>
            </a:r>
            <a:r>
              <a:rPr lang="en-US" altLang="zh-CN" dirty="0">
                <a:ea typeface="Adobe 楷体 Std R" panose="02020400000000000000" pitchFamily="18" charset="-128"/>
              </a:rPr>
              <a:t>30</a:t>
            </a:r>
            <a:r>
              <a:rPr lang="zh-CN" altLang="en-US" dirty="0">
                <a:ea typeface="Adobe 楷体 Std R" panose="02020400000000000000" pitchFamily="18" charset="-128"/>
              </a:rPr>
              <a:t>日结束运作。</a:t>
            </a:r>
            <a:r>
              <a:rPr lang="en-US" altLang="zh-CN" dirty="0">
                <a:ea typeface="Adobe 楷体 Std R" panose="02020400000000000000" pitchFamily="18" charset="-128"/>
              </a:rPr>
              <a:t>1</a:t>
            </a:r>
            <a:r>
              <a:rPr lang="zh-CN" altLang="en-US" dirty="0">
                <a:ea typeface="Adobe 楷体 Std R" panose="02020400000000000000" pitchFamily="18" charset="-128"/>
              </a:rPr>
              <a:t>个月、</a:t>
            </a:r>
            <a:r>
              <a:rPr lang="en-US" altLang="zh-CN" dirty="0">
                <a:ea typeface="Adobe 楷体 Std R" panose="02020400000000000000" pitchFamily="18" charset="-128"/>
              </a:rPr>
              <a:t>3</a:t>
            </a:r>
            <a:r>
              <a:rPr lang="zh-CN" altLang="en-US" dirty="0">
                <a:ea typeface="Adobe 楷体 Std R" panose="02020400000000000000" pitchFamily="18" charset="-128"/>
              </a:rPr>
              <a:t>个月和</a:t>
            </a:r>
            <a:r>
              <a:rPr lang="en-US" altLang="zh-CN" dirty="0">
                <a:ea typeface="Adobe 楷体 Std R" panose="02020400000000000000" pitchFamily="18" charset="-128"/>
              </a:rPr>
              <a:t>6</a:t>
            </a:r>
            <a:r>
              <a:rPr lang="zh-CN" altLang="en-US" dirty="0">
                <a:ea typeface="Adobe 楷体 Std R" panose="02020400000000000000" pitchFamily="18" charset="-128"/>
              </a:rPr>
              <a:t>个月</a:t>
            </a:r>
            <a:r>
              <a:rPr lang="en-US" altLang="zh-CN" dirty="0">
                <a:ea typeface="Adobe 楷体 Std R" panose="02020400000000000000" pitchFamily="18" charset="-128"/>
              </a:rPr>
              <a:t>LIBOR</a:t>
            </a:r>
            <a:r>
              <a:rPr lang="zh-CN" altLang="en-US" dirty="0">
                <a:ea typeface="Adobe 楷体 Std R" panose="02020400000000000000" pitchFamily="18" charset="-128"/>
              </a:rPr>
              <a:t>将继续发布至</a:t>
            </a:r>
            <a:r>
              <a:rPr lang="en-US" altLang="zh-CN" dirty="0">
                <a:ea typeface="Adobe 楷体 Std R" panose="02020400000000000000" pitchFamily="18" charset="-128"/>
              </a:rPr>
              <a:t>2024</a:t>
            </a:r>
            <a:r>
              <a:rPr lang="zh-CN" altLang="en-US" dirty="0">
                <a:ea typeface="Adobe 楷体 Std R" panose="02020400000000000000" pitchFamily="18" charset="-128"/>
              </a:rPr>
              <a:t>年</a:t>
            </a:r>
            <a:r>
              <a:rPr lang="en-US" altLang="zh-CN" dirty="0">
                <a:ea typeface="Adobe 楷体 Std R" panose="02020400000000000000" pitchFamily="18" charset="-128"/>
              </a:rPr>
              <a:t>9</a:t>
            </a:r>
            <a:r>
              <a:rPr lang="zh-CN" altLang="en-US" dirty="0">
                <a:ea typeface="Adobe 楷体 Std R" panose="02020400000000000000" pitchFamily="18" charset="-128"/>
              </a:rPr>
              <a:t>月</a:t>
            </a:r>
            <a:r>
              <a:rPr lang="en-US" altLang="zh-CN" dirty="0">
                <a:ea typeface="Adobe 楷体 Std R" panose="02020400000000000000" pitchFamily="18" charset="-128"/>
              </a:rPr>
              <a:t>30</a:t>
            </a:r>
            <a:r>
              <a:rPr lang="zh-CN" altLang="en-US" dirty="0">
                <a:ea typeface="Adobe 楷体 Std R" panose="02020400000000000000" pitchFamily="18" charset="-128"/>
              </a:rPr>
              <a:t>日，但该数值是合成利率，而非原有报价利率。这也意味着，过去长达数十年来金融市场的利率定价基准</a:t>
            </a:r>
            <a:r>
              <a:rPr lang="en-US" altLang="zh-CN" dirty="0">
                <a:ea typeface="Adobe 楷体 Std R" panose="02020400000000000000" pitchFamily="18" charset="-128"/>
              </a:rPr>
              <a:t>LIBOR</a:t>
            </a:r>
            <a:r>
              <a:rPr lang="zh-CN" altLang="en-US" dirty="0">
                <a:ea typeface="Adobe 楷体 Std R" panose="02020400000000000000" pitchFamily="18" charset="-128"/>
              </a:rPr>
              <a:t>，正式退出历史舞台。</a:t>
            </a:r>
            <a:endParaRPr lang="en-US" altLang="zh-CN" dirty="0">
              <a:ea typeface="Adobe 楷体 Std R" panose="02020400000000000000" pitchFamily="18" charset="-128"/>
            </a:endParaRPr>
          </a:p>
          <a:p>
            <a:endParaRPr kumimoji="1" lang="zh-CN" altLang="en-US" dirty="0"/>
          </a:p>
        </p:txBody>
      </p:sp>
      <p:sp>
        <p:nvSpPr>
          <p:cNvPr id="4" name="灯片编号占位符 3">
            <a:extLst>
              <a:ext uri="{FF2B5EF4-FFF2-40B4-BE49-F238E27FC236}">
                <a16:creationId xmlns:a16="http://schemas.microsoft.com/office/drawing/2014/main" id="{ACC7AED4-502F-401E-83BD-F13BCECE3C4E}"/>
              </a:ext>
            </a:extLst>
          </p:cNvPr>
          <p:cNvSpPr>
            <a:spLocks noGrp="1"/>
          </p:cNvSpPr>
          <p:nvPr>
            <p:ph type="sldNum" sz="quarter" idx="10"/>
          </p:nvPr>
        </p:nvSpPr>
        <p:spPr/>
        <p:txBody>
          <a:bodyPr/>
          <a:lstStyle/>
          <a:p>
            <a:pPr>
              <a:defRPr/>
            </a:pPr>
            <a:fld id="{872F28AD-3826-0B4F-8AB3-15E576ABA5BB}" type="slidenum">
              <a:rPr lang="zh-CN" altLang="en-US" smtClean="0"/>
              <a:pPr>
                <a:defRPr/>
              </a:pPr>
              <a:t>23</a:t>
            </a:fld>
            <a:endParaRPr lang="zh-CN" altLang="en-US"/>
          </a:p>
        </p:txBody>
      </p:sp>
    </p:spTree>
    <p:extLst>
      <p:ext uri="{BB962C8B-B14F-4D97-AF65-F5344CB8AC3E}">
        <p14:creationId xmlns:p14="http://schemas.microsoft.com/office/powerpoint/2010/main" val="207472242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AEF4C6-C4C7-8A20-BCEB-3256255639CB}"/>
              </a:ext>
            </a:extLst>
          </p:cNvPr>
          <p:cNvSpPr>
            <a:spLocks noGrp="1"/>
          </p:cNvSpPr>
          <p:nvPr>
            <p:ph type="title"/>
          </p:nvPr>
        </p:nvSpPr>
        <p:spPr/>
        <p:txBody>
          <a:bodyPr/>
          <a:lstStyle/>
          <a:p>
            <a:endParaRPr kumimoji="1" lang="zh-CN" altLang="en-US"/>
          </a:p>
        </p:txBody>
      </p:sp>
      <p:sp>
        <p:nvSpPr>
          <p:cNvPr id="3" name="内容占位符 2">
            <a:extLst>
              <a:ext uri="{FF2B5EF4-FFF2-40B4-BE49-F238E27FC236}">
                <a16:creationId xmlns:a16="http://schemas.microsoft.com/office/drawing/2014/main" id="{AFC81BA4-B1F8-5154-E584-6025D6B252E0}"/>
              </a:ext>
            </a:extLst>
          </p:cNvPr>
          <p:cNvSpPr>
            <a:spLocks noGrp="1"/>
          </p:cNvSpPr>
          <p:nvPr>
            <p:ph idx="1"/>
          </p:nvPr>
        </p:nvSpPr>
        <p:spPr/>
        <p:txBody>
          <a:bodyPr/>
          <a:lstStyle/>
          <a:p>
            <a:r>
              <a:rPr kumimoji="1" lang="zh-CN" altLang="en-US" dirty="0">
                <a:ea typeface="Adobe 楷体 Std R" panose="02020400000000000000" pitchFamily="18" charset="-128"/>
              </a:rPr>
              <a:t>谁是无风险利率基准地位的继承人？</a:t>
            </a:r>
            <a:endParaRPr kumimoji="1" lang="en-US" altLang="zh-CN" dirty="0">
              <a:ea typeface="Adobe 楷体 Std R" panose="02020400000000000000" pitchFamily="18" charset="-128"/>
            </a:endParaRPr>
          </a:p>
          <a:p>
            <a:pPr lvl="1"/>
            <a:r>
              <a:rPr lang="en-US" altLang="zh-CN" dirty="0">
                <a:ea typeface="Adobe 楷体 Std R" panose="02020400000000000000" pitchFamily="18" charset="-128"/>
              </a:rPr>
              <a:t>2017</a:t>
            </a:r>
            <a:r>
              <a:rPr lang="zh-CN" altLang="zh-CN" dirty="0">
                <a:ea typeface="Adobe 楷体 Std R" panose="02020400000000000000" pitchFamily="18" charset="-128"/>
              </a:rPr>
              <a:t>年</a:t>
            </a:r>
            <a:r>
              <a:rPr lang="en-US" altLang="zh-CN" dirty="0">
                <a:ea typeface="Adobe 楷体 Std R" panose="02020400000000000000" pitchFamily="18" charset="-128"/>
              </a:rPr>
              <a:t>8</a:t>
            </a:r>
            <a:r>
              <a:rPr lang="zh-CN" altLang="zh-CN" dirty="0">
                <a:ea typeface="Adobe 楷体 Std R" panose="02020400000000000000" pitchFamily="18" charset="-128"/>
              </a:rPr>
              <a:t>月，美国替代参考利率委员会（</a:t>
            </a:r>
            <a:r>
              <a:rPr lang="en-US" altLang="zh-CN" dirty="0">
                <a:ea typeface="Adobe 楷体 Std R" panose="02020400000000000000" pitchFamily="18" charset="-128"/>
              </a:rPr>
              <a:t>Alternative Reference Rates Committee</a:t>
            </a:r>
            <a:r>
              <a:rPr lang="zh-CN" altLang="zh-CN" dirty="0">
                <a:ea typeface="Adobe 楷体 Std R" panose="02020400000000000000" pitchFamily="18" charset="-128"/>
              </a:rPr>
              <a:t>，</a:t>
            </a:r>
            <a:r>
              <a:rPr lang="en-US" altLang="zh-CN" dirty="0">
                <a:ea typeface="Adobe 楷体 Std R" panose="02020400000000000000" pitchFamily="18" charset="-128"/>
              </a:rPr>
              <a:t>ARRC</a:t>
            </a:r>
            <a:r>
              <a:rPr lang="zh-CN" altLang="zh-CN" dirty="0">
                <a:ea typeface="Adobe 楷体 Std R" panose="02020400000000000000" pitchFamily="18" charset="-128"/>
              </a:rPr>
              <a:t>）初步选定</a:t>
            </a:r>
            <a:r>
              <a:rPr lang="en-US" altLang="zh-CN" dirty="0">
                <a:ea typeface="Adobe 楷体 Std R" panose="02020400000000000000" pitchFamily="18" charset="-128"/>
              </a:rPr>
              <a:t>“</a:t>
            </a:r>
            <a:r>
              <a:rPr lang="zh-CN" altLang="zh-CN" dirty="0">
                <a:ea typeface="Adobe 楷体 Std R" panose="02020400000000000000" pitchFamily="18" charset="-128"/>
              </a:rPr>
              <a:t>有担保隔夜融资利率</a:t>
            </a:r>
            <a:r>
              <a:rPr lang="en-US" altLang="zh-CN" dirty="0">
                <a:ea typeface="Adobe 楷体 Std R" panose="02020400000000000000" pitchFamily="18" charset="-128"/>
              </a:rPr>
              <a:t>(Secured Overnight Financing Rate</a:t>
            </a:r>
            <a:r>
              <a:rPr lang="zh-CN" altLang="zh-CN" dirty="0">
                <a:ea typeface="Adobe 楷体 Std R" panose="02020400000000000000" pitchFamily="18" charset="-128"/>
              </a:rPr>
              <a:t>，</a:t>
            </a:r>
            <a:r>
              <a:rPr lang="en-US" altLang="zh-CN" dirty="0">
                <a:ea typeface="Adobe 楷体 Std R" panose="02020400000000000000" pitchFamily="18" charset="-128"/>
              </a:rPr>
              <a:t>SOFR)”</a:t>
            </a:r>
            <a:r>
              <a:rPr lang="zh-CN" altLang="zh-CN" dirty="0">
                <a:ea typeface="Adobe 楷体 Std R" panose="02020400000000000000" pitchFamily="18" charset="-128"/>
              </a:rPr>
              <a:t>替代</a:t>
            </a:r>
            <a:r>
              <a:rPr lang="en-US" altLang="zh-CN" dirty="0">
                <a:ea typeface="Adobe 楷体 Std R" panose="02020400000000000000" pitchFamily="18" charset="-128"/>
              </a:rPr>
              <a:t>LIBOR</a:t>
            </a:r>
            <a:r>
              <a:rPr lang="zh-CN" altLang="zh-CN" dirty="0">
                <a:ea typeface="Adobe 楷体 Std R" panose="02020400000000000000" pitchFamily="18" charset="-128"/>
              </a:rPr>
              <a:t>作为无风险基准利率。</a:t>
            </a:r>
            <a:r>
              <a:rPr lang="en-US" altLang="zh-CN" dirty="0">
                <a:ea typeface="Adobe 楷体 Std R" panose="02020400000000000000" pitchFamily="18" charset="-128"/>
              </a:rPr>
              <a:t>SOFR</a:t>
            </a:r>
            <a:r>
              <a:rPr lang="zh-CN" altLang="zh-CN" dirty="0">
                <a:ea typeface="Adobe 楷体 Std R" panose="02020400000000000000" pitchFamily="18" charset="-128"/>
              </a:rPr>
              <a:t>是基于回购交易的有担保利率</a:t>
            </a:r>
            <a:endParaRPr lang="en-US" altLang="zh-CN" dirty="0">
              <a:ea typeface="Adobe 楷体 Std R" panose="02020400000000000000" pitchFamily="18" charset="-128"/>
            </a:endParaRPr>
          </a:p>
          <a:p>
            <a:pPr lvl="1"/>
            <a:r>
              <a:rPr lang="en-US" altLang="zh-CN" dirty="0">
                <a:ea typeface="Adobe 楷体 Std R" panose="02020400000000000000" pitchFamily="18" charset="-128"/>
              </a:rPr>
              <a:t>2021</a:t>
            </a:r>
            <a:r>
              <a:rPr lang="zh-CN" altLang="en-US" dirty="0">
                <a:ea typeface="Adobe 楷体 Std R" panose="02020400000000000000" pitchFamily="18" charset="-128"/>
              </a:rPr>
              <a:t>年</a:t>
            </a:r>
            <a:r>
              <a:rPr lang="en-US" altLang="zh-CN" dirty="0">
                <a:ea typeface="Adobe 楷体 Std R" panose="02020400000000000000" pitchFamily="18" charset="-128"/>
              </a:rPr>
              <a:t>7</a:t>
            </a:r>
            <a:r>
              <a:rPr lang="zh-CN" altLang="en-US" dirty="0">
                <a:ea typeface="Adobe 楷体 Std R" panose="02020400000000000000" pitchFamily="18" charset="-128"/>
              </a:rPr>
              <a:t>月，美联储组建的替代参考利率委员会（</a:t>
            </a:r>
            <a:r>
              <a:rPr lang="en-US" altLang="zh-CN" dirty="0">
                <a:ea typeface="Adobe 楷体 Std R" panose="02020400000000000000" pitchFamily="18" charset="-128"/>
              </a:rPr>
              <a:t>ARRC</a:t>
            </a:r>
            <a:r>
              <a:rPr lang="zh-CN" altLang="en-US" dirty="0">
                <a:ea typeface="Adobe 楷体 Std R" panose="02020400000000000000" pitchFamily="18" charset="-128"/>
              </a:rPr>
              <a:t>）正式宣布推荐使用芝商所（</a:t>
            </a:r>
            <a:r>
              <a:rPr lang="en-US" altLang="zh-CN" dirty="0">
                <a:ea typeface="Adobe 楷体 Std R" panose="02020400000000000000" pitchFamily="18" charset="-128"/>
              </a:rPr>
              <a:t>CME</a:t>
            </a:r>
            <a:r>
              <a:rPr lang="zh-CN" altLang="en-US" dirty="0">
                <a:ea typeface="Adobe 楷体 Std R" panose="02020400000000000000" pitchFamily="18" charset="-128"/>
              </a:rPr>
              <a:t>）的</a:t>
            </a:r>
            <a:r>
              <a:rPr lang="en-US" altLang="zh-CN" dirty="0">
                <a:ea typeface="Adobe 楷体 Std R" panose="02020400000000000000" pitchFamily="18" charset="-128"/>
              </a:rPr>
              <a:t>term</a:t>
            </a:r>
            <a:r>
              <a:rPr lang="zh-CN" altLang="en-US" dirty="0">
                <a:ea typeface="Adobe 楷体 Std R" panose="02020400000000000000" pitchFamily="18" charset="-128"/>
              </a:rPr>
              <a:t> </a:t>
            </a:r>
            <a:r>
              <a:rPr lang="en-US" altLang="zh-CN" dirty="0">
                <a:ea typeface="Adobe 楷体 Std R" panose="02020400000000000000" pitchFamily="18" charset="-128"/>
              </a:rPr>
              <a:t>SOFR</a:t>
            </a:r>
            <a:r>
              <a:rPr lang="zh-CN" altLang="en-US" dirty="0">
                <a:ea typeface="Adobe 楷体 Std R" panose="02020400000000000000" pitchFamily="18" charset="-128"/>
              </a:rPr>
              <a:t>作为唯一认可的前瞻性基准利率</a:t>
            </a:r>
            <a:endParaRPr lang="en-US" altLang="zh-CN" dirty="0">
              <a:ea typeface="Adobe 楷体 Std R" panose="02020400000000000000" pitchFamily="18" charset="-128"/>
            </a:endParaRPr>
          </a:p>
          <a:p>
            <a:endParaRPr kumimoji="1" lang="zh-CN" altLang="en-US" dirty="0"/>
          </a:p>
        </p:txBody>
      </p:sp>
      <p:sp>
        <p:nvSpPr>
          <p:cNvPr id="4" name="灯片编号占位符 3">
            <a:extLst>
              <a:ext uri="{FF2B5EF4-FFF2-40B4-BE49-F238E27FC236}">
                <a16:creationId xmlns:a16="http://schemas.microsoft.com/office/drawing/2014/main" id="{C0090485-DE3B-B42C-DA04-F592538299DF}"/>
              </a:ext>
            </a:extLst>
          </p:cNvPr>
          <p:cNvSpPr>
            <a:spLocks noGrp="1"/>
          </p:cNvSpPr>
          <p:nvPr>
            <p:ph type="sldNum" sz="quarter" idx="10"/>
          </p:nvPr>
        </p:nvSpPr>
        <p:spPr/>
        <p:txBody>
          <a:bodyPr/>
          <a:lstStyle/>
          <a:p>
            <a:pPr>
              <a:defRPr/>
            </a:pPr>
            <a:fld id="{872F28AD-3826-0B4F-8AB3-15E576ABA5BB}" type="slidenum">
              <a:rPr lang="zh-CN" altLang="en-US" smtClean="0"/>
              <a:pPr>
                <a:defRPr/>
              </a:pPr>
              <a:t>24</a:t>
            </a:fld>
            <a:endParaRPr lang="zh-CN" altLang="en-US"/>
          </a:p>
        </p:txBody>
      </p:sp>
    </p:spTree>
    <p:extLst>
      <p:ext uri="{BB962C8B-B14F-4D97-AF65-F5344CB8AC3E}">
        <p14:creationId xmlns:p14="http://schemas.microsoft.com/office/powerpoint/2010/main" val="153160966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标题 1">
            <a:extLst>
              <a:ext uri="{FF2B5EF4-FFF2-40B4-BE49-F238E27FC236}">
                <a16:creationId xmlns:a16="http://schemas.microsoft.com/office/drawing/2014/main" id="{9C45EE43-76D5-9755-0963-F97895AAA5D6}"/>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美国同业拆借市场</a:t>
            </a:r>
          </a:p>
        </p:txBody>
      </p:sp>
      <p:sp>
        <p:nvSpPr>
          <p:cNvPr id="45058" name="内容占位符 2">
            <a:extLst>
              <a:ext uri="{FF2B5EF4-FFF2-40B4-BE49-F238E27FC236}">
                <a16:creationId xmlns:a16="http://schemas.microsoft.com/office/drawing/2014/main" id="{9608CD9F-84C5-2429-078B-11A2EE7CC442}"/>
              </a:ext>
            </a:extLst>
          </p:cNvPr>
          <p:cNvSpPr>
            <a:spLocks noGrp="1" noChangeArrowheads="1"/>
          </p:cNvSpPr>
          <p:nvPr>
            <p:ph idx="1"/>
          </p:nvPr>
        </p:nvSpPr>
        <p:spPr>
          <a:xfrm>
            <a:off x="609600" y="1157288"/>
            <a:ext cx="10972800" cy="5184775"/>
          </a:xfrm>
        </p:spPr>
        <p:txBody>
          <a:bodyPr/>
          <a:lstStyle/>
          <a:p>
            <a:pPr>
              <a:buClr>
                <a:srgbClr val="28571F"/>
              </a:buClr>
            </a:pPr>
            <a:r>
              <a:rPr lang="zh-CN" altLang="zh-CN">
                <a:ea typeface="Adobe 楷体 Std R" panose="02020400000000000000" pitchFamily="18" charset="-128"/>
              </a:rPr>
              <a:t>“有效联邦基金利率（</a:t>
            </a:r>
            <a:r>
              <a:rPr lang="en-US" altLang="zh-CN">
                <a:ea typeface="Adobe 楷体 Std R" panose="02020400000000000000" pitchFamily="18" charset="-128"/>
              </a:rPr>
              <a:t>effective federal funds rate</a:t>
            </a:r>
            <a:r>
              <a:rPr lang="zh-CN" altLang="zh-CN">
                <a:ea typeface="Adobe 楷体 Std R" panose="02020400000000000000" pitchFamily="18" charset="-128"/>
              </a:rPr>
              <a:t>，</a:t>
            </a:r>
            <a:r>
              <a:rPr lang="en-US" altLang="zh-CN">
                <a:ea typeface="Adobe 楷体 Std R" panose="02020400000000000000" pitchFamily="18" charset="-128"/>
              </a:rPr>
              <a:t>EFFR</a:t>
            </a:r>
            <a:r>
              <a:rPr lang="zh-CN" altLang="zh-CN">
                <a:ea typeface="Adobe 楷体 Std R" panose="02020400000000000000" pitchFamily="18" charset="-128"/>
              </a:rPr>
              <a:t>）”是美国市场上最重要的同业拆借利率，是隔夜联邦基金交易利率按交易量加权的中位数。</a:t>
            </a:r>
          </a:p>
          <a:p>
            <a:pPr>
              <a:buClr>
                <a:srgbClr val="28571F"/>
              </a:buClr>
            </a:pPr>
            <a:r>
              <a:rPr lang="zh-CN" altLang="zh-CN">
                <a:ea typeface="Adobe 楷体 Std R" panose="02020400000000000000" pitchFamily="18" charset="-128"/>
              </a:rPr>
              <a:t>由于在联邦基金市场之外的其他美元同业拆借也十分活跃，为了更全面地反映批发性、无担保的隔夜美元同业融资成本，美联储从</a:t>
            </a:r>
            <a:r>
              <a:rPr lang="en-US" altLang="zh-CN">
                <a:ea typeface="Adobe 楷体 Std R" panose="02020400000000000000" pitchFamily="18" charset="-128"/>
              </a:rPr>
              <a:t>2016</a:t>
            </a:r>
            <a:r>
              <a:rPr lang="zh-CN" altLang="zh-CN">
                <a:ea typeface="Adobe 楷体 Std R" panose="02020400000000000000" pitchFamily="18" charset="-128"/>
              </a:rPr>
              <a:t>年</a:t>
            </a:r>
            <a:r>
              <a:rPr lang="en-US" altLang="zh-CN">
                <a:ea typeface="Adobe 楷体 Std R" panose="02020400000000000000" pitchFamily="18" charset="-128"/>
              </a:rPr>
              <a:t>3</a:t>
            </a:r>
            <a:r>
              <a:rPr lang="zh-CN" altLang="zh-CN">
                <a:ea typeface="Adobe 楷体 Std R" panose="02020400000000000000" pitchFamily="18" charset="-128"/>
              </a:rPr>
              <a:t>月开始公布“隔夜银行融资利率”（</a:t>
            </a:r>
            <a:r>
              <a:rPr lang="en-US" altLang="zh-CN">
                <a:ea typeface="Adobe 楷体 Std R" panose="02020400000000000000" pitchFamily="18" charset="-128"/>
              </a:rPr>
              <a:t>overnight bank funding rate</a:t>
            </a:r>
            <a:r>
              <a:rPr lang="zh-CN" altLang="zh-CN">
                <a:ea typeface="Adobe 楷体 Std R" panose="02020400000000000000" pitchFamily="18" charset="-128"/>
              </a:rPr>
              <a:t>，</a:t>
            </a:r>
            <a:r>
              <a:rPr lang="en-US" altLang="zh-CN">
                <a:ea typeface="Adobe 楷体 Std R" panose="02020400000000000000" pitchFamily="18" charset="-128"/>
              </a:rPr>
              <a:t>OBFR</a:t>
            </a:r>
            <a:r>
              <a:rPr lang="zh-CN" altLang="zh-CN">
                <a:ea typeface="Adobe 楷体 Std R" panose="02020400000000000000" pitchFamily="18" charset="-128"/>
              </a:rPr>
              <a:t>），这一指标综合了联邦基金隔夜拆借、一部分欧洲美元隔夜拆借以及满足一定条件的隔夜美元存款的信息，用交易量加权的中位数计算得到。</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EFFR</a:t>
            </a:r>
            <a:r>
              <a:rPr lang="zh-CN" altLang="zh-CN">
                <a:ea typeface="Adobe 楷体 Std R" panose="02020400000000000000" pitchFamily="18" charset="-128"/>
              </a:rPr>
              <a:t>和</a:t>
            </a:r>
            <a:r>
              <a:rPr lang="en-US" altLang="zh-CN">
                <a:ea typeface="Adobe 楷体 Std R" panose="02020400000000000000" pitchFamily="18" charset="-128"/>
              </a:rPr>
              <a:t>OBFR</a:t>
            </a:r>
            <a:r>
              <a:rPr lang="zh-CN" altLang="zh-CN">
                <a:ea typeface="Adobe 楷体 Std R" panose="02020400000000000000" pitchFamily="18" charset="-128"/>
              </a:rPr>
              <a:t>都于美国东部时间每个工作日上午</a:t>
            </a:r>
            <a:r>
              <a:rPr lang="en-US" altLang="zh-CN">
                <a:ea typeface="Adobe 楷体 Std R" panose="02020400000000000000" pitchFamily="18" charset="-128"/>
              </a:rPr>
              <a:t>9:00</a:t>
            </a:r>
            <a:r>
              <a:rPr lang="zh-CN" altLang="zh-CN">
                <a:ea typeface="Adobe 楷体 Std R" panose="02020400000000000000" pitchFamily="18" charset="-128"/>
              </a:rPr>
              <a:t>左右在纽约联储官方网站公布。</a:t>
            </a:r>
            <a:endParaRPr kumimoji="1" lang="zh-CN" altLang="en-US">
              <a:ea typeface="Adobe 楷体 Std R" panose="02020400000000000000" pitchFamily="18" charset="-128"/>
            </a:endParaRPr>
          </a:p>
        </p:txBody>
      </p:sp>
      <p:sp>
        <p:nvSpPr>
          <p:cNvPr id="45059" name="灯片编号占位符 3">
            <a:extLst>
              <a:ext uri="{FF2B5EF4-FFF2-40B4-BE49-F238E27FC236}">
                <a16:creationId xmlns:a16="http://schemas.microsoft.com/office/drawing/2014/main" id="{8E08D77A-A079-70AC-ED9C-42D5F05F8A2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926C11D-9C0C-A84F-9223-631B68F8463C}" type="slidenum">
              <a:rPr lang="zh-CN" altLang="en-US" smtClean="0">
                <a:solidFill>
                  <a:srgbClr val="7F7F7F"/>
                </a:solidFill>
                <a:latin typeface="Adobe Jenson Pro Capt" panose="020A0503050201030203" pitchFamily="18" charset="0"/>
              </a:rPr>
              <a:pPr/>
              <a:t>25</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标题 1">
            <a:extLst>
              <a:ext uri="{FF2B5EF4-FFF2-40B4-BE49-F238E27FC236}">
                <a16:creationId xmlns:a16="http://schemas.microsoft.com/office/drawing/2014/main" id="{7C8775B0-93C8-2EFC-E1AD-B1DF4F9FAD1D}"/>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中国同业拆借市场</a:t>
            </a:r>
          </a:p>
        </p:txBody>
      </p:sp>
      <p:sp>
        <p:nvSpPr>
          <p:cNvPr id="46082" name="内容占位符 2">
            <a:extLst>
              <a:ext uri="{FF2B5EF4-FFF2-40B4-BE49-F238E27FC236}">
                <a16:creationId xmlns:a16="http://schemas.microsoft.com/office/drawing/2014/main" id="{6C6D2FC7-DD70-F7C7-85BD-76AB086B7F97}"/>
              </a:ext>
            </a:extLst>
          </p:cNvPr>
          <p:cNvSpPr>
            <a:spLocks noGrp="1" noChangeArrowheads="1"/>
          </p:cNvSpPr>
          <p:nvPr>
            <p:ph idx="1"/>
          </p:nvPr>
        </p:nvSpPr>
        <p:spPr>
          <a:xfrm>
            <a:off x="609600" y="1341438"/>
            <a:ext cx="10972800" cy="5183187"/>
          </a:xfrm>
        </p:spPr>
        <p:txBody>
          <a:bodyPr/>
          <a:lstStyle/>
          <a:p>
            <a:pPr>
              <a:buClr>
                <a:srgbClr val="28571F"/>
              </a:buClr>
            </a:pPr>
            <a:r>
              <a:rPr lang="zh-CN" altLang="zh-CN" dirty="0">
                <a:ea typeface="Adobe 楷体 Std R" panose="02020400000000000000" pitchFamily="18" charset="-128"/>
              </a:rPr>
              <a:t>中国的同业拆借市场起步于</a:t>
            </a:r>
            <a:r>
              <a:rPr lang="en-US" altLang="zh-CN" dirty="0">
                <a:ea typeface="Adobe 楷体 Std R" panose="02020400000000000000" pitchFamily="18" charset="-128"/>
              </a:rPr>
              <a:t>1984</a:t>
            </a:r>
            <a:r>
              <a:rPr lang="zh-CN" altLang="zh-CN" dirty="0">
                <a:ea typeface="Adobe 楷体 Std R" panose="02020400000000000000" pitchFamily="18" charset="-128"/>
              </a:rPr>
              <a:t>年，</a:t>
            </a:r>
            <a:r>
              <a:rPr lang="en-US" altLang="zh-CN" dirty="0">
                <a:ea typeface="Adobe 楷体 Std R" panose="02020400000000000000" pitchFamily="18" charset="-128"/>
              </a:rPr>
              <a:t>1996</a:t>
            </a:r>
            <a:r>
              <a:rPr lang="zh-CN" altLang="zh-CN" dirty="0">
                <a:ea typeface="Adobe 楷体 Std R" panose="02020400000000000000" pitchFamily="18" charset="-128"/>
              </a:rPr>
              <a:t>年建立起统一的全国银行间同业拆借市场</a:t>
            </a:r>
            <a:endParaRPr lang="en-US" altLang="zh-CN" dirty="0">
              <a:ea typeface="Adobe 楷体 Std R" panose="02020400000000000000" pitchFamily="18" charset="-128"/>
            </a:endParaRPr>
          </a:p>
          <a:p>
            <a:pPr>
              <a:buClr>
                <a:srgbClr val="28571F"/>
              </a:buClr>
            </a:pPr>
            <a:r>
              <a:rPr lang="zh-CN" altLang="zh-CN" dirty="0">
                <a:ea typeface="Adobe 楷体 Std R" panose="02020400000000000000" pitchFamily="18" charset="-128"/>
              </a:rPr>
              <a:t>中国银行间同业拆借利率：</a:t>
            </a:r>
            <a:endParaRPr lang="en-US" altLang="zh-CN" dirty="0">
              <a:ea typeface="Adobe 楷体 Std R" panose="02020400000000000000" pitchFamily="18" charset="-128"/>
            </a:endParaRPr>
          </a:p>
          <a:p>
            <a:pPr lvl="1"/>
            <a:r>
              <a:rPr lang="zh-CN" altLang="zh-CN" dirty="0">
                <a:ea typeface="Adobe 楷体 Std R" panose="02020400000000000000" pitchFamily="18" charset="-128"/>
              </a:rPr>
              <a:t>银行间同业拆借加权平均利率（</a:t>
            </a:r>
            <a:r>
              <a:rPr lang="en-US" altLang="zh-CN" dirty="0">
                <a:ea typeface="Adobe 楷体 Std R" panose="02020400000000000000" pitchFamily="18" charset="-128"/>
              </a:rPr>
              <a:t>interbank offered rate</a:t>
            </a:r>
            <a:r>
              <a:rPr lang="zh-CN" altLang="zh-CN" dirty="0">
                <a:ea typeface="Adobe 楷体 Std R" panose="02020400000000000000" pitchFamily="18" charset="-128"/>
              </a:rPr>
              <a:t>，</a:t>
            </a:r>
            <a:r>
              <a:rPr lang="en-US" altLang="zh-CN" dirty="0">
                <a:ea typeface="Adobe 楷体 Std R" panose="02020400000000000000" pitchFamily="18" charset="-128"/>
              </a:rPr>
              <a:t>IBO</a:t>
            </a:r>
            <a:r>
              <a:rPr lang="zh-CN" altLang="zh-CN" dirty="0">
                <a:ea typeface="Adobe 楷体 Std R" panose="02020400000000000000" pitchFamily="18" charset="-128"/>
              </a:rPr>
              <a:t>）</a:t>
            </a:r>
            <a:endParaRPr lang="en-US" altLang="zh-CN" dirty="0">
              <a:ea typeface="Adobe 楷体 Std R" panose="02020400000000000000" pitchFamily="18" charset="-128"/>
            </a:endParaRPr>
          </a:p>
          <a:p>
            <a:pPr lvl="1"/>
            <a:r>
              <a:rPr lang="zh-CN" altLang="zh-CN" dirty="0">
                <a:ea typeface="Adobe 楷体 Std R" panose="02020400000000000000" pitchFamily="18" charset="-128"/>
              </a:rPr>
              <a:t>银银间同业拆借加权平均利率（</a:t>
            </a:r>
            <a:r>
              <a:rPr lang="en-US" altLang="zh-CN" dirty="0">
                <a:ea typeface="Adobe 楷体 Std R" panose="02020400000000000000" pitchFamily="18" charset="-128"/>
              </a:rPr>
              <a:t>DIBO</a:t>
            </a:r>
            <a:r>
              <a:rPr lang="zh-CN" altLang="zh-CN" dirty="0">
                <a:ea typeface="Adobe 楷体 Std R" panose="02020400000000000000" pitchFamily="18" charset="-128"/>
              </a:rPr>
              <a:t>）</a:t>
            </a:r>
            <a:endParaRPr lang="en-US" altLang="zh-CN" dirty="0">
              <a:ea typeface="Adobe 楷体 Std R" panose="02020400000000000000" pitchFamily="18" charset="-128"/>
            </a:endParaRPr>
          </a:p>
          <a:p>
            <a:pPr lvl="1"/>
            <a:r>
              <a:rPr lang="zh-CN" altLang="zh-CN" dirty="0">
                <a:ea typeface="Adobe 楷体 Std R" panose="02020400000000000000" pitchFamily="18" charset="-128"/>
              </a:rPr>
              <a:t>上海银行间同业拆放利率（</a:t>
            </a:r>
            <a:r>
              <a:rPr lang="en-US" altLang="zh-CN" dirty="0">
                <a:ea typeface="Adobe 楷体 Std R" panose="02020400000000000000" pitchFamily="18" charset="-128"/>
              </a:rPr>
              <a:t>Shanghai interbank offered rate</a:t>
            </a:r>
            <a:r>
              <a:rPr lang="zh-CN" altLang="zh-CN" dirty="0">
                <a:ea typeface="Adobe 楷体 Std R" panose="02020400000000000000" pitchFamily="18" charset="-128"/>
              </a:rPr>
              <a:t>，</a:t>
            </a:r>
            <a:r>
              <a:rPr lang="en-US" altLang="zh-CN" dirty="0">
                <a:ea typeface="Adobe 楷体 Std R" panose="02020400000000000000" pitchFamily="18" charset="-128"/>
              </a:rPr>
              <a:t>SHIBOR</a:t>
            </a:r>
            <a:r>
              <a:rPr lang="zh-CN" altLang="zh-CN" dirty="0">
                <a:ea typeface="Adobe 楷体 Std R" panose="02020400000000000000" pitchFamily="18" charset="-128"/>
              </a:rPr>
              <a:t>）</a:t>
            </a:r>
            <a:endParaRPr kumimoji="1" lang="zh-CN" altLang="en-US" dirty="0">
              <a:ea typeface="Adobe 楷体 Std R" panose="02020400000000000000" pitchFamily="18" charset="-128"/>
            </a:endParaRPr>
          </a:p>
        </p:txBody>
      </p:sp>
      <p:sp>
        <p:nvSpPr>
          <p:cNvPr id="46083" name="灯片编号占位符 3">
            <a:extLst>
              <a:ext uri="{FF2B5EF4-FFF2-40B4-BE49-F238E27FC236}">
                <a16:creationId xmlns:a16="http://schemas.microsoft.com/office/drawing/2014/main" id="{F6E28C4B-28EC-D650-B243-F9C0CBFA5BE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B7C37D4-28F2-894B-B021-AD91FB92F287}" type="slidenum">
              <a:rPr lang="zh-CN" altLang="en-US" smtClean="0">
                <a:solidFill>
                  <a:srgbClr val="7F7F7F"/>
                </a:solidFill>
                <a:latin typeface="Adobe Jenson Pro Capt" panose="020A0503050201030203" pitchFamily="18" charset="0"/>
              </a:rPr>
              <a:pPr/>
              <a:t>26</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标题 1">
            <a:extLst>
              <a:ext uri="{FF2B5EF4-FFF2-40B4-BE49-F238E27FC236}">
                <a16:creationId xmlns:a16="http://schemas.microsoft.com/office/drawing/2014/main" id="{C024ABB6-42CC-357E-DECC-DFD76AD5FBED}"/>
              </a:ext>
            </a:extLst>
          </p:cNvPr>
          <p:cNvSpPr>
            <a:spLocks noGrp="1" noChangeArrowheads="1"/>
          </p:cNvSpPr>
          <p:nvPr>
            <p:ph type="title"/>
          </p:nvPr>
        </p:nvSpPr>
        <p:spPr>
          <a:xfrm>
            <a:off x="533400" y="44450"/>
            <a:ext cx="12192000" cy="846138"/>
          </a:xfrm>
        </p:spPr>
        <p:txBody>
          <a:bodyPr/>
          <a:lstStyle/>
          <a:p>
            <a:r>
              <a:rPr kumimoji="1" lang="zh-CN" altLang="en-US" sz="3800">
                <a:ea typeface="Adobe 黑体 Std R" panose="020B0400000000000000" pitchFamily="34" charset="-128"/>
              </a:rPr>
              <a:t>大额可转让定期存单</a:t>
            </a:r>
            <a:r>
              <a:rPr lang="zh-CN" altLang="zh-CN" sz="2800">
                <a:ea typeface="Adobe 黑体 Std R" panose="020B0400000000000000" pitchFamily="34" charset="-128"/>
              </a:rPr>
              <a:t>（</a:t>
            </a:r>
            <a:r>
              <a:rPr lang="en-US" altLang="zh-CN" sz="2800">
                <a:ea typeface="Adobe 黑体 Std R" panose="020B0400000000000000" pitchFamily="34" charset="-128"/>
              </a:rPr>
              <a:t>negotiable certificates of deposit</a:t>
            </a:r>
            <a:r>
              <a:rPr lang="zh-CN" altLang="zh-CN" sz="2800">
                <a:ea typeface="Adobe 黑体 Std R" panose="020B0400000000000000" pitchFamily="34" charset="-128"/>
              </a:rPr>
              <a:t>，</a:t>
            </a:r>
            <a:r>
              <a:rPr lang="en-US" altLang="zh-CN" sz="2800">
                <a:ea typeface="Adobe 黑体 Std R" panose="020B0400000000000000" pitchFamily="34" charset="-128"/>
              </a:rPr>
              <a:t>NCD</a:t>
            </a:r>
            <a:r>
              <a:rPr lang="zh-CN" altLang="zh-CN" sz="2800">
                <a:ea typeface="Adobe 黑体 Std R" panose="020B0400000000000000" pitchFamily="34" charset="-128"/>
              </a:rPr>
              <a:t>） </a:t>
            </a:r>
            <a:endParaRPr kumimoji="1" lang="zh-CN" altLang="en-US" sz="3800">
              <a:ea typeface="Adobe 黑体 Std R" panose="020B0400000000000000" pitchFamily="34" charset="-128"/>
            </a:endParaRPr>
          </a:p>
        </p:txBody>
      </p:sp>
      <p:sp>
        <p:nvSpPr>
          <p:cNvPr id="47106" name="内容占位符 2">
            <a:extLst>
              <a:ext uri="{FF2B5EF4-FFF2-40B4-BE49-F238E27FC236}">
                <a16:creationId xmlns:a16="http://schemas.microsoft.com/office/drawing/2014/main" id="{45966A2C-DE8E-1106-176D-8C516F43136E}"/>
              </a:ext>
            </a:extLst>
          </p:cNvPr>
          <p:cNvSpPr>
            <a:spLocks noGrp="1" noChangeArrowheads="1"/>
          </p:cNvSpPr>
          <p:nvPr>
            <p:ph idx="1"/>
          </p:nvPr>
        </p:nvSpPr>
        <p:spPr>
          <a:xfrm>
            <a:off x="609600" y="1341438"/>
            <a:ext cx="10972800" cy="5183187"/>
          </a:xfrm>
        </p:spPr>
        <p:txBody>
          <a:bodyPr/>
          <a:lstStyle/>
          <a:p>
            <a:pPr>
              <a:buClr>
                <a:srgbClr val="28571F"/>
              </a:buClr>
            </a:pPr>
            <a:r>
              <a:rPr lang="en-US" altLang="zh-CN">
                <a:ea typeface="Adobe 楷体 Std R" panose="02020400000000000000" pitchFamily="18" charset="-128"/>
              </a:rPr>
              <a:t>1986</a:t>
            </a:r>
            <a:r>
              <a:rPr lang="zh-CN" altLang="en-US">
                <a:ea typeface="Adobe 楷体 Std R" panose="02020400000000000000" pitchFamily="18" charset="-128"/>
              </a:rPr>
              <a:t>年：</a:t>
            </a:r>
            <a:r>
              <a:rPr lang="zh-CN" altLang="zh-CN">
                <a:ea typeface="Adobe 楷体 Std R" panose="02020400000000000000" pitchFamily="18" charset="-128"/>
              </a:rPr>
              <a:t>中国初次尝试</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1989</a:t>
            </a:r>
            <a:r>
              <a:rPr lang="zh-CN" altLang="zh-CN">
                <a:ea typeface="Adobe 楷体 Std R" panose="02020400000000000000" pitchFamily="18" charset="-128"/>
              </a:rPr>
              <a:t>年</a:t>
            </a:r>
            <a:r>
              <a:rPr lang="zh-CN" altLang="en-US">
                <a:ea typeface="Adobe 楷体 Std R" panose="02020400000000000000" pitchFamily="18" charset="-128"/>
              </a:rPr>
              <a:t>：</a:t>
            </a:r>
            <a:r>
              <a:rPr lang="zh-CN" altLang="zh-CN">
                <a:ea typeface="Adobe 楷体 Std R" panose="02020400000000000000" pitchFamily="18" charset="-128"/>
              </a:rPr>
              <a:t>《关于大额可转让定期存单转让问题的通知》</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1996</a:t>
            </a:r>
            <a:r>
              <a:rPr lang="zh-CN" altLang="zh-CN">
                <a:ea typeface="Adobe 楷体 Std R" panose="02020400000000000000" pitchFamily="18" charset="-128"/>
              </a:rPr>
              <a:t>年</a:t>
            </a:r>
            <a:r>
              <a:rPr lang="zh-CN" altLang="en-US">
                <a:ea typeface="Adobe 楷体 Std R" panose="02020400000000000000" pitchFamily="18" charset="-128"/>
              </a:rPr>
              <a:t>：</a:t>
            </a:r>
            <a:r>
              <a:rPr lang="zh-CN" altLang="zh-CN">
                <a:ea typeface="Adobe 楷体 Std R" panose="02020400000000000000" pitchFamily="18" charset="-128"/>
              </a:rPr>
              <a:t>《大额可转让定期存单管理办法》</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1997</a:t>
            </a:r>
            <a:r>
              <a:rPr lang="zh-CN" altLang="zh-CN">
                <a:ea typeface="Adobe 楷体 Std R" panose="02020400000000000000" pitchFamily="18" charset="-128"/>
              </a:rPr>
              <a:t>年</a:t>
            </a:r>
            <a:r>
              <a:rPr lang="zh-CN" altLang="en-US">
                <a:ea typeface="Adobe 楷体 Std R" panose="02020400000000000000" pitchFamily="18" charset="-128"/>
              </a:rPr>
              <a:t>： </a:t>
            </a:r>
            <a:r>
              <a:rPr lang="zh-CN" altLang="zh-CN">
                <a:ea typeface="Adobe 楷体 Std R" panose="02020400000000000000" pitchFamily="18" charset="-128"/>
              </a:rPr>
              <a:t>暂停大额可转让定期存单的发行。</a:t>
            </a:r>
          </a:p>
          <a:p>
            <a:pPr>
              <a:buClr>
                <a:srgbClr val="28571F"/>
              </a:buClr>
            </a:pPr>
            <a:r>
              <a:rPr lang="en-US" altLang="zh-CN">
                <a:ea typeface="Adobe 楷体 Std R" panose="02020400000000000000" pitchFamily="18" charset="-128"/>
              </a:rPr>
              <a:t>2013</a:t>
            </a:r>
            <a:r>
              <a:rPr lang="zh-CN" altLang="zh-CN">
                <a:ea typeface="Adobe 楷体 Std R" panose="02020400000000000000" pitchFamily="18" charset="-128"/>
              </a:rPr>
              <a:t>年</a:t>
            </a:r>
            <a:r>
              <a:rPr lang="en-US" altLang="zh-CN">
                <a:ea typeface="Adobe 楷体 Std R" panose="02020400000000000000" pitchFamily="18" charset="-128"/>
              </a:rPr>
              <a:t>12</a:t>
            </a:r>
            <a:r>
              <a:rPr lang="zh-CN" altLang="zh-CN">
                <a:ea typeface="Adobe 楷体 Std R" panose="02020400000000000000" pitchFamily="18" charset="-128"/>
              </a:rPr>
              <a:t>月</a:t>
            </a:r>
            <a:r>
              <a:rPr lang="zh-CN" altLang="en-US">
                <a:ea typeface="Adobe 楷体 Std R" panose="02020400000000000000" pitchFamily="18" charset="-128"/>
              </a:rPr>
              <a:t>：</a:t>
            </a:r>
            <a:r>
              <a:rPr lang="zh-CN" altLang="zh-CN">
                <a:ea typeface="Adobe 楷体 Std R" panose="02020400000000000000" pitchFamily="18" charset="-128"/>
              </a:rPr>
              <a:t>《同业存单管理暂行办法》</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2015</a:t>
            </a:r>
            <a:r>
              <a:rPr lang="zh-CN" altLang="zh-CN">
                <a:ea typeface="Adobe 楷体 Std R" panose="02020400000000000000" pitchFamily="18" charset="-128"/>
              </a:rPr>
              <a:t>年</a:t>
            </a:r>
            <a:r>
              <a:rPr lang="en-US" altLang="zh-CN">
                <a:ea typeface="Adobe 楷体 Std R" panose="02020400000000000000" pitchFamily="18" charset="-128"/>
              </a:rPr>
              <a:t>6</a:t>
            </a:r>
            <a:r>
              <a:rPr lang="zh-CN" altLang="zh-CN">
                <a:ea typeface="Adobe 楷体 Std R" panose="02020400000000000000" pitchFamily="18" charset="-128"/>
              </a:rPr>
              <a:t>月</a:t>
            </a:r>
            <a:r>
              <a:rPr lang="zh-CN" altLang="en-US">
                <a:ea typeface="Adobe 楷体 Std R" panose="02020400000000000000" pitchFamily="18" charset="-128"/>
              </a:rPr>
              <a:t>：</a:t>
            </a:r>
            <a:r>
              <a:rPr lang="zh-CN" altLang="zh-CN">
                <a:ea typeface="Adobe 楷体 Std R" panose="02020400000000000000" pitchFamily="18" charset="-128"/>
              </a:rPr>
              <a:t>《大额存单管理暂行办法》</a:t>
            </a:r>
          </a:p>
        </p:txBody>
      </p:sp>
      <p:sp>
        <p:nvSpPr>
          <p:cNvPr id="47107" name="灯片编号占位符 3">
            <a:extLst>
              <a:ext uri="{FF2B5EF4-FFF2-40B4-BE49-F238E27FC236}">
                <a16:creationId xmlns:a16="http://schemas.microsoft.com/office/drawing/2014/main" id="{82426C59-97C0-4A09-260D-C2F531476BE9}"/>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46023FC-F838-1F47-8EF1-D979D34C69DD}" type="slidenum">
              <a:rPr lang="zh-CN" altLang="en-US" smtClean="0">
                <a:solidFill>
                  <a:srgbClr val="7F7F7F"/>
                </a:solidFill>
                <a:latin typeface="Adobe Jenson Pro Capt" panose="020A0503050201030203" pitchFamily="18" charset="0"/>
              </a:rPr>
              <a:pPr/>
              <a:t>27</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标题 1">
            <a:extLst>
              <a:ext uri="{FF2B5EF4-FFF2-40B4-BE49-F238E27FC236}">
                <a16:creationId xmlns:a16="http://schemas.microsoft.com/office/drawing/2014/main" id="{20A94685-3294-6DD7-2A50-016AC3026742}"/>
              </a:ext>
            </a:extLst>
          </p:cNvPr>
          <p:cNvSpPr>
            <a:spLocks noGrp="1" noChangeArrowheads="1"/>
          </p:cNvSpPr>
          <p:nvPr>
            <p:ph type="title"/>
          </p:nvPr>
        </p:nvSpPr>
        <p:spPr>
          <a:xfrm>
            <a:off x="609600" y="76200"/>
            <a:ext cx="9636125" cy="846138"/>
          </a:xfrm>
        </p:spPr>
        <p:txBody>
          <a:bodyPr/>
          <a:lstStyle/>
          <a:p>
            <a:r>
              <a:rPr lang="zh-CN" altLang="en-US">
                <a:ea typeface="Adobe 黑体 Std R" panose="020B0400000000000000" pitchFamily="34" charset="-128"/>
              </a:rPr>
              <a:t>商业票据与短期融资券</a:t>
            </a:r>
            <a:endParaRPr lang="en-US" altLang="zh-CN">
              <a:ea typeface="Adobe 黑体 Std R" panose="020B0400000000000000" pitchFamily="34" charset="-128"/>
            </a:endParaRPr>
          </a:p>
        </p:txBody>
      </p:sp>
      <p:sp>
        <p:nvSpPr>
          <p:cNvPr id="48130" name="文本占位符 2">
            <a:extLst>
              <a:ext uri="{FF2B5EF4-FFF2-40B4-BE49-F238E27FC236}">
                <a16:creationId xmlns:a16="http://schemas.microsoft.com/office/drawing/2014/main" id="{D178637B-F9FD-CFAC-E3DB-35AD32285F6B}"/>
              </a:ext>
            </a:extLst>
          </p:cNvPr>
          <p:cNvSpPr>
            <a:spLocks noGrp="1" noChangeArrowheads="1"/>
          </p:cNvSpPr>
          <p:nvPr>
            <p:ph idx="1"/>
          </p:nvPr>
        </p:nvSpPr>
        <p:spPr>
          <a:xfrm>
            <a:off x="609600" y="1341438"/>
            <a:ext cx="9601200" cy="5183187"/>
          </a:xfrm>
        </p:spPr>
        <p:txBody>
          <a:bodyPr/>
          <a:lstStyle/>
          <a:p>
            <a:pPr>
              <a:buClr>
                <a:srgbClr val="28571F"/>
              </a:buClr>
            </a:pPr>
            <a:r>
              <a:rPr lang="zh-CN" altLang="en-US">
                <a:ea typeface="Adobe 楷体 Std R" panose="02020400000000000000" pitchFamily="18" charset="-128"/>
              </a:rPr>
              <a:t>国际市场上的商业票据</a:t>
            </a:r>
            <a:r>
              <a:rPr lang="zh-CN" altLang="zh-CN">
                <a:ea typeface="Adobe 楷体 Std R" panose="02020400000000000000" pitchFamily="18" charset="-128"/>
              </a:rPr>
              <a:t>（commercial paper，CP）</a:t>
            </a:r>
            <a:endParaRPr lang="en-US" altLang="zh-CN">
              <a:ea typeface="Adobe 楷体 Std R" panose="02020400000000000000" pitchFamily="18" charset="-128"/>
            </a:endParaRPr>
          </a:p>
          <a:p>
            <a:pPr lvl="1"/>
            <a:r>
              <a:rPr lang="zh-CN" altLang="en-US" sz="2400">
                <a:ea typeface="Adobe 楷体 Std R" panose="02020400000000000000" pitchFamily="18" charset="-128"/>
              </a:rPr>
              <a:t>本票，高信用等级的企业发行的无担保短期债务凭证</a:t>
            </a:r>
            <a:endParaRPr lang="en-US" altLang="zh-CN" sz="2400">
              <a:ea typeface="Adobe 楷体 Std R" panose="02020400000000000000" pitchFamily="18" charset="-128"/>
            </a:endParaRPr>
          </a:p>
          <a:p>
            <a:pPr lvl="1"/>
            <a:r>
              <a:rPr lang="zh-CN" altLang="en-US" sz="2400">
                <a:ea typeface="Adobe 楷体 Std R" panose="02020400000000000000" pitchFamily="18" charset="-128"/>
              </a:rPr>
              <a:t>贴现式发行</a:t>
            </a:r>
            <a:endParaRPr lang="en-US" altLang="zh-CN" sz="2400">
              <a:ea typeface="Adobe 楷体 Std R" panose="02020400000000000000" pitchFamily="18" charset="-128"/>
            </a:endParaRPr>
          </a:p>
          <a:p>
            <a:pPr lvl="2"/>
            <a:endParaRPr lang="en-US" altLang="zh-CN" sz="2000">
              <a:ea typeface="Adobe 楷体 Std R" panose="02020400000000000000" pitchFamily="18" charset="-128"/>
            </a:endParaRPr>
          </a:p>
          <a:p>
            <a:pPr>
              <a:buClr>
                <a:srgbClr val="28571F"/>
              </a:buClr>
            </a:pPr>
            <a:r>
              <a:rPr lang="zh-CN" altLang="en-US">
                <a:ea typeface="Adobe 楷体 Std R" panose="02020400000000000000" pitchFamily="18" charset="-128"/>
              </a:rPr>
              <a:t>中国的短期融资券</a:t>
            </a:r>
          </a:p>
        </p:txBody>
      </p:sp>
      <p:sp>
        <p:nvSpPr>
          <p:cNvPr id="48131" name="灯片编号占位符 1">
            <a:extLst>
              <a:ext uri="{FF2B5EF4-FFF2-40B4-BE49-F238E27FC236}">
                <a16:creationId xmlns:a16="http://schemas.microsoft.com/office/drawing/2014/main" id="{6776BB5F-3A30-7A68-00EE-1BC09271FF22}"/>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F5A1680-D402-1B45-9A3A-63EC05A84502}" type="slidenum">
              <a:rPr lang="zh-CN" altLang="en-US" smtClean="0">
                <a:solidFill>
                  <a:srgbClr val="7F7F7F"/>
                </a:solidFill>
                <a:latin typeface="Adobe Jenson Pro Capt" panose="020A0503050201030203" pitchFamily="18" charset="0"/>
              </a:rPr>
              <a:pPr/>
              <a:t>28</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1">
            <a:extLst>
              <a:ext uri="{FF2B5EF4-FFF2-40B4-BE49-F238E27FC236}">
                <a16:creationId xmlns:a16="http://schemas.microsoft.com/office/drawing/2014/main" id="{5CF2BC34-8403-71E1-73BB-DD8B621E3A64}"/>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汇票</a:t>
            </a:r>
          </a:p>
        </p:txBody>
      </p:sp>
      <p:sp>
        <p:nvSpPr>
          <p:cNvPr id="56322" name="内容占位符 2">
            <a:extLst>
              <a:ext uri="{FF2B5EF4-FFF2-40B4-BE49-F238E27FC236}">
                <a16:creationId xmlns:a16="http://schemas.microsoft.com/office/drawing/2014/main" id="{8BA4B8E2-E3C1-B109-663A-D1AFD457C510}"/>
              </a:ext>
            </a:extLst>
          </p:cNvPr>
          <p:cNvSpPr>
            <a:spLocks noGrp="1" noChangeArrowheads="1"/>
          </p:cNvSpPr>
          <p:nvPr>
            <p:ph idx="1"/>
          </p:nvPr>
        </p:nvSpPr>
        <p:spPr>
          <a:xfrm>
            <a:off x="609600" y="1341438"/>
            <a:ext cx="10972800" cy="5183187"/>
          </a:xfrm>
        </p:spPr>
        <p:txBody>
          <a:bodyPr/>
          <a:lstStyle/>
          <a:p>
            <a:pPr>
              <a:buClr>
                <a:srgbClr val="28571F"/>
              </a:buClr>
            </a:pPr>
            <a:r>
              <a:rPr lang="zh-CN" altLang="zh-CN">
                <a:ea typeface="Adobe 楷体 Std R" panose="02020400000000000000" pitchFamily="18" charset="-128"/>
              </a:rPr>
              <a:t>汇票是由出票人签发、委托付款人在见票时或者在指定日期无条件支付确定的金额给收款人或者持票人的票据。</a:t>
            </a:r>
            <a:endParaRPr lang="en-US" altLang="zh-CN">
              <a:ea typeface="Adobe 楷体 Std R" panose="02020400000000000000" pitchFamily="18" charset="-128"/>
            </a:endParaRPr>
          </a:p>
          <a:p>
            <a:pPr>
              <a:buClr>
                <a:srgbClr val="28571F"/>
              </a:buClr>
            </a:pPr>
            <a:r>
              <a:rPr lang="zh-CN" altLang="zh-CN">
                <a:ea typeface="Adobe 楷体 Std R" panose="02020400000000000000" pitchFamily="18" charset="-128"/>
              </a:rPr>
              <a:t>根据承兑人的不同，汇票又可分为商业承兑汇票（</a:t>
            </a:r>
            <a:r>
              <a:rPr lang="en-US" altLang="zh-CN">
                <a:ea typeface="Adobe 楷体 Std R" panose="02020400000000000000" pitchFamily="18" charset="-128"/>
              </a:rPr>
              <a:t>commercial acceptance bill</a:t>
            </a:r>
            <a:r>
              <a:rPr lang="zh-CN" altLang="zh-CN">
                <a:ea typeface="Adobe 楷体 Std R" panose="02020400000000000000" pitchFamily="18" charset="-128"/>
              </a:rPr>
              <a:t>）和银行承兑汇票（</a:t>
            </a:r>
            <a:r>
              <a:rPr lang="en-US" altLang="zh-CN">
                <a:ea typeface="Adobe 楷体 Std R" panose="02020400000000000000" pitchFamily="18" charset="-128"/>
              </a:rPr>
              <a:t>bank's acceptance bill</a:t>
            </a:r>
            <a:r>
              <a:rPr lang="zh-CN" altLang="zh-CN">
                <a:ea typeface="Adobe 楷体 Std R" panose="02020400000000000000" pitchFamily="18" charset="-128"/>
              </a:rPr>
              <a:t>）。</a:t>
            </a:r>
          </a:p>
          <a:p>
            <a:pPr>
              <a:buClr>
                <a:srgbClr val="28571F"/>
              </a:buClr>
            </a:pPr>
            <a:endParaRPr kumimoji="1" lang="zh-CN" altLang="en-US">
              <a:ea typeface="Adobe 楷体 Std R" panose="02020400000000000000" pitchFamily="18" charset="-128"/>
            </a:endParaRPr>
          </a:p>
        </p:txBody>
      </p:sp>
      <p:sp>
        <p:nvSpPr>
          <p:cNvPr id="56323" name="灯片编号占位符 3">
            <a:extLst>
              <a:ext uri="{FF2B5EF4-FFF2-40B4-BE49-F238E27FC236}">
                <a16:creationId xmlns:a16="http://schemas.microsoft.com/office/drawing/2014/main" id="{BA7A39EC-4CCE-9D45-9811-E0245B44884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ED51844-2D45-2C49-BB0A-802E620D2411}" type="slidenum">
              <a:rPr lang="zh-CN" altLang="en-US" smtClean="0">
                <a:solidFill>
                  <a:srgbClr val="7F7F7F"/>
                </a:solidFill>
                <a:latin typeface="Adobe Jenson Pro Capt" panose="020A0503050201030203" pitchFamily="18" charset="0"/>
              </a:rPr>
              <a:pPr/>
              <a:t>29</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1999106220"/>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标题 1">
            <a:extLst>
              <a:ext uri="{FF2B5EF4-FFF2-40B4-BE49-F238E27FC236}">
                <a16:creationId xmlns:a16="http://schemas.microsoft.com/office/drawing/2014/main" id="{BA1D3AB9-29B5-67B1-CAD5-A91B4EB1F6DA}"/>
              </a:ext>
            </a:extLst>
          </p:cNvPr>
          <p:cNvSpPr>
            <a:spLocks noGrp="1" noChangeArrowheads="1"/>
          </p:cNvSpPr>
          <p:nvPr>
            <p:ph type="title"/>
          </p:nvPr>
        </p:nvSpPr>
        <p:spPr>
          <a:xfrm>
            <a:off x="674688" y="153988"/>
            <a:ext cx="8229600" cy="846137"/>
          </a:xfrm>
        </p:spPr>
        <p:txBody>
          <a:bodyPr/>
          <a:lstStyle/>
          <a:p>
            <a:r>
              <a:rPr lang="zh-CN" altLang="en-US">
                <a:ea typeface="Adobe 黑体 Std R" panose="020B0400000000000000" pitchFamily="34" charset="-128"/>
              </a:rPr>
              <a:t>回购</a:t>
            </a:r>
          </a:p>
        </p:txBody>
      </p:sp>
      <p:sp>
        <p:nvSpPr>
          <p:cNvPr id="49154" name="文本占位符 2">
            <a:extLst>
              <a:ext uri="{FF2B5EF4-FFF2-40B4-BE49-F238E27FC236}">
                <a16:creationId xmlns:a16="http://schemas.microsoft.com/office/drawing/2014/main" id="{AD4D637C-0666-6E3F-226E-9E9690B09DA6}"/>
              </a:ext>
            </a:extLst>
          </p:cNvPr>
          <p:cNvSpPr>
            <a:spLocks noGrp="1" noChangeArrowheads="1"/>
          </p:cNvSpPr>
          <p:nvPr>
            <p:ph idx="1"/>
          </p:nvPr>
        </p:nvSpPr>
        <p:spPr>
          <a:xfrm>
            <a:off x="687388" y="1081088"/>
            <a:ext cx="11364912" cy="5183187"/>
          </a:xfrm>
        </p:spPr>
        <p:txBody>
          <a:bodyPr/>
          <a:lstStyle/>
          <a:p>
            <a:pPr>
              <a:buClr>
                <a:srgbClr val="28571F"/>
              </a:buClr>
            </a:pPr>
            <a:r>
              <a:rPr lang="zh-CN" altLang="en-US">
                <a:ea typeface="Adobe 楷体 Std R" panose="02020400000000000000" pitchFamily="18" charset="-128"/>
              </a:rPr>
              <a:t>回购流程</a:t>
            </a: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正回购与逆回购</a:t>
            </a: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中国市场：质押式回购与买断式回购</a:t>
            </a: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美国市场：</a:t>
            </a:r>
            <a:endParaRPr lang="en-US" altLang="zh-CN">
              <a:ea typeface="Adobe 楷体 Std R" panose="02020400000000000000" pitchFamily="18" charset="-128"/>
            </a:endParaRPr>
          </a:p>
          <a:p>
            <a:pPr lvl="1">
              <a:buClr>
                <a:srgbClr val="28571F"/>
              </a:buClr>
            </a:pPr>
            <a:r>
              <a:rPr lang="zh-CN" altLang="zh-CN">
                <a:ea typeface="Adobe 楷体 Std R" panose="02020400000000000000" pitchFamily="18" charset="-128"/>
              </a:rPr>
              <a:t>普通回购（</a:t>
            </a:r>
            <a:r>
              <a:rPr lang="en-US" altLang="zh-CN">
                <a:ea typeface="Adobe 楷体 Std R" panose="02020400000000000000" pitchFamily="18" charset="-128"/>
              </a:rPr>
              <a:t>general collateral repos</a:t>
            </a:r>
            <a:r>
              <a:rPr lang="zh-CN" altLang="zh-CN">
                <a:ea typeface="Adobe 楷体 Std R" panose="02020400000000000000" pitchFamily="18" charset="-128"/>
              </a:rPr>
              <a:t>）和</a:t>
            </a:r>
            <a:r>
              <a:rPr lang="en-US" altLang="zh-CN">
                <a:ea typeface="Adobe 楷体 Std R" panose="02020400000000000000" pitchFamily="18" charset="-128"/>
              </a:rPr>
              <a:t>DVP</a:t>
            </a:r>
            <a:r>
              <a:rPr lang="zh-CN" altLang="zh-CN">
                <a:ea typeface="Adobe 楷体 Std R" panose="02020400000000000000" pitchFamily="18" charset="-128"/>
              </a:rPr>
              <a:t>回购（</a:t>
            </a:r>
            <a:r>
              <a:rPr lang="en-US" altLang="zh-CN">
                <a:ea typeface="Adobe 楷体 Std R" panose="02020400000000000000" pitchFamily="18" charset="-128"/>
              </a:rPr>
              <a:t>delivery-versus-payment repos</a:t>
            </a:r>
            <a:r>
              <a:rPr lang="zh-CN" altLang="zh-CN">
                <a:ea typeface="Adobe 楷体 Std R" panose="02020400000000000000" pitchFamily="18" charset="-128"/>
              </a:rPr>
              <a:t>）</a:t>
            </a:r>
            <a:endParaRPr lang="en-US" altLang="zh-CN">
              <a:ea typeface="Adobe 楷体 Std R" panose="02020400000000000000" pitchFamily="18" charset="-128"/>
            </a:endParaRPr>
          </a:p>
          <a:p>
            <a:pPr lvl="1">
              <a:buClr>
                <a:srgbClr val="28571F"/>
              </a:buClr>
            </a:pPr>
            <a:r>
              <a:rPr lang="zh-CN" altLang="zh-CN">
                <a:ea typeface="Adobe 楷体 Std R" panose="02020400000000000000" pitchFamily="18" charset="-128"/>
              </a:rPr>
              <a:t>中央清算和非中央清算 </a:t>
            </a:r>
            <a:endParaRPr lang="en-US" altLang="zh-CN">
              <a:ea typeface="Adobe 楷体 Std R" panose="02020400000000000000" pitchFamily="18" charset="-128"/>
            </a:endParaRPr>
          </a:p>
        </p:txBody>
      </p:sp>
      <p:sp>
        <p:nvSpPr>
          <p:cNvPr id="49155" name="灯片编号占位符 1">
            <a:extLst>
              <a:ext uri="{FF2B5EF4-FFF2-40B4-BE49-F238E27FC236}">
                <a16:creationId xmlns:a16="http://schemas.microsoft.com/office/drawing/2014/main" id="{42CE31E3-0A64-D22A-8509-F2D6628848C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77820FE8-E57E-C746-AFCB-600EEE82BC06}" type="slidenum">
              <a:rPr lang="zh-CN" altLang="en-US" smtClean="0">
                <a:solidFill>
                  <a:srgbClr val="7F7F7F"/>
                </a:solidFill>
                <a:latin typeface="Adobe Jenson Pro Capt" panose="020A0503050201030203" pitchFamily="18" charset="0"/>
              </a:rPr>
              <a:pPr/>
              <a:t>30</a:t>
            </a:fld>
            <a:endParaRPr lang="zh-CN" altLang="en-US">
              <a:solidFill>
                <a:srgbClr val="7F7F7F"/>
              </a:solidFill>
              <a:latin typeface="Adobe Jenson Pro Capt" panose="020A0503050201030203" pitchFamily="18" charset="0"/>
            </a:endParaRPr>
          </a:p>
        </p:txBody>
      </p:sp>
      <p:pic>
        <p:nvPicPr>
          <p:cNvPr id="49156" name="图片 1">
            <a:extLst>
              <a:ext uri="{FF2B5EF4-FFF2-40B4-BE49-F238E27FC236}">
                <a16:creationId xmlns:a16="http://schemas.microsoft.com/office/drawing/2014/main" id="{EDC8D2FD-920C-C88A-1196-8CE4807CBB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1211263"/>
            <a:ext cx="602615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标题 1">
            <a:extLst>
              <a:ext uri="{FF2B5EF4-FFF2-40B4-BE49-F238E27FC236}">
                <a16:creationId xmlns:a16="http://schemas.microsoft.com/office/drawing/2014/main" id="{149291AF-EF90-DD3A-48C9-30F8CAEA52D7}"/>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中国回购利率</a:t>
            </a:r>
          </a:p>
        </p:txBody>
      </p:sp>
      <p:sp>
        <p:nvSpPr>
          <p:cNvPr id="50178" name="内容占位符 2">
            <a:extLst>
              <a:ext uri="{FF2B5EF4-FFF2-40B4-BE49-F238E27FC236}">
                <a16:creationId xmlns:a16="http://schemas.microsoft.com/office/drawing/2014/main" id="{4765824F-141A-B54B-4D64-59E1EFD47B00}"/>
              </a:ext>
            </a:extLst>
          </p:cNvPr>
          <p:cNvSpPr>
            <a:spLocks noGrp="1" noChangeArrowheads="1"/>
          </p:cNvSpPr>
          <p:nvPr>
            <p:ph idx="1"/>
          </p:nvPr>
        </p:nvSpPr>
        <p:spPr>
          <a:xfrm>
            <a:off x="609600" y="1157288"/>
            <a:ext cx="10972800" cy="5184775"/>
          </a:xfrm>
        </p:spPr>
        <p:txBody>
          <a:bodyPr/>
          <a:lstStyle/>
          <a:p>
            <a:pPr>
              <a:buClr>
                <a:srgbClr val="28571F"/>
              </a:buClr>
            </a:pPr>
            <a:r>
              <a:rPr kumimoji="1" lang="zh-CN" altLang="en-US" dirty="0">
                <a:ea typeface="Adobe 楷体 Std R" panose="02020400000000000000" pitchFamily="18" charset="-128"/>
              </a:rPr>
              <a:t>质押式回购是我国货币市场上交易量最大的品种，由于对市场状况反映充分且信用风险低，回购利率经常被视为市场化的短期无风险利率。</a:t>
            </a:r>
            <a:endParaRPr kumimoji="1" lang="en-US" altLang="zh-CN" dirty="0">
              <a:ea typeface="Adobe 楷体 Std R" panose="02020400000000000000" pitchFamily="18" charset="-128"/>
            </a:endParaRPr>
          </a:p>
          <a:p>
            <a:pPr>
              <a:buClr>
                <a:srgbClr val="28571F"/>
              </a:buClr>
            </a:pPr>
            <a:r>
              <a:rPr kumimoji="1" lang="zh-CN" altLang="en-US" dirty="0">
                <a:ea typeface="Adobe 楷体 Std R" panose="02020400000000000000" pitchFamily="18" charset="-128"/>
              </a:rPr>
              <a:t>中国市场回购利率：</a:t>
            </a:r>
            <a:r>
              <a:rPr kumimoji="1" lang="zh-CN" altLang="zh-CN" dirty="0">
                <a:ea typeface="Adobe 楷体 Std R" panose="02020400000000000000" pitchFamily="18" charset="-128"/>
              </a:rPr>
              <a:t>R、FR、DR</a:t>
            </a:r>
            <a:r>
              <a:rPr kumimoji="1" lang="zh-CN" altLang="en-US" dirty="0">
                <a:ea typeface="Adobe 楷体 Std R" panose="02020400000000000000" pitchFamily="18" charset="-128"/>
              </a:rPr>
              <a:t>和</a:t>
            </a:r>
            <a:r>
              <a:rPr kumimoji="1" lang="zh-CN" altLang="zh-CN" dirty="0">
                <a:ea typeface="Adobe 楷体 Std R" panose="02020400000000000000" pitchFamily="18" charset="-128"/>
              </a:rPr>
              <a:t>FDR</a:t>
            </a:r>
            <a:endParaRPr kumimoji="1" lang="zh-CN" altLang="en-US" dirty="0">
              <a:ea typeface="Adobe 楷体 Std R" panose="02020400000000000000" pitchFamily="18" charset="-128"/>
            </a:endParaRPr>
          </a:p>
          <a:p>
            <a:pPr>
              <a:buClr>
                <a:srgbClr val="28571F"/>
              </a:buClr>
            </a:pPr>
            <a:r>
              <a:rPr kumimoji="1" lang="en-US" altLang="zh-CN" dirty="0">
                <a:ea typeface="Adobe 楷体 Std R" panose="02020400000000000000" pitchFamily="18" charset="-128"/>
              </a:rPr>
              <a:t>2020</a:t>
            </a:r>
            <a:r>
              <a:rPr kumimoji="1" lang="zh-CN" altLang="en-US" dirty="0">
                <a:ea typeface="Adobe 楷体 Std R" panose="02020400000000000000" pitchFamily="18" charset="-128"/>
              </a:rPr>
              <a:t>年</a:t>
            </a:r>
            <a:r>
              <a:rPr kumimoji="1" lang="en-US" altLang="zh-CN" dirty="0">
                <a:ea typeface="Adobe 楷体 Std R" panose="02020400000000000000" pitchFamily="18" charset="-128"/>
              </a:rPr>
              <a:t>8</a:t>
            </a:r>
            <a:r>
              <a:rPr kumimoji="1" lang="zh-CN" altLang="en-US" dirty="0">
                <a:ea typeface="Adobe 楷体 Std R" panose="02020400000000000000" pitchFamily="18" charset="-128"/>
              </a:rPr>
              <a:t>月</a:t>
            </a:r>
            <a:r>
              <a:rPr kumimoji="1" lang="en-US" altLang="zh-CN" dirty="0">
                <a:ea typeface="Adobe 楷体 Std R" panose="02020400000000000000" pitchFamily="18" charset="-128"/>
              </a:rPr>
              <a:t>31</a:t>
            </a:r>
            <a:r>
              <a:rPr kumimoji="1" lang="zh-CN" altLang="en-US" dirty="0">
                <a:ea typeface="Adobe 楷体 Std R" panose="02020400000000000000" pitchFamily="18" charset="-128"/>
              </a:rPr>
              <a:t>日，中国人民银行发布</a:t>
            </a:r>
            <a:r>
              <a:rPr kumimoji="1" lang="en-US" altLang="zh-CN" dirty="0">
                <a:ea typeface="Adobe 楷体 Std R" panose="02020400000000000000" pitchFamily="18" charset="-128"/>
              </a:rPr>
              <a:t>《</a:t>
            </a:r>
            <a:r>
              <a:rPr kumimoji="1" lang="zh-CN" altLang="en-US" dirty="0">
                <a:ea typeface="Adobe 楷体 Std R" panose="02020400000000000000" pitchFamily="18" charset="-128"/>
              </a:rPr>
              <a:t>参与国际基准利率改革和健全中国基准利率体系</a:t>
            </a:r>
            <a:r>
              <a:rPr kumimoji="1" lang="en-US" altLang="zh-CN" dirty="0">
                <a:ea typeface="Adobe 楷体 Std R" panose="02020400000000000000" pitchFamily="18" charset="-128"/>
              </a:rPr>
              <a:t>》</a:t>
            </a:r>
            <a:r>
              <a:rPr kumimoji="1" lang="zh-CN" altLang="en-US" dirty="0">
                <a:ea typeface="Adobe 楷体 Std R" panose="02020400000000000000" pitchFamily="18" charset="-128"/>
              </a:rPr>
              <a:t>白皮书，提出将</a:t>
            </a:r>
            <a:r>
              <a:rPr kumimoji="1" lang="zh-CN" altLang="zh-CN" dirty="0">
                <a:ea typeface="Adobe 楷体 Std R" panose="02020400000000000000" pitchFamily="18" charset="-128"/>
              </a:rPr>
              <a:t>DR</a:t>
            </a:r>
            <a:r>
              <a:rPr kumimoji="1" lang="zh-CN" altLang="en-US" dirty="0">
                <a:ea typeface="Adobe 楷体 Std R" panose="02020400000000000000" pitchFamily="18" charset="-128"/>
              </a:rPr>
              <a:t>打造为中国货币政策调控和金融市场定价的关键性参考指标，进一步培育以</a:t>
            </a:r>
            <a:r>
              <a:rPr kumimoji="1" lang="zh-CN" altLang="zh-CN" dirty="0">
                <a:ea typeface="Adobe 楷体 Std R" panose="02020400000000000000" pitchFamily="18" charset="-128"/>
              </a:rPr>
              <a:t>DR</a:t>
            </a:r>
            <a:r>
              <a:rPr kumimoji="1" lang="zh-CN" altLang="en-US" dirty="0">
                <a:ea typeface="Adobe 楷体 Std R" panose="02020400000000000000" pitchFamily="18" charset="-128"/>
              </a:rPr>
              <a:t>为代表的银行间基准利率体系，从而确立了</a:t>
            </a:r>
            <a:r>
              <a:rPr kumimoji="1" lang="zh-CN" altLang="zh-CN" dirty="0">
                <a:ea typeface="Adobe 楷体 Std R" panose="02020400000000000000" pitchFamily="18" charset="-128"/>
              </a:rPr>
              <a:t>DR</a:t>
            </a:r>
            <a:r>
              <a:rPr kumimoji="1" lang="zh-CN" altLang="en-US" dirty="0">
                <a:ea typeface="Adobe 楷体 Std R" panose="02020400000000000000" pitchFamily="18" charset="-128"/>
              </a:rPr>
              <a:t>的基准地位。</a:t>
            </a:r>
          </a:p>
          <a:p>
            <a:pPr>
              <a:buClr>
                <a:srgbClr val="28571F"/>
              </a:buClr>
            </a:pPr>
            <a:endParaRPr kumimoji="1" lang="zh-CN" altLang="en-US" dirty="0">
              <a:ea typeface="Adobe 楷体 Std R" panose="02020400000000000000" pitchFamily="18" charset="-128"/>
            </a:endParaRPr>
          </a:p>
          <a:p>
            <a:pPr>
              <a:buClr>
                <a:srgbClr val="28571F"/>
              </a:buClr>
            </a:pPr>
            <a:endParaRPr kumimoji="1" lang="zh-CN" altLang="en-US" dirty="0">
              <a:ea typeface="Adobe 楷体 Std R" panose="02020400000000000000" pitchFamily="18" charset="-128"/>
            </a:endParaRPr>
          </a:p>
        </p:txBody>
      </p:sp>
      <p:sp>
        <p:nvSpPr>
          <p:cNvPr id="50179" name="灯片编号占位符 3">
            <a:extLst>
              <a:ext uri="{FF2B5EF4-FFF2-40B4-BE49-F238E27FC236}">
                <a16:creationId xmlns:a16="http://schemas.microsoft.com/office/drawing/2014/main" id="{07204E09-9B4A-4901-93C3-1371D528841B}"/>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693C8F6-31CB-4440-8104-BE4B691B9A44}" type="slidenum">
              <a:rPr lang="zh-CN" altLang="en-US" smtClean="0">
                <a:solidFill>
                  <a:srgbClr val="7F7F7F"/>
                </a:solidFill>
                <a:latin typeface="Adobe Jenson Pro Capt" panose="020A0503050201030203" pitchFamily="18" charset="0"/>
              </a:rPr>
              <a:pPr/>
              <a:t>31</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标题 1">
            <a:extLst>
              <a:ext uri="{FF2B5EF4-FFF2-40B4-BE49-F238E27FC236}">
                <a16:creationId xmlns:a16="http://schemas.microsoft.com/office/drawing/2014/main" id="{4BE419F4-596B-DC08-D4E7-EA921C61777E}"/>
              </a:ext>
            </a:extLst>
          </p:cNvPr>
          <p:cNvSpPr>
            <a:spLocks noGrp="1" noChangeArrowheads="1"/>
          </p:cNvSpPr>
          <p:nvPr>
            <p:ph type="title"/>
          </p:nvPr>
        </p:nvSpPr>
        <p:spPr>
          <a:xfrm>
            <a:off x="655638" y="76200"/>
            <a:ext cx="10972800" cy="847725"/>
          </a:xfrm>
        </p:spPr>
        <p:txBody>
          <a:bodyPr/>
          <a:lstStyle/>
          <a:p>
            <a:r>
              <a:rPr kumimoji="1" lang="zh-CN" altLang="en-US">
                <a:ea typeface="Adobe 黑体 Std R" panose="020B0400000000000000" pitchFamily="34" charset="-128"/>
              </a:rPr>
              <a:t>美国回购利率</a:t>
            </a:r>
          </a:p>
        </p:txBody>
      </p:sp>
      <p:sp>
        <p:nvSpPr>
          <p:cNvPr id="51202" name="内容占位符 2">
            <a:extLst>
              <a:ext uri="{FF2B5EF4-FFF2-40B4-BE49-F238E27FC236}">
                <a16:creationId xmlns:a16="http://schemas.microsoft.com/office/drawing/2014/main" id="{C321708B-094E-1BE3-6EE5-553C988CF42F}"/>
              </a:ext>
            </a:extLst>
          </p:cNvPr>
          <p:cNvSpPr>
            <a:spLocks noGrp="1" noChangeArrowheads="1"/>
          </p:cNvSpPr>
          <p:nvPr>
            <p:ph idx="1"/>
          </p:nvPr>
        </p:nvSpPr>
        <p:spPr>
          <a:xfrm>
            <a:off x="609600" y="1144588"/>
            <a:ext cx="10972800" cy="5184775"/>
          </a:xfrm>
        </p:spPr>
        <p:txBody>
          <a:bodyPr/>
          <a:lstStyle/>
          <a:p>
            <a:pPr>
              <a:buClr>
                <a:srgbClr val="28571F"/>
              </a:buClr>
            </a:pPr>
            <a:r>
              <a:rPr lang="en-US" altLang="zh-CN">
                <a:ea typeface="Adobe 楷体 Std R" panose="02020400000000000000" pitchFamily="18" charset="-128"/>
              </a:rPr>
              <a:t>2018</a:t>
            </a:r>
            <a:r>
              <a:rPr lang="zh-CN" altLang="zh-CN">
                <a:ea typeface="Adobe 楷体 Std R" panose="02020400000000000000" pitchFamily="18" charset="-128"/>
              </a:rPr>
              <a:t>年</a:t>
            </a:r>
            <a:r>
              <a:rPr lang="en-US" altLang="zh-CN">
                <a:ea typeface="Adobe 楷体 Std R" panose="02020400000000000000" pitchFamily="18" charset="-128"/>
              </a:rPr>
              <a:t>4</a:t>
            </a:r>
            <a:r>
              <a:rPr lang="zh-CN" altLang="zh-CN">
                <a:ea typeface="Adobe 楷体 Std R" panose="02020400000000000000" pitchFamily="18" charset="-128"/>
              </a:rPr>
              <a:t>月</a:t>
            </a:r>
            <a:r>
              <a:rPr lang="en-US" altLang="zh-CN">
                <a:ea typeface="Adobe 楷体 Std R" panose="02020400000000000000" pitchFamily="18" charset="-128"/>
              </a:rPr>
              <a:t>3</a:t>
            </a:r>
            <a:r>
              <a:rPr lang="zh-CN" altLang="zh-CN">
                <a:ea typeface="Adobe 楷体 Std R" panose="02020400000000000000" pitchFamily="18" charset="-128"/>
              </a:rPr>
              <a:t>日，纽约联储（</a:t>
            </a:r>
            <a:r>
              <a:rPr lang="en-US" altLang="zh-CN">
                <a:ea typeface="Adobe 楷体 Std R" panose="02020400000000000000" pitchFamily="18" charset="-128"/>
              </a:rPr>
              <a:t>the Federal Reserve Bank of New York</a:t>
            </a:r>
            <a:r>
              <a:rPr lang="zh-CN" altLang="zh-CN">
                <a:ea typeface="Adobe 楷体 Std R" panose="02020400000000000000" pitchFamily="18" charset="-128"/>
              </a:rPr>
              <a:t>）与美国财政部的金融研究办公室（</a:t>
            </a:r>
            <a:r>
              <a:rPr lang="en-US" altLang="zh-CN">
                <a:ea typeface="Adobe 楷体 Std R" panose="02020400000000000000" pitchFamily="18" charset="-128"/>
              </a:rPr>
              <a:t>the U.S. Office of Financial Research</a:t>
            </a:r>
            <a:r>
              <a:rPr lang="zh-CN" altLang="zh-CN">
                <a:ea typeface="Adobe 楷体 Std R" panose="02020400000000000000" pitchFamily="18" charset="-128"/>
              </a:rPr>
              <a:t>）开始于美国东部时间每个工作日上午</a:t>
            </a:r>
            <a:r>
              <a:rPr lang="en-US" altLang="zh-CN">
                <a:ea typeface="Adobe 楷体 Std R" panose="02020400000000000000" pitchFamily="18" charset="-128"/>
              </a:rPr>
              <a:t>8</a:t>
            </a:r>
            <a:r>
              <a:rPr lang="zh-CN" altLang="zh-CN">
                <a:ea typeface="Adobe 楷体 Std R" panose="02020400000000000000" pitchFamily="18" charset="-128"/>
              </a:rPr>
              <a:t>点左右，在其官方网站发布</a:t>
            </a:r>
            <a:r>
              <a:rPr lang="en-US" altLang="zh-CN">
                <a:ea typeface="Adobe 楷体 Std R" panose="02020400000000000000" pitchFamily="18" charset="-128"/>
              </a:rPr>
              <a:t>3</a:t>
            </a:r>
            <a:r>
              <a:rPr lang="zh-CN" altLang="zh-CN">
                <a:ea typeface="Adobe 楷体 Std R" panose="02020400000000000000" pitchFamily="18" charset="-128"/>
              </a:rPr>
              <a:t>种隔夜回购利率：三方普通质押式回购利率（</a:t>
            </a:r>
            <a:r>
              <a:rPr lang="en-US" altLang="zh-CN">
                <a:ea typeface="Adobe 楷体 Std R" panose="02020400000000000000" pitchFamily="18" charset="-128"/>
              </a:rPr>
              <a:t>Tri-Party General Collateral Rate</a:t>
            </a:r>
            <a:r>
              <a:rPr lang="zh-CN" altLang="zh-CN">
                <a:ea typeface="Adobe 楷体 Std R" panose="02020400000000000000" pitchFamily="18" charset="-128"/>
              </a:rPr>
              <a:t>，</a:t>
            </a:r>
            <a:r>
              <a:rPr lang="en-US" altLang="zh-CN">
                <a:ea typeface="Adobe 楷体 Std R" panose="02020400000000000000" pitchFamily="18" charset="-128"/>
              </a:rPr>
              <a:t>TGCR</a:t>
            </a:r>
            <a:r>
              <a:rPr lang="zh-CN" altLang="zh-CN">
                <a:ea typeface="Adobe 楷体 Std R" panose="02020400000000000000" pitchFamily="18" charset="-128"/>
              </a:rPr>
              <a:t>）、广义普通质押式回购利率（</a:t>
            </a:r>
            <a:r>
              <a:rPr lang="en-US" altLang="zh-CN">
                <a:ea typeface="Adobe 楷体 Std R" panose="02020400000000000000" pitchFamily="18" charset="-128"/>
              </a:rPr>
              <a:t>Broad General Collateral Rate</a:t>
            </a:r>
            <a:r>
              <a:rPr lang="zh-CN" altLang="zh-CN">
                <a:ea typeface="Adobe 楷体 Std R" panose="02020400000000000000" pitchFamily="18" charset="-128"/>
              </a:rPr>
              <a:t>，</a:t>
            </a:r>
            <a:r>
              <a:rPr lang="en-US" altLang="zh-CN">
                <a:ea typeface="Adobe 楷体 Std R" panose="02020400000000000000" pitchFamily="18" charset="-128"/>
              </a:rPr>
              <a:t>BGCR</a:t>
            </a:r>
            <a:r>
              <a:rPr lang="zh-CN" altLang="zh-CN">
                <a:ea typeface="Adobe 楷体 Std R" panose="02020400000000000000" pitchFamily="18" charset="-128"/>
              </a:rPr>
              <a:t>）和有担保的隔夜融资利率（</a:t>
            </a:r>
            <a:r>
              <a:rPr lang="en-US" altLang="zh-CN">
                <a:ea typeface="Adobe 楷体 Std R" panose="02020400000000000000" pitchFamily="18" charset="-128"/>
              </a:rPr>
              <a:t>Secured Overnight Financing Rate</a:t>
            </a:r>
            <a:r>
              <a:rPr lang="zh-CN" altLang="zh-CN">
                <a:ea typeface="Adobe 楷体 Std R" panose="02020400000000000000" pitchFamily="18" charset="-128"/>
              </a:rPr>
              <a:t>，</a:t>
            </a:r>
            <a:r>
              <a:rPr lang="en-US" altLang="zh-CN">
                <a:ea typeface="Adobe 楷体 Std R" panose="02020400000000000000" pitchFamily="18" charset="-128"/>
              </a:rPr>
              <a:t>SOFR</a:t>
            </a:r>
            <a:r>
              <a:rPr lang="zh-CN" altLang="zh-CN">
                <a:ea typeface="Adobe 楷体 Std R" panose="02020400000000000000" pitchFamily="18" charset="-128"/>
              </a:rPr>
              <a:t>）。</a:t>
            </a:r>
            <a:endParaRPr lang="en-US" altLang="zh-CN">
              <a:ea typeface="Adobe 楷体 Std R" panose="02020400000000000000" pitchFamily="18" charset="-128"/>
            </a:endParaRPr>
          </a:p>
          <a:p>
            <a:pPr>
              <a:buClr>
                <a:srgbClr val="28571F"/>
              </a:buClr>
            </a:pPr>
            <a:r>
              <a:rPr lang="en-US" altLang="zh-CN">
                <a:ea typeface="Adobe 楷体 Std R" panose="02020400000000000000" pitchFamily="18" charset="-128"/>
              </a:rPr>
              <a:t>2017</a:t>
            </a:r>
            <a:r>
              <a:rPr lang="zh-CN" altLang="zh-CN">
                <a:ea typeface="Adobe 楷体 Std R" panose="02020400000000000000" pitchFamily="18" charset="-128"/>
              </a:rPr>
              <a:t>年</a:t>
            </a:r>
            <a:r>
              <a:rPr lang="en-US" altLang="zh-CN">
                <a:ea typeface="Adobe 楷体 Std R" panose="02020400000000000000" pitchFamily="18" charset="-128"/>
              </a:rPr>
              <a:t>8</a:t>
            </a:r>
            <a:r>
              <a:rPr lang="zh-CN" altLang="zh-CN">
                <a:ea typeface="Adobe 楷体 Std R" panose="02020400000000000000" pitchFamily="18" charset="-128"/>
              </a:rPr>
              <a:t>月，美联储确定使用</a:t>
            </a:r>
            <a:r>
              <a:rPr lang="en-US" altLang="zh-CN">
                <a:ea typeface="Adobe 楷体 Std R" panose="02020400000000000000" pitchFamily="18" charset="-128"/>
              </a:rPr>
              <a:t>SOFR</a:t>
            </a:r>
            <a:r>
              <a:rPr lang="zh-CN" altLang="zh-CN">
                <a:ea typeface="Adobe 楷体 Std R" panose="02020400000000000000" pitchFamily="18" charset="-128"/>
              </a:rPr>
              <a:t>代替</a:t>
            </a:r>
            <a:r>
              <a:rPr lang="en-US" altLang="zh-CN">
                <a:ea typeface="Adobe 楷体 Std R" panose="02020400000000000000" pitchFamily="18" charset="-128"/>
              </a:rPr>
              <a:t>LIBOR</a:t>
            </a:r>
            <a:r>
              <a:rPr lang="zh-CN" altLang="zh-CN">
                <a:ea typeface="Adobe 楷体 Std R" panose="02020400000000000000" pitchFamily="18" charset="-128"/>
              </a:rPr>
              <a:t>无风险基准利率，并积极推动基于</a:t>
            </a:r>
            <a:r>
              <a:rPr lang="en-US" altLang="zh-CN">
                <a:ea typeface="Adobe 楷体 Std R" panose="02020400000000000000" pitchFamily="18" charset="-128"/>
              </a:rPr>
              <a:t>SOFR</a:t>
            </a:r>
            <a:r>
              <a:rPr lang="zh-CN" altLang="zh-CN">
                <a:ea typeface="Adobe 楷体 Std R" panose="02020400000000000000" pitchFamily="18" charset="-128"/>
              </a:rPr>
              <a:t>的期货、利率互换、浮息债等多种衍生品发展，打造全新的基准利率曲线。</a:t>
            </a:r>
          </a:p>
          <a:p>
            <a:pPr>
              <a:buClr>
                <a:srgbClr val="28571F"/>
              </a:buClr>
            </a:pPr>
            <a:endParaRPr kumimoji="1" lang="zh-CN" altLang="en-US">
              <a:ea typeface="Adobe 楷体 Std R" panose="02020400000000000000" pitchFamily="18" charset="-128"/>
            </a:endParaRPr>
          </a:p>
        </p:txBody>
      </p:sp>
      <p:sp>
        <p:nvSpPr>
          <p:cNvPr id="51203" name="灯片编号占位符 3">
            <a:extLst>
              <a:ext uri="{FF2B5EF4-FFF2-40B4-BE49-F238E27FC236}">
                <a16:creationId xmlns:a16="http://schemas.microsoft.com/office/drawing/2014/main" id="{F4DFA08D-9A21-813F-2052-B5D1FFDFE9D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BD200ED-290C-9741-AA46-5442879819D9}" type="slidenum">
              <a:rPr lang="zh-CN" altLang="en-US" smtClean="0">
                <a:solidFill>
                  <a:srgbClr val="7F7F7F"/>
                </a:solidFill>
                <a:latin typeface="Adobe Jenson Pro Capt" panose="020A0503050201030203" pitchFamily="18" charset="0"/>
              </a:rPr>
              <a:pPr/>
              <a:t>32</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标题 1">
            <a:extLst>
              <a:ext uri="{FF2B5EF4-FFF2-40B4-BE49-F238E27FC236}">
                <a16:creationId xmlns:a16="http://schemas.microsoft.com/office/drawing/2014/main" id="{8029DAE3-D0DE-2B24-2271-26C9F1100BDC}"/>
              </a:ext>
            </a:extLst>
          </p:cNvPr>
          <p:cNvSpPr>
            <a:spLocks noGrp="1" noChangeArrowheads="1"/>
          </p:cNvSpPr>
          <p:nvPr>
            <p:ph type="title"/>
          </p:nvPr>
        </p:nvSpPr>
        <p:spPr>
          <a:xfrm>
            <a:off x="566738" y="84138"/>
            <a:ext cx="8229600" cy="847725"/>
          </a:xfrm>
        </p:spPr>
        <p:txBody>
          <a:bodyPr/>
          <a:lstStyle/>
          <a:p>
            <a:r>
              <a:rPr kumimoji="1" lang="zh-CN" altLang="en-US" sz="3800" dirty="0">
                <a:ea typeface="Adobe 黑体 Std R" panose="020B0400000000000000" pitchFamily="34" charset="-128"/>
              </a:rPr>
              <a:t>回购</a:t>
            </a:r>
            <a:r>
              <a:rPr kumimoji="1" lang="en-US" altLang="zh-CN" sz="3800" dirty="0">
                <a:ea typeface="Adobe 黑体 Std R" panose="020B0400000000000000" pitchFamily="34" charset="-128"/>
              </a:rPr>
              <a:t>VS</a:t>
            </a:r>
            <a:r>
              <a:rPr kumimoji="1" lang="zh-CN" altLang="en-US" sz="3800" dirty="0">
                <a:ea typeface="Adobe 黑体 Std R" panose="020B0400000000000000" pitchFamily="34" charset="-128"/>
              </a:rPr>
              <a:t>现券：中国市场</a:t>
            </a:r>
            <a:r>
              <a:rPr kumimoji="1" lang="en-US" altLang="zh-CN" sz="3800" dirty="0">
                <a:ea typeface="Adobe 黑体 Std R" panose="020B0400000000000000" pitchFamily="34" charset="-128"/>
              </a:rPr>
              <a:t>(2012-2023)</a:t>
            </a:r>
            <a:endParaRPr kumimoji="1" lang="zh-CN" altLang="en-US" sz="3800" dirty="0">
              <a:ea typeface="Adobe 黑体 Std R" panose="020B0400000000000000" pitchFamily="34" charset="-128"/>
            </a:endParaRPr>
          </a:p>
        </p:txBody>
      </p:sp>
      <p:sp>
        <p:nvSpPr>
          <p:cNvPr id="52226" name="灯片编号占位符 3">
            <a:extLst>
              <a:ext uri="{FF2B5EF4-FFF2-40B4-BE49-F238E27FC236}">
                <a16:creationId xmlns:a16="http://schemas.microsoft.com/office/drawing/2014/main" id="{0AB6E924-BADD-D027-FC2E-2497F04EED5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ADD55D6-3CEE-CD4D-8D94-6618A3448063}" type="slidenum">
              <a:rPr lang="zh-CN" altLang="en-US" smtClean="0">
                <a:solidFill>
                  <a:srgbClr val="7F7F7F"/>
                </a:solidFill>
                <a:latin typeface="Adobe Jenson Pro Capt" panose="020A0503050201030203" pitchFamily="18" charset="0"/>
              </a:rPr>
              <a:pPr/>
              <a:t>33</a:t>
            </a:fld>
            <a:endParaRPr lang="zh-CN" altLang="en-US">
              <a:solidFill>
                <a:srgbClr val="7F7F7F"/>
              </a:solidFill>
              <a:latin typeface="Adobe Jenson Pro Capt" panose="020A0503050201030203" pitchFamily="18" charset="0"/>
            </a:endParaRPr>
          </a:p>
        </p:txBody>
      </p:sp>
      <p:sp>
        <p:nvSpPr>
          <p:cNvPr id="52227" name="TextBox 1">
            <a:extLst>
              <a:ext uri="{FF2B5EF4-FFF2-40B4-BE49-F238E27FC236}">
                <a16:creationId xmlns:a16="http://schemas.microsoft.com/office/drawing/2014/main" id="{30A4C915-3B0B-65AA-F611-1516B6B4F6B5}"/>
              </a:ext>
            </a:extLst>
          </p:cNvPr>
          <p:cNvSpPr txBox="1">
            <a:spLocks noChangeArrowheads="1"/>
          </p:cNvSpPr>
          <p:nvPr/>
        </p:nvSpPr>
        <p:spPr bwMode="auto">
          <a:xfrm>
            <a:off x="1905000" y="6183313"/>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dirty="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dirty="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3" name="图片 2">
            <a:extLst>
              <a:ext uri="{FF2B5EF4-FFF2-40B4-BE49-F238E27FC236}">
                <a16:creationId xmlns:a16="http://schemas.microsoft.com/office/drawing/2014/main" id="{C489F4EF-EC3D-4C43-4E7F-F16A610DAAC9}"/>
              </a:ext>
            </a:extLst>
          </p:cNvPr>
          <p:cNvPicPr>
            <a:picLocks noChangeAspect="1"/>
          </p:cNvPicPr>
          <p:nvPr/>
        </p:nvPicPr>
        <p:blipFill>
          <a:blip r:embed="rId3"/>
          <a:stretch>
            <a:fillRect/>
          </a:stretch>
        </p:blipFill>
        <p:spPr>
          <a:xfrm>
            <a:off x="1238250" y="1184915"/>
            <a:ext cx="9715500" cy="4998398"/>
          </a:xfrm>
          <a:prstGeom prst="rect">
            <a:avLst/>
          </a:prstGeom>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标题 1">
            <a:extLst>
              <a:ext uri="{FF2B5EF4-FFF2-40B4-BE49-F238E27FC236}">
                <a16:creationId xmlns:a16="http://schemas.microsoft.com/office/drawing/2014/main" id="{CD7C934F-2291-0030-CD10-8C560B702185}"/>
              </a:ext>
            </a:extLst>
          </p:cNvPr>
          <p:cNvSpPr>
            <a:spLocks noGrp="1" noChangeArrowheads="1"/>
          </p:cNvSpPr>
          <p:nvPr>
            <p:ph type="title"/>
          </p:nvPr>
        </p:nvSpPr>
        <p:spPr>
          <a:xfrm>
            <a:off x="631825" y="44450"/>
            <a:ext cx="8229600" cy="846138"/>
          </a:xfrm>
        </p:spPr>
        <p:txBody>
          <a:bodyPr/>
          <a:lstStyle/>
          <a:p>
            <a:r>
              <a:rPr kumimoji="1" lang="zh-CN" altLang="en-US" dirty="0">
                <a:ea typeface="Adobe 黑体 Std R" panose="020B0400000000000000" pitchFamily="34" charset="-128"/>
              </a:rPr>
              <a:t>上交所（</a:t>
            </a:r>
            <a:r>
              <a:rPr kumimoji="1" lang="en-US" altLang="zh-CN" dirty="0">
                <a:ea typeface="Adobe 黑体 Std R" panose="020B0400000000000000" pitchFamily="34" charset="-128"/>
              </a:rPr>
              <a:t>2023</a:t>
            </a:r>
            <a:r>
              <a:rPr kumimoji="1" lang="zh-CN" altLang="en-US" dirty="0">
                <a:ea typeface="Adobe 黑体 Std R" panose="020B0400000000000000" pitchFamily="34" charset="-128"/>
              </a:rPr>
              <a:t>年）</a:t>
            </a:r>
          </a:p>
        </p:txBody>
      </p:sp>
      <p:sp>
        <p:nvSpPr>
          <p:cNvPr id="53250" name="灯片编号占位符 3">
            <a:extLst>
              <a:ext uri="{FF2B5EF4-FFF2-40B4-BE49-F238E27FC236}">
                <a16:creationId xmlns:a16="http://schemas.microsoft.com/office/drawing/2014/main" id="{3E78705E-7C44-1AF6-F694-7ED0F0BB81C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D82767B3-6A0C-AC4D-A0B6-2787E9332A3E}" type="slidenum">
              <a:rPr lang="zh-CN" altLang="en-US" smtClean="0">
                <a:solidFill>
                  <a:srgbClr val="7F7F7F"/>
                </a:solidFill>
                <a:latin typeface="Adobe Jenson Pro Capt" panose="020A0503050201030203" pitchFamily="18" charset="0"/>
              </a:rPr>
              <a:pPr/>
              <a:t>34</a:t>
            </a:fld>
            <a:endParaRPr lang="zh-CN" altLang="en-US">
              <a:solidFill>
                <a:srgbClr val="7F7F7F"/>
              </a:solidFill>
              <a:latin typeface="Adobe Jenson Pro Capt" panose="020A0503050201030203" pitchFamily="18" charset="0"/>
            </a:endParaRPr>
          </a:p>
        </p:txBody>
      </p:sp>
      <p:sp>
        <p:nvSpPr>
          <p:cNvPr id="53251" name="TextBox 1">
            <a:extLst>
              <a:ext uri="{FF2B5EF4-FFF2-40B4-BE49-F238E27FC236}">
                <a16:creationId xmlns:a16="http://schemas.microsoft.com/office/drawing/2014/main" id="{9E365945-6295-AF89-72F3-41884901DFA4}"/>
              </a:ext>
            </a:extLst>
          </p:cNvPr>
          <p:cNvSpPr txBox="1">
            <a:spLocks noChangeArrowheads="1"/>
          </p:cNvSpPr>
          <p:nvPr/>
        </p:nvSpPr>
        <p:spPr bwMode="auto">
          <a:xfrm>
            <a:off x="1905000" y="6183313"/>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2" name="图片 1">
            <a:extLst>
              <a:ext uri="{FF2B5EF4-FFF2-40B4-BE49-F238E27FC236}">
                <a16:creationId xmlns:a16="http://schemas.microsoft.com/office/drawing/2014/main" id="{692C97B7-1937-2957-B790-1E38B6FD1C9C}"/>
              </a:ext>
            </a:extLst>
          </p:cNvPr>
          <p:cNvPicPr>
            <a:picLocks noChangeAspect="1"/>
          </p:cNvPicPr>
          <p:nvPr/>
        </p:nvPicPr>
        <p:blipFill rotWithShape="1">
          <a:blip r:embed="rId3"/>
          <a:srcRect b="3294"/>
          <a:stretch/>
        </p:blipFill>
        <p:spPr>
          <a:xfrm>
            <a:off x="1606543" y="1307306"/>
            <a:ext cx="8978913" cy="4800600"/>
          </a:xfrm>
          <a:prstGeom prst="rect">
            <a:avLst/>
          </a:prstGeom>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标题 1">
            <a:extLst>
              <a:ext uri="{FF2B5EF4-FFF2-40B4-BE49-F238E27FC236}">
                <a16:creationId xmlns:a16="http://schemas.microsoft.com/office/drawing/2014/main" id="{AD499238-17AE-008E-5D30-B0BA6250E1D9}"/>
              </a:ext>
            </a:extLst>
          </p:cNvPr>
          <p:cNvSpPr>
            <a:spLocks noGrp="1" noChangeArrowheads="1"/>
          </p:cNvSpPr>
          <p:nvPr>
            <p:ph type="title"/>
          </p:nvPr>
        </p:nvSpPr>
        <p:spPr>
          <a:xfrm>
            <a:off x="590550" y="44450"/>
            <a:ext cx="9601200" cy="846138"/>
          </a:xfrm>
        </p:spPr>
        <p:txBody>
          <a:bodyPr/>
          <a:lstStyle/>
          <a:p>
            <a:r>
              <a:rPr kumimoji="1" lang="zh-CN" altLang="en-US" sz="4000" dirty="0">
                <a:ea typeface="Adobe 黑体 Std R" panose="020B0400000000000000" pitchFamily="34" charset="-128"/>
              </a:rPr>
              <a:t>中国市场回购成交（</a:t>
            </a:r>
            <a:r>
              <a:rPr kumimoji="1" lang="en-US" altLang="zh-CN" sz="4000" dirty="0">
                <a:ea typeface="Adobe 黑体 Std R" panose="020B0400000000000000" pitchFamily="34" charset="-128"/>
              </a:rPr>
              <a:t>2023</a:t>
            </a:r>
            <a:r>
              <a:rPr kumimoji="1" lang="zh-CN" altLang="en-US" sz="4000" dirty="0">
                <a:ea typeface="Adobe 黑体 Std R" panose="020B0400000000000000" pitchFamily="34" charset="-128"/>
              </a:rPr>
              <a:t>年）</a:t>
            </a:r>
          </a:p>
        </p:txBody>
      </p:sp>
      <p:sp>
        <p:nvSpPr>
          <p:cNvPr id="54274" name="灯片编号占位符 3">
            <a:extLst>
              <a:ext uri="{FF2B5EF4-FFF2-40B4-BE49-F238E27FC236}">
                <a16:creationId xmlns:a16="http://schemas.microsoft.com/office/drawing/2014/main" id="{E015748C-DD1F-6A76-8F3C-F04318DF3A4B}"/>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89B13E0-8DC0-014F-9AF5-5B8164B2473C}" type="slidenum">
              <a:rPr lang="zh-CN" altLang="en-US" smtClean="0">
                <a:solidFill>
                  <a:srgbClr val="7F7F7F"/>
                </a:solidFill>
                <a:latin typeface="Adobe Jenson Pro Capt" panose="020A0503050201030203" pitchFamily="18" charset="0"/>
              </a:rPr>
              <a:pPr/>
              <a:t>35</a:t>
            </a:fld>
            <a:endParaRPr lang="zh-CN" altLang="en-US">
              <a:solidFill>
                <a:srgbClr val="7F7F7F"/>
              </a:solidFill>
              <a:latin typeface="Adobe Jenson Pro Capt" panose="020A0503050201030203" pitchFamily="18" charset="0"/>
            </a:endParaRPr>
          </a:p>
        </p:txBody>
      </p:sp>
      <p:sp>
        <p:nvSpPr>
          <p:cNvPr id="54275" name="TextBox 1">
            <a:extLst>
              <a:ext uri="{FF2B5EF4-FFF2-40B4-BE49-F238E27FC236}">
                <a16:creationId xmlns:a16="http://schemas.microsoft.com/office/drawing/2014/main" id="{ACEA1384-EF91-114B-F2D3-EF6518D28433}"/>
              </a:ext>
            </a:extLst>
          </p:cNvPr>
          <p:cNvSpPr txBox="1">
            <a:spLocks noChangeArrowheads="1"/>
          </p:cNvSpPr>
          <p:nvPr/>
        </p:nvSpPr>
        <p:spPr bwMode="auto">
          <a:xfrm>
            <a:off x="1905000" y="6183313"/>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3" name="图片 2">
            <a:extLst>
              <a:ext uri="{FF2B5EF4-FFF2-40B4-BE49-F238E27FC236}">
                <a16:creationId xmlns:a16="http://schemas.microsoft.com/office/drawing/2014/main" id="{4474A842-D4A5-C488-C862-821B79636C27}"/>
              </a:ext>
            </a:extLst>
          </p:cNvPr>
          <p:cNvPicPr>
            <a:picLocks noChangeAspect="1"/>
          </p:cNvPicPr>
          <p:nvPr/>
        </p:nvPicPr>
        <p:blipFill rotWithShape="1">
          <a:blip r:embed="rId3"/>
          <a:srcRect b="6200"/>
          <a:stretch/>
        </p:blipFill>
        <p:spPr>
          <a:xfrm>
            <a:off x="1639517" y="1248558"/>
            <a:ext cx="8912966" cy="4774658"/>
          </a:xfrm>
          <a:prstGeom prst="rect">
            <a:avLst/>
          </a:prstGeom>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标题 1">
            <a:extLst>
              <a:ext uri="{FF2B5EF4-FFF2-40B4-BE49-F238E27FC236}">
                <a16:creationId xmlns:a16="http://schemas.microsoft.com/office/drawing/2014/main" id="{5103BA3F-5EA4-300D-A87C-F23C6EE9E81E}"/>
              </a:ext>
            </a:extLst>
          </p:cNvPr>
          <p:cNvSpPr>
            <a:spLocks noGrp="1" noChangeArrowheads="1"/>
          </p:cNvSpPr>
          <p:nvPr>
            <p:ph type="title"/>
          </p:nvPr>
        </p:nvSpPr>
        <p:spPr>
          <a:xfrm>
            <a:off x="609600" y="73025"/>
            <a:ext cx="8863013" cy="846138"/>
          </a:xfrm>
        </p:spPr>
        <p:txBody>
          <a:bodyPr/>
          <a:lstStyle/>
          <a:p>
            <a:r>
              <a:rPr kumimoji="1" lang="zh-CN" altLang="en-US" sz="3800" dirty="0">
                <a:ea typeface="Adobe 黑体 Std R" panose="020B0400000000000000" pitchFamily="34" charset="-128"/>
              </a:rPr>
              <a:t>质押式回购</a:t>
            </a:r>
            <a:r>
              <a:rPr kumimoji="1" lang="en-US" altLang="zh-CN" sz="3800" dirty="0">
                <a:ea typeface="Adobe 黑体 Std R" panose="020B0400000000000000" pitchFamily="34" charset="-128"/>
              </a:rPr>
              <a:t>VS</a:t>
            </a:r>
            <a:r>
              <a:rPr kumimoji="1" lang="zh-CN" altLang="en-US" sz="3800" dirty="0">
                <a:ea typeface="Adobe 黑体 Std R" panose="020B0400000000000000" pitchFamily="34" charset="-128"/>
              </a:rPr>
              <a:t>买断式回购（</a:t>
            </a:r>
            <a:r>
              <a:rPr kumimoji="1" lang="en-US" altLang="zh-CN" sz="3800" dirty="0">
                <a:ea typeface="Adobe 黑体 Std R" panose="020B0400000000000000" pitchFamily="34" charset="-128"/>
              </a:rPr>
              <a:t>2005-2023</a:t>
            </a:r>
            <a:r>
              <a:rPr kumimoji="1" lang="zh-CN" altLang="en-US" sz="3800" dirty="0">
                <a:ea typeface="Adobe 黑体 Std R" panose="020B0400000000000000" pitchFamily="34" charset="-128"/>
              </a:rPr>
              <a:t>）</a:t>
            </a:r>
          </a:p>
        </p:txBody>
      </p:sp>
      <p:sp>
        <p:nvSpPr>
          <p:cNvPr id="55298" name="灯片编号占位符 3">
            <a:extLst>
              <a:ext uri="{FF2B5EF4-FFF2-40B4-BE49-F238E27FC236}">
                <a16:creationId xmlns:a16="http://schemas.microsoft.com/office/drawing/2014/main" id="{62FEE620-ECF2-AAD1-2E32-0D94EC81F85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7EA069D4-6D17-E049-AF24-AD6A02D016D7}" type="slidenum">
              <a:rPr lang="zh-CN" altLang="en-US" smtClean="0">
                <a:solidFill>
                  <a:srgbClr val="7F7F7F"/>
                </a:solidFill>
                <a:latin typeface="Adobe Jenson Pro Capt" panose="020A0503050201030203" pitchFamily="18" charset="0"/>
              </a:rPr>
              <a:pPr/>
              <a:t>36</a:t>
            </a:fld>
            <a:endParaRPr lang="zh-CN" altLang="en-US">
              <a:solidFill>
                <a:srgbClr val="7F7F7F"/>
              </a:solidFill>
              <a:latin typeface="Adobe Jenson Pro Capt" panose="020A0503050201030203" pitchFamily="18" charset="0"/>
            </a:endParaRPr>
          </a:p>
        </p:txBody>
      </p:sp>
      <p:sp>
        <p:nvSpPr>
          <p:cNvPr id="55299" name="TextBox 1">
            <a:extLst>
              <a:ext uri="{FF2B5EF4-FFF2-40B4-BE49-F238E27FC236}">
                <a16:creationId xmlns:a16="http://schemas.microsoft.com/office/drawing/2014/main" id="{AA0ABF52-5D4D-0E59-1FE9-FDD2B033D8E2}"/>
              </a:ext>
            </a:extLst>
          </p:cNvPr>
          <p:cNvSpPr txBox="1">
            <a:spLocks noChangeArrowheads="1"/>
          </p:cNvSpPr>
          <p:nvPr/>
        </p:nvSpPr>
        <p:spPr bwMode="auto">
          <a:xfrm>
            <a:off x="1897063" y="6019800"/>
            <a:ext cx="28416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1" hangingPunct="1">
              <a:spcBef>
                <a:spcPct val="0"/>
              </a:spcBef>
              <a:buClrTx/>
              <a:buSzTx/>
              <a:buFontTx/>
              <a:buNone/>
            </a:pPr>
            <a:r>
              <a:rPr lang="zh-CN" altLang="en-US" sz="1200">
                <a:solidFill>
                  <a:schemeClr val="tx1"/>
                </a:solidFill>
                <a:latin typeface="Adobe 黑体 Std R" panose="020B0400000000000000" pitchFamily="34" charset="-128"/>
                <a:ea typeface="Adobe 黑体 Std R" panose="020B0400000000000000" pitchFamily="34" charset="-128"/>
                <a:cs typeface="Arial" panose="020B0604020202020204" pitchFamily="34" charset="0"/>
              </a:rPr>
              <a:t>数据来源：</a:t>
            </a:r>
            <a:r>
              <a:rPr lang="en-US" altLang="zh-CN"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Wind</a:t>
            </a:r>
            <a:r>
              <a:rPr lang="zh-CN" altLang="en-US" sz="1200">
                <a:solidFill>
                  <a:schemeClr val="tx1"/>
                </a:solidFill>
                <a:latin typeface="Adobe Jenson Pro Capt" panose="020A0503050201030203" pitchFamily="18" charset="0"/>
                <a:ea typeface="Adobe 黑体 Std R" panose="020B0400000000000000" pitchFamily="34" charset="-128"/>
                <a:cs typeface="Arial" panose="020B0604020202020204" pitchFamily="34" charset="0"/>
              </a:rPr>
              <a:t>资讯</a:t>
            </a:r>
          </a:p>
        </p:txBody>
      </p:sp>
      <p:pic>
        <p:nvPicPr>
          <p:cNvPr id="5" name="图片 4">
            <a:extLst>
              <a:ext uri="{FF2B5EF4-FFF2-40B4-BE49-F238E27FC236}">
                <a16:creationId xmlns:a16="http://schemas.microsoft.com/office/drawing/2014/main" id="{884CF4CB-D420-418F-D976-936DF8188F18}"/>
              </a:ext>
            </a:extLst>
          </p:cNvPr>
          <p:cNvPicPr>
            <a:picLocks noChangeAspect="1"/>
          </p:cNvPicPr>
          <p:nvPr/>
        </p:nvPicPr>
        <p:blipFill rotWithShape="1">
          <a:blip r:embed="rId3"/>
          <a:srcRect l="5882"/>
          <a:stretch/>
        </p:blipFill>
        <p:spPr>
          <a:xfrm>
            <a:off x="1554500" y="938530"/>
            <a:ext cx="9082999" cy="5433695"/>
          </a:xfrm>
          <a:prstGeom prst="rect">
            <a:avLst/>
          </a:prstGeom>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a:extLst>
              <a:ext uri="{FF2B5EF4-FFF2-40B4-BE49-F238E27FC236}">
                <a16:creationId xmlns:a16="http://schemas.microsoft.com/office/drawing/2014/main" id="{CDDC4212-C96C-005C-BEC1-8E0BE36E52CA}"/>
              </a:ext>
            </a:extLst>
          </p:cNvPr>
          <p:cNvSpPr>
            <a:spLocks noGrp="1" noChangeArrowheads="1"/>
          </p:cNvSpPr>
          <p:nvPr>
            <p:ph type="title"/>
          </p:nvPr>
        </p:nvSpPr>
        <p:spPr>
          <a:xfrm>
            <a:off x="563563" y="107950"/>
            <a:ext cx="8229600" cy="846138"/>
          </a:xfrm>
        </p:spPr>
        <p:txBody>
          <a:bodyPr/>
          <a:lstStyle/>
          <a:p>
            <a:r>
              <a:rPr lang="zh-CN" altLang="en-US" dirty="0">
                <a:ea typeface="Adobe 黑体 Std R" panose="020B0400000000000000" pitchFamily="34" charset="-128"/>
              </a:rPr>
              <a:t>固定收益证券范畴</a:t>
            </a:r>
          </a:p>
        </p:txBody>
      </p:sp>
      <p:sp>
        <p:nvSpPr>
          <p:cNvPr id="25602" name="灯片编号占位符 3">
            <a:extLst>
              <a:ext uri="{FF2B5EF4-FFF2-40B4-BE49-F238E27FC236}">
                <a16:creationId xmlns:a16="http://schemas.microsoft.com/office/drawing/2014/main" id="{CFE50F12-60A5-76C8-F846-58CC6BCAFD2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F57BE29E-EDA4-0C43-B95F-684AEB5A5BF0}"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37</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4" name="图片 3">
            <a:extLst>
              <a:ext uri="{FF2B5EF4-FFF2-40B4-BE49-F238E27FC236}">
                <a16:creationId xmlns:a16="http://schemas.microsoft.com/office/drawing/2014/main" id="{10DFBF0F-E8E8-CD73-D001-EFB9A809A50B}"/>
              </a:ext>
            </a:extLst>
          </p:cNvPr>
          <p:cNvPicPr>
            <a:picLocks noChangeAspect="1"/>
          </p:cNvPicPr>
          <p:nvPr/>
        </p:nvPicPr>
        <p:blipFill>
          <a:blip r:embed="rId3"/>
          <a:stretch>
            <a:fillRect/>
          </a:stretch>
        </p:blipFill>
        <p:spPr>
          <a:xfrm>
            <a:off x="685800" y="1209103"/>
            <a:ext cx="11277600" cy="5071017"/>
          </a:xfrm>
          <a:prstGeom prst="rect">
            <a:avLst/>
          </a:prstGeom>
        </p:spPr>
      </p:pic>
    </p:spTree>
    <p:extLst>
      <p:ext uri="{BB962C8B-B14F-4D97-AF65-F5344CB8AC3E}">
        <p14:creationId xmlns:p14="http://schemas.microsoft.com/office/powerpoint/2010/main" val="653440425"/>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标题 3">
            <a:extLst>
              <a:ext uri="{FF2B5EF4-FFF2-40B4-BE49-F238E27FC236}">
                <a16:creationId xmlns:a16="http://schemas.microsoft.com/office/drawing/2014/main" id="{10F79603-3B42-E1F8-045C-CE6EEECC0015}"/>
              </a:ext>
            </a:extLst>
          </p:cNvPr>
          <p:cNvSpPr>
            <a:spLocks noGrp="1" noChangeArrowheads="1"/>
          </p:cNvSpPr>
          <p:nvPr>
            <p:ph type="title"/>
          </p:nvPr>
        </p:nvSpPr>
        <p:spPr>
          <a:xfrm>
            <a:off x="685800" y="2447925"/>
            <a:ext cx="7772400" cy="1362075"/>
          </a:xfrm>
        </p:spPr>
        <p:txBody>
          <a:bodyPr/>
          <a:lstStyle/>
          <a:p>
            <a:r>
              <a:rPr lang="zh-CN" altLang="en-US" cap="none">
                <a:ea typeface="Adobe 黑体 Std R" panose="020B0400000000000000" pitchFamily="34" charset="-128"/>
              </a:rPr>
              <a:t>固定收益证券衍生品</a:t>
            </a:r>
          </a:p>
        </p:txBody>
      </p:sp>
      <p:sp>
        <p:nvSpPr>
          <p:cNvPr id="57346" name="文本占位符 2">
            <a:extLst>
              <a:ext uri="{FF2B5EF4-FFF2-40B4-BE49-F238E27FC236}">
                <a16:creationId xmlns:a16="http://schemas.microsoft.com/office/drawing/2014/main" id="{8E49F7A1-EFFA-6DF9-CD56-37B4B7E8A5F0}"/>
              </a:ext>
            </a:extLst>
          </p:cNvPr>
          <p:cNvSpPr>
            <a:spLocks noGrp="1" noChangeArrowheads="1"/>
          </p:cNvSpPr>
          <p:nvPr>
            <p:ph type="body" idx="1"/>
          </p:nvPr>
        </p:nvSpPr>
        <p:spPr>
          <a:xfrm>
            <a:off x="2208213" y="4076700"/>
            <a:ext cx="7772400" cy="1500188"/>
          </a:xfrm>
        </p:spPr>
        <p:txBody>
          <a:bodyPr/>
          <a:lstStyle/>
          <a:p>
            <a:endParaRPr lang="zh-CN" altLang="en-US">
              <a:ea typeface="Adobe 楷体 Std R" panose="02020400000000000000" pitchFamily="18" charset="-128"/>
            </a:endParaRPr>
          </a:p>
        </p:txBody>
      </p:sp>
      <p:sp>
        <p:nvSpPr>
          <p:cNvPr id="57347" name="灯片编号占位符 1">
            <a:extLst>
              <a:ext uri="{FF2B5EF4-FFF2-40B4-BE49-F238E27FC236}">
                <a16:creationId xmlns:a16="http://schemas.microsoft.com/office/drawing/2014/main" id="{75E99C3A-B452-3765-846B-795364D8B29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054CC70-6351-1A46-8E6D-910778D3C28B}" type="slidenum">
              <a:rPr lang="zh-CN" altLang="en-US" smtClean="0">
                <a:solidFill>
                  <a:srgbClr val="2A0015"/>
                </a:solidFill>
                <a:latin typeface="Adobe Jenson Pro Capt" panose="020A0503050201030203" pitchFamily="18" charset="0"/>
              </a:rPr>
              <a:pPr/>
              <a:t>38</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标题 3">
            <a:extLst>
              <a:ext uri="{FF2B5EF4-FFF2-40B4-BE49-F238E27FC236}">
                <a16:creationId xmlns:a16="http://schemas.microsoft.com/office/drawing/2014/main" id="{56C37F08-FF89-A9CD-AA75-DEEDEB014367}"/>
              </a:ext>
            </a:extLst>
          </p:cNvPr>
          <p:cNvSpPr>
            <a:spLocks noGrp="1" noChangeArrowheads="1"/>
          </p:cNvSpPr>
          <p:nvPr>
            <p:ph type="title"/>
          </p:nvPr>
        </p:nvSpPr>
        <p:spPr>
          <a:xfrm>
            <a:off x="579438" y="44450"/>
            <a:ext cx="8229600" cy="846138"/>
          </a:xfrm>
        </p:spPr>
        <p:txBody>
          <a:bodyPr/>
          <a:lstStyle/>
          <a:p>
            <a:r>
              <a:rPr lang="zh-CN" altLang="en-US">
                <a:ea typeface="Adobe 黑体 Std R" panose="020B0400000000000000" pitchFamily="34" charset="-128"/>
              </a:rPr>
              <a:t>利率远期、利率期货与利率互换</a:t>
            </a:r>
          </a:p>
        </p:txBody>
      </p:sp>
      <p:sp>
        <p:nvSpPr>
          <p:cNvPr id="58370" name="文本占位符 4">
            <a:extLst>
              <a:ext uri="{FF2B5EF4-FFF2-40B4-BE49-F238E27FC236}">
                <a16:creationId xmlns:a16="http://schemas.microsoft.com/office/drawing/2014/main" id="{A04038DB-E4DE-876B-2936-AD18CDF67EBA}"/>
              </a:ext>
            </a:extLst>
          </p:cNvPr>
          <p:cNvSpPr>
            <a:spLocks noGrp="1" noChangeArrowheads="1"/>
          </p:cNvSpPr>
          <p:nvPr>
            <p:ph idx="1"/>
          </p:nvPr>
        </p:nvSpPr>
        <p:spPr>
          <a:xfrm>
            <a:off x="604838" y="1219200"/>
            <a:ext cx="10367962" cy="5183188"/>
          </a:xfrm>
        </p:spPr>
        <p:txBody>
          <a:bodyPr/>
          <a:lstStyle/>
          <a:p>
            <a:pPr>
              <a:buClr>
                <a:srgbClr val="28571F"/>
              </a:buClr>
            </a:pPr>
            <a:r>
              <a:rPr lang="zh-CN" altLang="en-US">
                <a:ea typeface="Adobe 楷体 Std R" panose="02020400000000000000" pitchFamily="18" charset="-128"/>
              </a:rPr>
              <a:t>利率远期：</a:t>
            </a:r>
            <a:r>
              <a:rPr lang="en-US" altLang="zh-CN">
                <a:ea typeface="Adobe 楷体 Std R" panose="02020400000000000000" pitchFamily="18" charset="-128"/>
              </a:rPr>
              <a:t>FRA</a:t>
            </a:r>
            <a:r>
              <a:rPr lang="zh-CN" altLang="en-US">
                <a:ea typeface="Adobe 楷体 Std R" panose="02020400000000000000" pitchFamily="18" charset="-128"/>
              </a:rPr>
              <a:t>和债券远期</a:t>
            </a: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利率期货：以债务工具或利率作为标的资产的期货合约</a:t>
            </a: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利率互换</a:t>
            </a:r>
          </a:p>
        </p:txBody>
      </p:sp>
      <p:sp>
        <p:nvSpPr>
          <p:cNvPr id="58371" name="灯片编号占位符 1">
            <a:extLst>
              <a:ext uri="{FF2B5EF4-FFF2-40B4-BE49-F238E27FC236}">
                <a16:creationId xmlns:a16="http://schemas.microsoft.com/office/drawing/2014/main" id="{F03A76BD-056F-2D60-2953-A12E5C1D1FFB}"/>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D7493B8-5A40-2241-A436-407DDD1F9D6C}" type="slidenum">
              <a:rPr lang="zh-CN" altLang="en-US" smtClean="0">
                <a:solidFill>
                  <a:srgbClr val="7F7F7F"/>
                </a:solidFill>
                <a:latin typeface="Adobe Jenson Pro Capt" panose="020A0503050201030203" pitchFamily="18" charset="0"/>
              </a:rPr>
              <a:pPr/>
              <a:t>39</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占位符 2">
            <a:extLst>
              <a:ext uri="{FF2B5EF4-FFF2-40B4-BE49-F238E27FC236}">
                <a16:creationId xmlns:a16="http://schemas.microsoft.com/office/drawing/2014/main" id="{F36E1866-E110-B935-29AA-82B21F5F4893}"/>
              </a:ext>
            </a:extLst>
          </p:cNvPr>
          <p:cNvSpPr>
            <a:spLocks noGrp="1" noChangeArrowheads="1"/>
          </p:cNvSpPr>
          <p:nvPr>
            <p:ph idx="1"/>
          </p:nvPr>
        </p:nvSpPr>
        <p:spPr>
          <a:xfrm>
            <a:off x="685800" y="1341438"/>
            <a:ext cx="9525000" cy="5183187"/>
          </a:xfrm>
        </p:spPr>
        <p:txBody>
          <a:bodyPr/>
          <a:lstStyle/>
          <a:p>
            <a:pPr>
              <a:buClr>
                <a:srgbClr val="28571F"/>
              </a:buClr>
            </a:pPr>
            <a:r>
              <a:rPr lang="zh-CN" altLang="en-US" dirty="0">
                <a:ea typeface="Adobe 楷体 Std R" panose="02020400000000000000" pitchFamily="18" charset="-128"/>
              </a:rPr>
              <a:t>利率上限</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利率下限</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利率双限</a:t>
            </a:r>
            <a:endParaRPr lang="en-US" altLang="zh-CN" dirty="0">
              <a:ea typeface="Adobe 楷体 Std R" panose="02020400000000000000" pitchFamily="18" charset="-128"/>
            </a:endParaRPr>
          </a:p>
          <a:p>
            <a:pPr>
              <a:buClr>
                <a:srgbClr val="28571F"/>
              </a:buClr>
            </a:pPr>
            <a:r>
              <a:rPr lang="zh-CN" altLang="en-US" dirty="0">
                <a:ea typeface="Adobe 楷体 Std R" panose="02020400000000000000" pitchFamily="18" charset="-128"/>
              </a:rPr>
              <a:t>利率互换期权</a:t>
            </a:r>
          </a:p>
        </p:txBody>
      </p:sp>
      <p:sp>
        <p:nvSpPr>
          <p:cNvPr id="59395" name="灯片编号占位符 1">
            <a:extLst>
              <a:ext uri="{FF2B5EF4-FFF2-40B4-BE49-F238E27FC236}">
                <a16:creationId xmlns:a16="http://schemas.microsoft.com/office/drawing/2014/main" id="{0501D917-EF63-9333-0204-A51B6489001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F0A0827-0833-A549-8756-19066A10C020}" type="slidenum">
              <a:rPr lang="zh-CN" altLang="en-US" smtClean="0">
                <a:solidFill>
                  <a:srgbClr val="7F7F7F"/>
                </a:solidFill>
                <a:latin typeface="Adobe Jenson Pro Capt" panose="020A0503050201030203" pitchFamily="18" charset="0"/>
              </a:rPr>
              <a:pPr/>
              <a:t>40</a:t>
            </a:fld>
            <a:endParaRPr lang="zh-CN" altLang="en-US">
              <a:solidFill>
                <a:srgbClr val="7F7F7F"/>
              </a:solidFill>
              <a:latin typeface="Adobe Jenson Pro Capt" panose="020A0503050201030203" pitchFamily="18" charset="0"/>
            </a:endParaRPr>
          </a:p>
        </p:txBody>
      </p:sp>
      <p:sp>
        <p:nvSpPr>
          <p:cNvPr id="59396" name="标题 1">
            <a:extLst>
              <a:ext uri="{FF2B5EF4-FFF2-40B4-BE49-F238E27FC236}">
                <a16:creationId xmlns:a16="http://schemas.microsoft.com/office/drawing/2014/main" id="{9C2F3B3E-5CD1-2994-FF1D-7124D38235D0}"/>
              </a:ext>
            </a:extLst>
          </p:cNvPr>
          <p:cNvSpPr txBox="1">
            <a:spLocks noChangeArrowheads="1"/>
          </p:cNvSpPr>
          <p:nvPr/>
        </p:nvSpPr>
        <p:spPr bwMode="auto">
          <a:xfrm>
            <a:off x="656167" y="76994"/>
            <a:ext cx="8229600"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36000" anchor="b"/>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marL="669925"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marL="1022350"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marL="1339850"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marL="1681163"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marL="2138363"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marL="2595563"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marL="3052763"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marL="3509963"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r>
              <a:rPr lang="zh-CN" altLang="en-US" sz="4200" dirty="0">
                <a:solidFill>
                  <a:srgbClr val="006600"/>
                </a:solidFill>
                <a:latin typeface="Adobe Jenson Pro Capt" panose="020A0503050201030203" pitchFamily="18" charset="0"/>
                <a:ea typeface="Adobe 黑体 Std R" panose="020B0400000000000000" pitchFamily="34" charset="-128"/>
              </a:rPr>
              <a:t>利率期权</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标题 1">
            <a:extLst>
              <a:ext uri="{FF2B5EF4-FFF2-40B4-BE49-F238E27FC236}">
                <a16:creationId xmlns:a16="http://schemas.microsoft.com/office/drawing/2014/main" id="{A2426A31-F45F-B232-23C9-D9D0538D0BC5}"/>
              </a:ext>
            </a:extLst>
          </p:cNvPr>
          <p:cNvSpPr>
            <a:spLocks noGrp="1" noChangeArrowheads="1"/>
          </p:cNvSpPr>
          <p:nvPr>
            <p:ph type="title"/>
          </p:nvPr>
        </p:nvSpPr>
        <p:spPr>
          <a:xfrm>
            <a:off x="533400" y="76200"/>
            <a:ext cx="9712325" cy="846138"/>
          </a:xfrm>
        </p:spPr>
        <p:txBody>
          <a:bodyPr/>
          <a:lstStyle/>
          <a:p>
            <a:r>
              <a:rPr lang="zh-CN" altLang="en-US">
                <a:ea typeface="Adobe 黑体 Std R" panose="020B0400000000000000" pitchFamily="34" charset="-128"/>
              </a:rPr>
              <a:t>利率上限期权与生活质量</a:t>
            </a:r>
          </a:p>
        </p:txBody>
      </p:sp>
      <p:sp>
        <p:nvSpPr>
          <p:cNvPr id="60418" name="内容占位符 2">
            <a:extLst>
              <a:ext uri="{FF2B5EF4-FFF2-40B4-BE49-F238E27FC236}">
                <a16:creationId xmlns:a16="http://schemas.microsoft.com/office/drawing/2014/main" id="{063F7FAE-DF4D-2783-B17A-CEBDE0E0EE50}"/>
              </a:ext>
            </a:extLst>
          </p:cNvPr>
          <p:cNvSpPr>
            <a:spLocks noGrp="1" noChangeArrowheads="1"/>
          </p:cNvSpPr>
          <p:nvPr>
            <p:ph idx="1"/>
          </p:nvPr>
        </p:nvSpPr>
        <p:spPr>
          <a:xfrm>
            <a:off x="563563" y="1341438"/>
            <a:ext cx="9647237" cy="5183187"/>
          </a:xfrm>
        </p:spPr>
        <p:txBody>
          <a:bodyPr/>
          <a:lstStyle/>
          <a:p>
            <a:pPr>
              <a:buClr>
                <a:srgbClr val="28571F"/>
              </a:buClr>
            </a:pPr>
            <a:r>
              <a:rPr lang="zh-CN" altLang="en-US" dirty="0">
                <a:ea typeface="Adobe 楷体 Std R" panose="02020400000000000000" pitchFamily="18" charset="-128"/>
              </a:rPr>
              <a:t>房贷利率为</a:t>
            </a:r>
            <a:r>
              <a:rPr lang="en-US" altLang="zh-CN" dirty="0">
                <a:ea typeface="Adobe 楷体 Std R" panose="02020400000000000000" pitchFamily="18" charset="-128"/>
              </a:rPr>
              <a:t>5</a:t>
            </a:r>
            <a:r>
              <a:rPr lang="zh-CN" altLang="en-US" dirty="0">
                <a:ea typeface="Adobe 楷体 Std R" panose="02020400000000000000" pitchFamily="18" charset="-128"/>
              </a:rPr>
              <a:t>年期</a:t>
            </a:r>
            <a:r>
              <a:rPr lang="en-US" altLang="zh-CN" dirty="0">
                <a:ea typeface="Adobe 楷体 Std R" panose="02020400000000000000" pitchFamily="18" charset="-128"/>
              </a:rPr>
              <a:t>LPR+0.25%</a:t>
            </a:r>
          </a:p>
          <a:p>
            <a:pPr>
              <a:buClr>
                <a:srgbClr val="28571F"/>
              </a:buClr>
            </a:pPr>
            <a:r>
              <a:rPr lang="zh-CN" altLang="en-US" dirty="0">
                <a:ea typeface="Adobe 楷体 Std R" panose="02020400000000000000" pitchFamily="18" charset="-128"/>
              </a:rPr>
              <a:t>当前</a:t>
            </a:r>
            <a:r>
              <a:rPr lang="en-US" altLang="zh-CN" dirty="0">
                <a:ea typeface="Adobe 楷体 Std R" panose="02020400000000000000" pitchFamily="18" charset="-128"/>
              </a:rPr>
              <a:t>LPR</a:t>
            </a:r>
            <a:r>
              <a:rPr lang="zh-CN" altLang="en-US" dirty="0">
                <a:ea typeface="Adobe 楷体 Std R" panose="02020400000000000000" pitchFamily="18" charset="-128"/>
              </a:rPr>
              <a:t>为</a:t>
            </a:r>
            <a:r>
              <a:rPr lang="en-US" altLang="zh-CN" dirty="0">
                <a:ea typeface="Adobe 楷体 Std R" panose="02020400000000000000" pitchFamily="18" charset="-128"/>
              </a:rPr>
              <a:t>3.95%</a:t>
            </a:r>
            <a:r>
              <a:rPr lang="zh-CN" altLang="en-US" dirty="0">
                <a:ea typeface="Adobe 楷体 Std R" panose="02020400000000000000" pitchFamily="18" charset="-128"/>
              </a:rPr>
              <a:t>，意味着当前房贷利率为</a:t>
            </a:r>
            <a:r>
              <a:rPr lang="en-US" altLang="zh-CN" dirty="0">
                <a:ea typeface="Adobe 楷体 Std R" panose="02020400000000000000" pitchFamily="18" charset="-128"/>
              </a:rPr>
              <a:t>4.2%</a:t>
            </a:r>
          </a:p>
          <a:p>
            <a:pPr>
              <a:buClr>
                <a:srgbClr val="28571F"/>
              </a:buClr>
            </a:pPr>
            <a:r>
              <a:rPr lang="zh-CN" altLang="en-US" dirty="0">
                <a:ea typeface="Adobe 楷体 Std R" panose="02020400000000000000" pitchFamily="18" charset="-128"/>
              </a:rPr>
              <a:t>约定的执行利率为</a:t>
            </a:r>
            <a:r>
              <a:rPr lang="en-US" altLang="zh-CN" dirty="0">
                <a:ea typeface="Adobe 楷体 Std R" panose="02020400000000000000" pitchFamily="18" charset="-128"/>
              </a:rPr>
              <a:t>6%</a:t>
            </a:r>
          </a:p>
          <a:p>
            <a:pPr>
              <a:buClr>
                <a:srgbClr val="28571F"/>
              </a:buClr>
            </a:pPr>
            <a:endParaRPr lang="en-US" altLang="zh-CN" dirty="0">
              <a:ea typeface="Adobe 楷体 Std R" panose="02020400000000000000" pitchFamily="18" charset="-128"/>
            </a:endParaRPr>
          </a:p>
          <a:p>
            <a:pPr>
              <a:buClr>
                <a:srgbClr val="28571F"/>
              </a:buClr>
            </a:pPr>
            <a:endParaRPr lang="zh-CN" altLang="en-US" dirty="0">
              <a:ea typeface="Adobe 楷体 Std R" panose="02020400000000000000" pitchFamily="18" charset="-128"/>
            </a:endParaRPr>
          </a:p>
        </p:txBody>
      </p:sp>
      <p:graphicFrame>
        <p:nvGraphicFramePr>
          <p:cNvPr id="6" name="表格 5">
            <a:extLst>
              <a:ext uri="{FF2B5EF4-FFF2-40B4-BE49-F238E27FC236}">
                <a16:creationId xmlns:a16="http://schemas.microsoft.com/office/drawing/2014/main" id="{04637A6A-A758-0999-1415-A111EF06760C}"/>
              </a:ext>
            </a:extLst>
          </p:cNvPr>
          <p:cNvGraphicFramePr>
            <a:graphicFrameLocks noGrp="1"/>
          </p:cNvGraphicFramePr>
          <p:nvPr/>
        </p:nvGraphicFramePr>
        <p:xfrm>
          <a:off x="2135188" y="3276600"/>
          <a:ext cx="7824787" cy="1481138"/>
        </p:xfrm>
        <a:graphic>
          <a:graphicData uri="http://schemas.openxmlformats.org/drawingml/2006/table">
            <a:tbl>
              <a:tblPr/>
              <a:tblGrid>
                <a:gridCol w="1584325">
                  <a:extLst>
                    <a:ext uri="{9D8B030D-6E8A-4147-A177-3AD203B41FA5}">
                      <a16:colId xmlns:a16="http://schemas.microsoft.com/office/drawing/2014/main" val="20000"/>
                    </a:ext>
                  </a:extLst>
                </a:gridCol>
                <a:gridCol w="1223962">
                  <a:extLst>
                    <a:ext uri="{9D8B030D-6E8A-4147-A177-3AD203B41FA5}">
                      <a16:colId xmlns:a16="http://schemas.microsoft.com/office/drawing/2014/main" val="20001"/>
                    </a:ext>
                  </a:extLst>
                </a:gridCol>
                <a:gridCol w="1152525">
                  <a:extLst>
                    <a:ext uri="{9D8B030D-6E8A-4147-A177-3AD203B41FA5}">
                      <a16:colId xmlns:a16="http://schemas.microsoft.com/office/drawing/2014/main" val="20002"/>
                    </a:ext>
                  </a:extLst>
                </a:gridCol>
                <a:gridCol w="1255713">
                  <a:extLst>
                    <a:ext uri="{9D8B030D-6E8A-4147-A177-3AD203B41FA5}">
                      <a16:colId xmlns:a16="http://schemas.microsoft.com/office/drawing/2014/main" val="20003"/>
                    </a:ext>
                  </a:extLst>
                </a:gridCol>
                <a:gridCol w="1303337">
                  <a:extLst>
                    <a:ext uri="{9D8B030D-6E8A-4147-A177-3AD203B41FA5}">
                      <a16:colId xmlns:a16="http://schemas.microsoft.com/office/drawing/2014/main" val="20004"/>
                    </a:ext>
                  </a:extLst>
                </a:gridCol>
                <a:gridCol w="1304925">
                  <a:extLst>
                    <a:ext uri="{9D8B030D-6E8A-4147-A177-3AD203B41FA5}">
                      <a16:colId xmlns:a16="http://schemas.microsoft.com/office/drawing/2014/main" val="20005"/>
                    </a:ext>
                  </a:extLst>
                </a:gridCol>
              </a:tblGrid>
              <a:tr h="366713">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800" b="1"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浮动利率</a:t>
                      </a:r>
                      <a:endPar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4%</a:t>
                      </a:r>
                      <a:endParaRPr kumimoji="0" lang="zh-CN" altLang="en-US" sz="1800" b="1"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5%</a:t>
                      </a:r>
                      <a:endParaRPr kumimoji="0" lang="zh-CN" altLang="en-US"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6%</a:t>
                      </a:r>
                      <a:endParaRPr kumimoji="0" lang="zh-CN" altLang="en-US"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7%</a:t>
                      </a:r>
                      <a:endParaRPr kumimoji="0" lang="zh-CN" altLang="en-US"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8%</a:t>
                      </a:r>
                      <a:endParaRPr kumimoji="0" lang="zh-CN" altLang="en-US" sz="1800" b="1"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25400" cap="flat" cmpd="sng" algn="ctr">
                      <a:solidFill>
                        <a:srgbClr val="35742A"/>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普通贷款成本</a:t>
                      </a: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-4%</a:t>
                      </a:r>
                      <a:endPar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-5%</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-6%</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-7%</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-8%</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254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extLst>
                  <a:ext uri="{0D108BD9-81ED-4DB2-BD59-A6C34878D82A}">
                    <a16:rowId xmlns:a16="http://schemas.microsoft.com/office/drawing/2014/main" val="10001"/>
                  </a:ext>
                </a:extLst>
              </a:tr>
              <a:tr h="3714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利率期权回报</a:t>
                      </a: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0</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0</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0</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1%</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2%</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真实贷款成本</a:t>
                      </a: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-4%</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-5%</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-6%</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rPr>
                        <a:t>-6%</a:t>
                      </a:r>
                      <a:endParaRPr kumimoji="0" lang="zh-CN" altLang="en-US" sz="1800" b="0" i="0" u="none" strike="noStrike" cap="none" normalizeH="0" baseline="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tc>
                  <a:txBody>
                    <a:bodyPr/>
                    <a:lstStyle>
                      <a:lvl1pPr>
                        <a:spcBef>
                          <a:spcPts val="1200"/>
                        </a:spcBef>
                        <a:buClr>
                          <a:srgbClr val="28571F"/>
                        </a:buClr>
                        <a:buSzPct val="65000"/>
                        <a:defRPr sz="2600">
                          <a:solidFill>
                            <a:srgbClr val="262626"/>
                          </a:solidFill>
                          <a:latin typeface="Adobe Jenson Pro" panose="020A0503050201030203" pitchFamily="18" charset="0"/>
                          <a:ea typeface="Adobe 楷体 Std R" panose="02020400000000000000" pitchFamily="18" charset="-128"/>
                        </a:defRPr>
                      </a:lvl1pPr>
                      <a:lvl2pPr marL="742950" indent="-285750">
                        <a:spcBef>
                          <a:spcPts val="1200"/>
                        </a:spcBef>
                        <a:buClr>
                          <a:srgbClr val="000066"/>
                        </a:buClr>
                        <a:buSzPct val="60000"/>
                        <a:defRPr sz="2200">
                          <a:solidFill>
                            <a:srgbClr val="262626"/>
                          </a:solidFill>
                          <a:latin typeface="Adobe Jenson Pro" panose="020A0503050201030203" pitchFamily="18" charset="0"/>
                          <a:ea typeface="Adobe 楷体 Std R" panose="02020400000000000000" pitchFamily="18" charset="-128"/>
                        </a:defRPr>
                      </a:lvl2pPr>
                      <a:lvl3pPr marL="1143000" indent="-228600">
                        <a:spcBef>
                          <a:spcPts val="1200"/>
                        </a:spcBef>
                        <a:buClr>
                          <a:srgbClr val="28571F"/>
                        </a:buClr>
                        <a:buSzPct val="65000"/>
                        <a:defRPr sz="2000">
                          <a:solidFill>
                            <a:srgbClr val="262626"/>
                          </a:solidFill>
                          <a:latin typeface="Adobe Jenson Pro" panose="020A0503050201030203" pitchFamily="18" charset="0"/>
                          <a:ea typeface="Adobe 楷体 Std R" panose="02020400000000000000" pitchFamily="18" charset="-128"/>
                        </a:defRPr>
                      </a:lvl3pPr>
                      <a:lvl4pPr marL="1600200" indent="-228600">
                        <a:spcBef>
                          <a:spcPts val="1200"/>
                        </a:spcBef>
                        <a:buClr>
                          <a:srgbClr val="000066"/>
                        </a:buClr>
                        <a:buSzPct val="70000"/>
                        <a:defRPr>
                          <a:solidFill>
                            <a:srgbClr val="262626"/>
                          </a:solidFill>
                          <a:latin typeface="Adobe Jenson Pro" panose="020A0503050201030203" pitchFamily="18" charset="0"/>
                          <a:ea typeface="Adobe 楷体 Std R" panose="02020400000000000000" pitchFamily="18" charset="-128"/>
                        </a:defRPr>
                      </a:lvl4pPr>
                      <a:lvl5pPr marL="2057400" indent="-228600">
                        <a:spcBef>
                          <a:spcPts val="1200"/>
                        </a:spcBef>
                        <a:buClr>
                          <a:srgbClr val="28571F"/>
                        </a:buClr>
                        <a:buSzPct val="75000"/>
                        <a:defRPr>
                          <a:solidFill>
                            <a:srgbClr val="262626"/>
                          </a:solidFill>
                          <a:latin typeface="Adobe Jenson Pro" panose="020A0503050201030203" pitchFamily="18" charset="0"/>
                          <a:ea typeface="Adobe 楷体 Std R" panose="02020400000000000000" pitchFamily="18" charset="-128"/>
                        </a:defRPr>
                      </a:lvl5pPr>
                      <a:lvl6pPr marL="25146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6pPr>
                      <a:lvl7pPr marL="29718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7pPr>
                      <a:lvl8pPr marL="34290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8pPr>
                      <a:lvl9pPr marL="3886200" indent="-228600" eaLnBrk="0" fontAlgn="base" hangingPunct="0">
                        <a:spcBef>
                          <a:spcPts val="1200"/>
                        </a:spcBef>
                        <a:spcAft>
                          <a:spcPct val="0"/>
                        </a:spcAft>
                        <a:buClr>
                          <a:srgbClr val="28571F"/>
                        </a:buClr>
                        <a:buSzPct val="75000"/>
                        <a:defRPr>
                          <a:solidFill>
                            <a:srgbClr val="262626"/>
                          </a:solidFill>
                          <a:latin typeface="Adobe Jenson Pro" panose="020A0503050201030203" pitchFamily="18" charset="0"/>
                          <a:ea typeface="Adobe 楷体 Std R" panose="02020400000000000000" pitchFamily="18"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rPr>
                        <a:t>-6%</a:t>
                      </a:r>
                      <a:endParaRPr kumimoji="0" lang="zh-CN" altLang="en-US" sz="1800" b="0" i="0" u="none" strike="noStrike" cap="none" normalizeH="0" baseline="0" dirty="0">
                        <a:ln>
                          <a:noFill/>
                        </a:ln>
                        <a:solidFill>
                          <a:schemeClr val="tx1"/>
                        </a:solidFill>
                        <a:effectLst/>
                        <a:latin typeface="Adobe Jenson Pro" panose="020A0503050201030203" pitchFamily="18" charset="0"/>
                        <a:ea typeface="宋体" panose="02010600030101010101" pitchFamily="2" charset="-122"/>
                      </a:endParaRPr>
                    </a:p>
                  </a:txBody>
                  <a:tcPr marL="91447" marR="91447" marT="45764" marB="45764" horzOverflow="overflow">
                    <a:lnL w="12700" cap="flat" cmpd="sng" algn="ctr">
                      <a:solidFill>
                        <a:srgbClr val="35742A"/>
                      </a:solidFill>
                      <a:prstDash val="solid"/>
                      <a:round/>
                      <a:headEnd type="none" w="med" len="med"/>
                      <a:tailEnd type="none" w="med" len="med"/>
                    </a:lnL>
                    <a:lnR w="12700" cap="flat" cmpd="sng" algn="ctr">
                      <a:solidFill>
                        <a:srgbClr val="35742A"/>
                      </a:solidFill>
                      <a:prstDash val="solid"/>
                      <a:round/>
                      <a:headEnd type="none" w="med" len="med"/>
                      <a:tailEnd type="none" w="med" len="med"/>
                    </a:lnR>
                    <a:lnT w="12700" cap="flat" cmpd="sng" algn="ctr">
                      <a:solidFill>
                        <a:srgbClr val="35742A"/>
                      </a:solidFill>
                      <a:prstDash val="solid"/>
                      <a:round/>
                      <a:headEnd type="none" w="med" len="med"/>
                      <a:tailEnd type="none" w="med" len="med"/>
                    </a:lnT>
                    <a:lnB w="12700" cap="flat" cmpd="sng" algn="ctr">
                      <a:solidFill>
                        <a:srgbClr val="35742A"/>
                      </a:solidFill>
                      <a:prstDash val="solid"/>
                      <a:round/>
                      <a:headEnd type="none" w="med" len="med"/>
                      <a:tailEnd type="none" w="med" len="med"/>
                    </a:lnB>
                    <a:lnTlToBr>
                      <a:noFill/>
                    </a:lnTlToBr>
                    <a:lnBlToTr>
                      <a:noFill/>
                    </a:lnBlToTr>
                    <a:solidFill>
                      <a:srgbClr val="35742A">
                        <a:alpha val="20000"/>
                      </a:srgbClr>
                    </a:solidFill>
                  </a:tcPr>
                </a:tc>
                <a:extLst>
                  <a:ext uri="{0D108BD9-81ED-4DB2-BD59-A6C34878D82A}">
                    <a16:rowId xmlns:a16="http://schemas.microsoft.com/office/drawing/2014/main" val="10003"/>
                  </a:ext>
                </a:extLst>
              </a:tr>
            </a:tbl>
          </a:graphicData>
        </a:graphic>
      </p:graphicFrame>
      <p:sp>
        <p:nvSpPr>
          <p:cNvPr id="60456" name="灯片编号占位符 2">
            <a:extLst>
              <a:ext uri="{FF2B5EF4-FFF2-40B4-BE49-F238E27FC236}">
                <a16:creationId xmlns:a16="http://schemas.microsoft.com/office/drawing/2014/main" id="{8115A6CE-2D8E-F96A-33CE-C9D15E97347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marL="669925"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marL="1022350"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marL="1339850"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marL="1681163"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marL="2138363"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marL="2595563"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marL="3052763"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marL="3509963"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A0A67C9A-DC9D-2743-83E9-82F9EA2DC522}" type="slidenum">
              <a:rPr lang="zh-CN" altLang="en-US" sz="1200" smtClean="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41</a:t>
            </a:fld>
            <a:endParaRPr lang="zh-CN" altLang="en-US" sz="1200">
              <a:solidFill>
                <a:srgbClr val="7F7F7F"/>
              </a:solidFill>
              <a:latin typeface="Adobe Jenson Pro Capt" panose="020A0503050201030203" pitchFamily="18" charset="0"/>
              <a:ea typeface="宋体" panose="02010600030101010101" pitchFamily="2" charset="-122"/>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标题 1">
            <a:extLst>
              <a:ext uri="{FF2B5EF4-FFF2-40B4-BE49-F238E27FC236}">
                <a16:creationId xmlns:a16="http://schemas.microsoft.com/office/drawing/2014/main" id="{40EF374E-8E7B-E4B8-AC06-1FC0A524FF40}"/>
              </a:ext>
            </a:extLst>
          </p:cNvPr>
          <p:cNvSpPr>
            <a:spLocks noGrp="1" noChangeArrowheads="1"/>
          </p:cNvSpPr>
          <p:nvPr>
            <p:ph type="title"/>
          </p:nvPr>
        </p:nvSpPr>
        <p:spPr>
          <a:xfrm>
            <a:off x="655638" y="76200"/>
            <a:ext cx="10972800" cy="847725"/>
          </a:xfrm>
        </p:spPr>
        <p:txBody>
          <a:bodyPr/>
          <a:lstStyle/>
          <a:p>
            <a:r>
              <a:rPr kumimoji="1" lang="zh-CN" altLang="en-US" dirty="0">
                <a:ea typeface="Adobe 黑体 Std R" panose="020B0400000000000000" pitchFamily="34" charset="-128"/>
              </a:rPr>
              <a:t>信用衍生产品</a:t>
            </a:r>
          </a:p>
        </p:txBody>
      </p:sp>
      <p:sp>
        <p:nvSpPr>
          <p:cNvPr id="62466" name="内容占位符 2">
            <a:extLst>
              <a:ext uri="{FF2B5EF4-FFF2-40B4-BE49-F238E27FC236}">
                <a16:creationId xmlns:a16="http://schemas.microsoft.com/office/drawing/2014/main" id="{D7960109-349D-9C61-F163-F93D11E01F26}"/>
              </a:ext>
            </a:extLst>
          </p:cNvPr>
          <p:cNvSpPr>
            <a:spLocks noGrp="1" noChangeArrowheads="1"/>
          </p:cNvSpPr>
          <p:nvPr>
            <p:ph idx="1"/>
          </p:nvPr>
        </p:nvSpPr>
        <p:spPr>
          <a:xfrm>
            <a:off x="609600" y="1341438"/>
            <a:ext cx="11201400" cy="5183187"/>
          </a:xfrm>
        </p:spPr>
        <p:txBody>
          <a:bodyPr/>
          <a:lstStyle/>
          <a:p>
            <a:pPr>
              <a:buClr>
                <a:srgbClr val="28571F"/>
              </a:buClr>
            </a:pPr>
            <a:r>
              <a:rPr lang="zh-CN" altLang="zh-CN">
                <a:ea typeface="Adobe 楷体 Std R" panose="02020400000000000000" pitchFamily="18" charset="-128"/>
              </a:rPr>
              <a:t>信用违约互换（</a:t>
            </a:r>
            <a:r>
              <a:rPr lang="en-US" altLang="zh-CN">
                <a:ea typeface="Adobe 楷体 Std R" panose="02020400000000000000" pitchFamily="18" charset="-128"/>
              </a:rPr>
              <a:t>credit default swaps</a:t>
            </a:r>
            <a:r>
              <a:rPr lang="zh-CN" altLang="zh-CN">
                <a:ea typeface="Adobe 楷体 Std R" panose="02020400000000000000" pitchFamily="18" charset="-128"/>
              </a:rPr>
              <a:t>，</a:t>
            </a:r>
            <a:r>
              <a:rPr lang="en-US" altLang="zh-CN">
                <a:ea typeface="Adobe 楷体 Std R" panose="02020400000000000000" pitchFamily="18" charset="-128"/>
              </a:rPr>
              <a:t>CDS</a:t>
            </a:r>
            <a:r>
              <a:rPr lang="zh-CN" altLang="zh-CN">
                <a:ea typeface="Adobe 楷体 Std R" panose="02020400000000000000" pitchFamily="18" charset="-128"/>
              </a:rPr>
              <a:t>）</a:t>
            </a: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endParaRPr lang="en-US" altLang="zh-CN">
              <a:ea typeface="Adobe 楷体 Std R" panose="02020400000000000000" pitchFamily="18" charset="-128"/>
            </a:endParaRPr>
          </a:p>
          <a:p>
            <a:pPr>
              <a:buClr>
                <a:srgbClr val="28571F"/>
              </a:buClr>
            </a:pPr>
            <a:r>
              <a:rPr kumimoji="1" lang="zh-CN" altLang="en-US">
                <a:ea typeface="Adobe 楷体 Std R" panose="02020400000000000000" pitchFamily="18" charset="-128"/>
              </a:rPr>
              <a:t>篮子</a:t>
            </a:r>
            <a:r>
              <a:rPr kumimoji="1" lang="zh-CN" altLang="zh-CN">
                <a:ea typeface="Adobe 楷体 Std R" panose="02020400000000000000" pitchFamily="18" charset="-128"/>
              </a:rPr>
              <a:t>CDS</a:t>
            </a:r>
            <a:r>
              <a:rPr kumimoji="1" lang="zh-CN" altLang="en-US">
                <a:ea typeface="Adobe 楷体 Std R" panose="02020400000000000000" pitchFamily="18" charset="-128"/>
              </a:rPr>
              <a:t>：以一篮子多个参考实体为标的的</a:t>
            </a:r>
            <a:r>
              <a:rPr kumimoji="1" lang="zh-CN" altLang="zh-CN">
                <a:ea typeface="Adobe 楷体 Std R" panose="02020400000000000000" pitchFamily="18" charset="-128"/>
              </a:rPr>
              <a:t>CDS</a:t>
            </a:r>
          </a:p>
          <a:p>
            <a:pPr>
              <a:buClr>
                <a:srgbClr val="28571F"/>
              </a:buClr>
            </a:pPr>
            <a:r>
              <a:rPr kumimoji="1" lang="zh-CN" altLang="en-US">
                <a:ea typeface="Adobe 楷体 Std R" panose="02020400000000000000" pitchFamily="18" charset="-128"/>
              </a:rPr>
              <a:t>信用违约互换期权：以预先约定的行权价购买或出售</a:t>
            </a:r>
            <a:r>
              <a:rPr kumimoji="1" lang="zh-CN" altLang="zh-CN">
                <a:ea typeface="Adobe 楷体 Std R" panose="02020400000000000000" pitchFamily="18" charset="-128"/>
              </a:rPr>
              <a:t>CDS</a:t>
            </a:r>
            <a:r>
              <a:rPr kumimoji="1" lang="zh-CN" altLang="en-US">
                <a:ea typeface="Adobe 楷体 Std R" panose="02020400000000000000" pitchFamily="18" charset="-128"/>
              </a:rPr>
              <a:t>的权利</a:t>
            </a:r>
            <a:endParaRPr lang="en-US" altLang="zh-CN">
              <a:ea typeface="Adobe 楷体 Std R" panose="02020400000000000000" pitchFamily="18" charset="-128"/>
            </a:endParaRPr>
          </a:p>
          <a:p>
            <a:pPr>
              <a:buClr>
                <a:srgbClr val="28571F"/>
              </a:buClr>
            </a:pPr>
            <a:endParaRPr kumimoji="1" lang="zh-CN" altLang="en-US">
              <a:ea typeface="Adobe 楷体 Std R" panose="02020400000000000000" pitchFamily="18" charset="-128"/>
            </a:endParaRPr>
          </a:p>
        </p:txBody>
      </p:sp>
      <p:sp>
        <p:nvSpPr>
          <p:cNvPr id="62467" name="灯片编号占位符 3">
            <a:extLst>
              <a:ext uri="{FF2B5EF4-FFF2-40B4-BE49-F238E27FC236}">
                <a16:creationId xmlns:a16="http://schemas.microsoft.com/office/drawing/2014/main" id="{7F4209B5-8B6E-7D62-0B5A-1D883BC2A80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034CB31-BC59-A843-9040-0F11E1D46FDA}" type="slidenum">
              <a:rPr lang="zh-CN" altLang="en-US" smtClean="0">
                <a:solidFill>
                  <a:srgbClr val="7F7F7F"/>
                </a:solidFill>
                <a:latin typeface="Adobe Jenson Pro Capt" panose="020A0503050201030203" pitchFamily="18" charset="0"/>
              </a:rPr>
              <a:pPr/>
              <a:t>42</a:t>
            </a:fld>
            <a:endParaRPr lang="zh-CN" altLang="en-US">
              <a:solidFill>
                <a:srgbClr val="7F7F7F"/>
              </a:solidFill>
              <a:latin typeface="Adobe Jenson Pro Capt" panose="020A0503050201030203" pitchFamily="18" charset="0"/>
            </a:endParaRPr>
          </a:p>
        </p:txBody>
      </p:sp>
      <p:pic>
        <p:nvPicPr>
          <p:cNvPr id="62468" name="图片 4">
            <a:extLst>
              <a:ext uri="{FF2B5EF4-FFF2-40B4-BE49-F238E27FC236}">
                <a16:creationId xmlns:a16="http://schemas.microsoft.com/office/drawing/2014/main" id="{040939DD-690B-0808-AFBE-3030938F7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7438" y="2514600"/>
            <a:ext cx="7848600" cy="157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标题 1">
            <a:extLst>
              <a:ext uri="{FF2B5EF4-FFF2-40B4-BE49-F238E27FC236}">
                <a16:creationId xmlns:a16="http://schemas.microsoft.com/office/drawing/2014/main" id="{EB3480CF-D494-C2F0-106D-30A08A004697}"/>
              </a:ext>
            </a:extLst>
          </p:cNvPr>
          <p:cNvSpPr>
            <a:spLocks noGrp="1" noChangeArrowheads="1"/>
          </p:cNvSpPr>
          <p:nvPr>
            <p:ph type="title"/>
          </p:nvPr>
        </p:nvSpPr>
        <p:spPr>
          <a:xfrm>
            <a:off x="655638" y="76200"/>
            <a:ext cx="10972800" cy="847725"/>
          </a:xfrm>
        </p:spPr>
        <p:txBody>
          <a:bodyPr/>
          <a:lstStyle/>
          <a:p>
            <a:r>
              <a:rPr kumimoji="1" lang="zh-CN" altLang="en-US" dirty="0">
                <a:ea typeface="Adobe 黑体 Std R" panose="020B0400000000000000" pitchFamily="34" charset="-128"/>
              </a:rPr>
              <a:t>（课后阅读为主）</a:t>
            </a:r>
          </a:p>
        </p:txBody>
      </p:sp>
      <p:sp>
        <p:nvSpPr>
          <p:cNvPr id="63490" name="内容占位符 2">
            <a:extLst>
              <a:ext uri="{FF2B5EF4-FFF2-40B4-BE49-F238E27FC236}">
                <a16:creationId xmlns:a16="http://schemas.microsoft.com/office/drawing/2014/main" id="{2ECD8F9C-676A-3820-6F0F-ECA7BD8F2096}"/>
              </a:ext>
            </a:extLst>
          </p:cNvPr>
          <p:cNvSpPr>
            <a:spLocks noGrp="1" noChangeArrowheads="1"/>
          </p:cNvSpPr>
          <p:nvPr>
            <p:ph idx="1"/>
          </p:nvPr>
        </p:nvSpPr>
        <p:spPr>
          <a:xfrm>
            <a:off x="609600" y="1341438"/>
            <a:ext cx="10972800" cy="5183187"/>
          </a:xfrm>
        </p:spPr>
        <p:txBody>
          <a:bodyPr/>
          <a:lstStyle/>
          <a:p>
            <a:pPr>
              <a:buClr>
                <a:srgbClr val="28571F"/>
              </a:buClr>
            </a:pPr>
            <a:r>
              <a:rPr kumimoji="1" lang="zh-CN" altLang="en-US">
                <a:ea typeface="Adobe 楷体 Std R" panose="02020400000000000000" pitchFamily="18" charset="-128"/>
              </a:rPr>
              <a:t>信用联结票据：一种债务融资工具，但区别在于</a:t>
            </a:r>
            <a:r>
              <a:rPr kumimoji="1" lang="zh-CN" altLang="zh-CN">
                <a:ea typeface="Adobe 楷体 Std R" panose="02020400000000000000" pitchFamily="18" charset="-128"/>
              </a:rPr>
              <a:t>CLN</a:t>
            </a:r>
            <a:r>
              <a:rPr kumimoji="1" lang="zh-CN" altLang="en-US">
                <a:ea typeface="Adobe 楷体 Std R" panose="02020400000000000000" pitchFamily="18" charset="-128"/>
              </a:rPr>
              <a:t>持有人承担的风险不是发行人的风险，而是</a:t>
            </a:r>
            <a:r>
              <a:rPr kumimoji="1" lang="zh-CN" altLang="zh-CN">
                <a:ea typeface="Adobe 楷体 Std R" panose="02020400000000000000" pitchFamily="18" charset="-128"/>
              </a:rPr>
              <a:t>CLN</a:t>
            </a:r>
            <a:r>
              <a:rPr kumimoji="1" lang="zh-CN" altLang="en-US">
                <a:ea typeface="Adobe 楷体 Std R" panose="02020400000000000000" pitchFamily="18" charset="-128"/>
              </a:rPr>
              <a:t>所挂钩标的的信用风险。</a:t>
            </a:r>
            <a:r>
              <a:rPr kumimoji="1" lang="zh-CN" altLang="zh-CN">
                <a:ea typeface="Adobe 楷体 Std R" panose="02020400000000000000" pitchFamily="18" charset="-128"/>
              </a:rPr>
              <a:t>CLN</a:t>
            </a:r>
            <a:r>
              <a:rPr kumimoji="1" lang="zh-CN" altLang="en-US">
                <a:ea typeface="Adobe 楷体 Std R" panose="02020400000000000000" pitchFamily="18" charset="-128"/>
              </a:rPr>
              <a:t>的发行人是</a:t>
            </a:r>
            <a:r>
              <a:rPr kumimoji="1" lang="zh-CN" altLang="zh-CN">
                <a:ea typeface="Adobe 楷体 Std R" panose="02020400000000000000" pitchFamily="18" charset="-128"/>
              </a:rPr>
              <a:t>CDS</a:t>
            </a:r>
            <a:r>
              <a:rPr kumimoji="1" lang="zh-CN" altLang="en-US">
                <a:ea typeface="Adobe 楷体 Std R" panose="02020400000000000000" pitchFamily="18" charset="-128"/>
              </a:rPr>
              <a:t>买方，投资人则是</a:t>
            </a:r>
            <a:r>
              <a:rPr kumimoji="1" lang="zh-CN" altLang="zh-CN">
                <a:ea typeface="Adobe 楷体 Std R" panose="02020400000000000000" pitchFamily="18" charset="-128"/>
              </a:rPr>
              <a:t>CDS</a:t>
            </a:r>
            <a:r>
              <a:rPr kumimoji="1" lang="zh-CN" altLang="en-US">
                <a:ea typeface="Adobe 楷体 Std R" panose="02020400000000000000" pitchFamily="18" charset="-128"/>
              </a:rPr>
              <a:t>卖方，因而可以视为债券和</a:t>
            </a:r>
            <a:r>
              <a:rPr kumimoji="1" lang="zh-CN" altLang="zh-CN">
                <a:ea typeface="Adobe 楷体 Std R" panose="02020400000000000000" pitchFamily="18" charset="-128"/>
              </a:rPr>
              <a:t>CDS</a:t>
            </a:r>
            <a:r>
              <a:rPr kumimoji="1" lang="zh-CN" altLang="en-US">
                <a:ea typeface="Adobe 楷体 Std R" panose="02020400000000000000" pitchFamily="18" charset="-128"/>
              </a:rPr>
              <a:t>的结合。</a:t>
            </a:r>
            <a:endParaRPr kumimoji="1" lang="en-US" altLang="zh-CN">
              <a:ea typeface="Adobe 楷体 Std R" panose="02020400000000000000" pitchFamily="18" charset="-128"/>
            </a:endParaRPr>
          </a:p>
          <a:p>
            <a:pPr>
              <a:buClr>
                <a:srgbClr val="28571F"/>
              </a:buClr>
            </a:pPr>
            <a:r>
              <a:rPr kumimoji="1" lang="zh-CN" altLang="zh-CN">
                <a:ea typeface="Adobe 楷体 Std R" panose="02020400000000000000" pitchFamily="18" charset="-128"/>
              </a:rPr>
              <a:t>CDS</a:t>
            </a:r>
            <a:r>
              <a:rPr kumimoji="1" lang="zh-CN" altLang="en-US">
                <a:ea typeface="Adobe 楷体 Std R" panose="02020400000000000000" pitchFamily="18" charset="-128"/>
              </a:rPr>
              <a:t>指数，是一种跟踪多个基础</a:t>
            </a:r>
            <a:r>
              <a:rPr kumimoji="1" lang="zh-CN" altLang="zh-CN">
                <a:ea typeface="Adobe 楷体 Std R" panose="02020400000000000000" pitchFamily="18" charset="-128"/>
              </a:rPr>
              <a:t>CDS</a:t>
            </a:r>
            <a:r>
              <a:rPr kumimoji="1" lang="zh-CN" altLang="en-US">
                <a:ea typeface="Adobe 楷体 Std R" panose="02020400000000000000" pitchFamily="18" charset="-128"/>
              </a:rPr>
              <a:t>的平均</a:t>
            </a:r>
            <a:r>
              <a:rPr kumimoji="1" lang="zh-CN" altLang="zh-CN">
                <a:ea typeface="Adobe 楷体 Std R" panose="02020400000000000000" pitchFamily="18" charset="-128"/>
              </a:rPr>
              <a:t>CDS</a:t>
            </a:r>
            <a:r>
              <a:rPr kumimoji="1" lang="zh-CN" altLang="en-US">
                <a:ea typeface="Adobe 楷体 Std R" panose="02020400000000000000" pitchFamily="18" charset="-128"/>
              </a:rPr>
              <a:t>利差、按一定标准编制的指数。</a:t>
            </a:r>
          </a:p>
          <a:p>
            <a:pPr>
              <a:buClr>
                <a:srgbClr val="28571F"/>
              </a:buClr>
            </a:pPr>
            <a:r>
              <a:rPr kumimoji="1" lang="zh-CN" altLang="en-US">
                <a:ea typeface="Adobe 楷体 Std R" panose="02020400000000000000" pitchFamily="18" charset="-128"/>
              </a:rPr>
              <a:t>信用利差期权：以某债权的信用利差为标的的期权合约。</a:t>
            </a:r>
            <a:endParaRPr kumimoji="1" lang="en-US" altLang="zh-CN">
              <a:ea typeface="Adobe 楷体 Std R" panose="02020400000000000000" pitchFamily="18" charset="-128"/>
            </a:endParaRPr>
          </a:p>
          <a:p>
            <a:pPr>
              <a:buClr>
                <a:srgbClr val="28571F"/>
              </a:buClr>
            </a:pPr>
            <a:r>
              <a:rPr kumimoji="1" lang="zh-CN" altLang="en-US">
                <a:ea typeface="Adobe 楷体 Std R" panose="02020400000000000000" pitchFamily="18" charset="-128"/>
              </a:rPr>
              <a:t>总收益互换（</a:t>
            </a:r>
            <a:r>
              <a:rPr kumimoji="1" lang="zh-CN" altLang="zh-CN">
                <a:ea typeface="Adobe 楷体 Std R" panose="02020400000000000000" pitchFamily="18" charset="-128"/>
              </a:rPr>
              <a:t>Total Return Swaps，TRS）</a:t>
            </a:r>
            <a:r>
              <a:rPr kumimoji="1" lang="zh-CN" altLang="en-US">
                <a:ea typeface="Adobe 楷体 Std R" panose="02020400000000000000" pitchFamily="18" charset="-128"/>
              </a:rPr>
              <a:t>：在未来约定期限内将一种或一篮子信用资产的总收益（包括现金流与资本利得或损失）与等值浮息债的利息（加或减利差）进行交换</a:t>
            </a:r>
          </a:p>
          <a:p>
            <a:pPr>
              <a:buClr>
                <a:srgbClr val="28571F"/>
              </a:buClr>
            </a:pPr>
            <a:endParaRPr kumimoji="1" lang="zh-CN" altLang="en-US">
              <a:ea typeface="Adobe 楷体 Std R" panose="02020400000000000000" pitchFamily="18" charset="-128"/>
            </a:endParaRPr>
          </a:p>
        </p:txBody>
      </p:sp>
      <p:sp>
        <p:nvSpPr>
          <p:cNvPr id="63491" name="灯片编号占位符 3">
            <a:extLst>
              <a:ext uri="{FF2B5EF4-FFF2-40B4-BE49-F238E27FC236}">
                <a16:creationId xmlns:a16="http://schemas.microsoft.com/office/drawing/2014/main" id="{12EA7C7C-2E63-C12D-0F3D-3616C16C839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238A8CC-5E86-CA4A-A007-7FA1123E66F1}" type="slidenum">
              <a:rPr lang="zh-CN" altLang="en-US" smtClean="0">
                <a:solidFill>
                  <a:srgbClr val="7F7F7F"/>
                </a:solidFill>
                <a:latin typeface="Adobe Jenson Pro Capt" panose="020A0503050201030203" pitchFamily="18" charset="0"/>
              </a:rPr>
              <a:pPr/>
              <a:t>43</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标题 1">
            <a:extLst>
              <a:ext uri="{FF2B5EF4-FFF2-40B4-BE49-F238E27FC236}">
                <a16:creationId xmlns:a16="http://schemas.microsoft.com/office/drawing/2014/main" id="{C19982C2-A5EC-ACA4-A9E4-C962A217ADA8}"/>
              </a:ext>
            </a:extLst>
          </p:cNvPr>
          <p:cNvSpPr>
            <a:spLocks noGrp="1" noChangeArrowheads="1"/>
          </p:cNvSpPr>
          <p:nvPr>
            <p:ph type="title"/>
          </p:nvPr>
        </p:nvSpPr>
        <p:spPr>
          <a:xfrm>
            <a:off x="655638" y="76200"/>
            <a:ext cx="10972800" cy="847725"/>
          </a:xfrm>
        </p:spPr>
        <p:txBody>
          <a:bodyPr/>
          <a:lstStyle/>
          <a:p>
            <a:r>
              <a:rPr kumimoji="1" lang="zh-CN" altLang="en-US" dirty="0">
                <a:ea typeface="Adobe 黑体 Std R" panose="020B0400000000000000" pitchFamily="34" charset="-128"/>
              </a:rPr>
              <a:t>中国市场上的信用衍生品（课后阅读为主）</a:t>
            </a:r>
          </a:p>
        </p:txBody>
      </p:sp>
      <p:sp>
        <p:nvSpPr>
          <p:cNvPr id="64514" name="内容占位符 2">
            <a:extLst>
              <a:ext uri="{FF2B5EF4-FFF2-40B4-BE49-F238E27FC236}">
                <a16:creationId xmlns:a16="http://schemas.microsoft.com/office/drawing/2014/main" id="{76C1170E-F7A0-AD89-A06E-F4FF08B86941}"/>
              </a:ext>
            </a:extLst>
          </p:cNvPr>
          <p:cNvSpPr>
            <a:spLocks noGrp="1" noChangeArrowheads="1"/>
          </p:cNvSpPr>
          <p:nvPr>
            <p:ph idx="1"/>
          </p:nvPr>
        </p:nvSpPr>
        <p:spPr>
          <a:xfrm>
            <a:off x="609600" y="1341438"/>
            <a:ext cx="10972800" cy="5183187"/>
          </a:xfrm>
        </p:spPr>
        <p:txBody>
          <a:bodyPr/>
          <a:lstStyle/>
          <a:p>
            <a:pPr>
              <a:buClr>
                <a:srgbClr val="28571F"/>
              </a:buClr>
            </a:pPr>
            <a:r>
              <a:rPr lang="en-US" altLang="zh-CN" sz="2800">
                <a:ea typeface="Adobe 楷体 Std R" panose="02020400000000000000" pitchFamily="18" charset="-128"/>
              </a:rPr>
              <a:t>2010</a:t>
            </a:r>
            <a:r>
              <a:rPr lang="zh-CN" altLang="zh-CN" sz="2800">
                <a:ea typeface="Adobe 楷体 Std R" panose="02020400000000000000" pitchFamily="18" charset="-128"/>
              </a:rPr>
              <a:t>年</a:t>
            </a:r>
            <a:r>
              <a:rPr lang="en-US" altLang="zh-CN" sz="2800">
                <a:ea typeface="Adobe 楷体 Std R" panose="02020400000000000000" pitchFamily="18" charset="-128"/>
              </a:rPr>
              <a:t>10</a:t>
            </a:r>
            <a:r>
              <a:rPr lang="zh-CN" altLang="zh-CN" sz="2800">
                <a:ea typeface="Adobe 楷体 Std R" panose="02020400000000000000" pitchFamily="18" charset="-128"/>
              </a:rPr>
              <a:t>月</a:t>
            </a:r>
            <a:r>
              <a:rPr lang="en-US" altLang="zh-CN" sz="2800">
                <a:ea typeface="Adobe 楷体 Std R" panose="02020400000000000000" pitchFamily="18" charset="-128"/>
              </a:rPr>
              <a:t>29</a:t>
            </a:r>
            <a:r>
              <a:rPr lang="zh-CN" altLang="zh-CN" sz="2800">
                <a:ea typeface="Adobe 楷体 Std R" panose="02020400000000000000" pitchFamily="18" charset="-128"/>
              </a:rPr>
              <a:t>日，中国银行间市场交易商协会启动中国市场上的信用风险缓释工具（</a:t>
            </a:r>
            <a:r>
              <a:rPr lang="en-US" altLang="zh-CN" sz="2800">
                <a:ea typeface="Adobe 楷体 Std R" panose="02020400000000000000" pitchFamily="18" charset="-128"/>
              </a:rPr>
              <a:t>credit risk mitigation,CRM</a:t>
            </a:r>
            <a:r>
              <a:rPr lang="zh-CN" altLang="zh-CN" sz="2800">
                <a:ea typeface="Adobe 楷体 Std R" panose="02020400000000000000" pitchFamily="18" charset="-128"/>
              </a:rPr>
              <a:t>），包括信用风险缓释合约（</a:t>
            </a:r>
            <a:r>
              <a:rPr lang="en-US" altLang="zh-CN" sz="2800">
                <a:ea typeface="Adobe 楷体 Std R" panose="02020400000000000000" pitchFamily="18" charset="-128"/>
              </a:rPr>
              <a:t>credit risk mitigation agreement,CRMA</a:t>
            </a:r>
            <a:r>
              <a:rPr lang="zh-CN" altLang="zh-CN" sz="2800">
                <a:ea typeface="Adobe 楷体 Std R" panose="02020400000000000000" pitchFamily="18" charset="-128"/>
              </a:rPr>
              <a:t>）和信用风险缓释凭证（</a:t>
            </a:r>
            <a:r>
              <a:rPr lang="en-US" altLang="zh-CN" sz="2800">
                <a:ea typeface="Adobe 楷体 Std R" panose="02020400000000000000" pitchFamily="18" charset="-128"/>
              </a:rPr>
              <a:t>credit risk mitigation warrant, CRMW</a:t>
            </a:r>
            <a:r>
              <a:rPr lang="zh-CN" altLang="zh-CN" sz="2800">
                <a:ea typeface="Adobe 楷体 Std R" panose="02020400000000000000" pitchFamily="18" charset="-128"/>
              </a:rPr>
              <a:t>）。</a:t>
            </a:r>
            <a:endParaRPr lang="en-US" altLang="zh-CN" sz="2800">
              <a:ea typeface="Adobe 楷体 Std R" panose="02020400000000000000" pitchFamily="18" charset="-128"/>
            </a:endParaRPr>
          </a:p>
          <a:p>
            <a:pPr>
              <a:buClr>
                <a:srgbClr val="28571F"/>
              </a:buClr>
            </a:pPr>
            <a:r>
              <a:rPr lang="zh-CN" altLang="zh-CN" sz="2800">
                <a:ea typeface="Adobe 楷体 Std R" panose="02020400000000000000" pitchFamily="18" charset="-128"/>
              </a:rPr>
              <a:t>与国际上较为流行的</a:t>
            </a:r>
            <a:r>
              <a:rPr lang="en-US" altLang="zh-CN" sz="2800">
                <a:ea typeface="Adobe 楷体 Std R" panose="02020400000000000000" pitchFamily="18" charset="-128"/>
              </a:rPr>
              <a:t>CDS</a:t>
            </a:r>
            <a:r>
              <a:rPr lang="zh-CN" altLang="zh-CN" sz="2800">
                <a:ea typeface="Adobe 楷体 Std R" panose="02020400000000000000" pitchFamily="18" charset="-128"/>
              </a:rPr>
              <a:t>和</a:t>
            </a:r>
            <a:r>
              <a:rPr lang="en-US" altLang="zh-CN" sz="2800">
                <a:ea typeface="Adobe 楷体 Std R" panose="02020400000000000000" pitchFamily="18" charset="-128"/>
              </a:rPr>
              <a:t>CLN</a:t>
            </a:r>
            <a:r>
              <a:rPr lang="zh-CN" altLang="zh-CN" sz="2800">
                <a:ea typeface="Adobe 楷体 Std R" panose="02020400000000000000" pitchFamily="18" charset="-128"/>
              </a:rPr>
              <a:t>不同，我国的</a:t>
            </a:r>
            <a:r>
              <a:rPr lang="en-US" altLang="zh-CN" sz="2800">
                <a:ea typeface="Adobe 楷体 Std R" panose="02020400000000000000" pitchFamily="18" charset="-128"/>
              </a:rPr>
              <a:t>CRMA</a:t>
            </a:r>
            <a:r>
              <a:rPr lang="zh-CN" altLang="zh-CN" sz="2800">
                <a:ea typeface="Adobe 楷体 Std R" panose="02020400000000000000" pitchFamily="18" charset="-128"/>
              </a:rPr>
              <a:t>和</a:t>
            </a:r>
            <a:r>
              <a:rPr lang="en-US" altLang="zh-CN" sz="2800">
                <a:ea typeface="Adobe 楷体 Std R" panose="02020400000000000000" pitchFamily="18" charset="-128"/>
              </a:rPr>
              <a:t>CRMW</a:t>
            </a:r>
            <a:r>
              <a:rPr lang="zh-CN" altLang="zh-CN" sz="2800">
                <a:ea typeface="Adobe 楷体 Std R" panose="02020400000000000000" pitchFamily="18" charset="-128"/>
              </a:rPr>
              <a:t>都是挂钩特定的单一债务（包括债券、贷款等），而不像</a:t>
            </a:r>
            <a:r>
              <a:rPr lang="en-US" altLang="zh-CN" sz="2800">
                <a:ea typeface="Adobe 楷体 Std R" panose="02020400000000000000" pitchFamily="18" charset="-128"/>
              </a:rPr>
              <a:t>CDS</a:t>
            </a:r>
            <a:r>
              <a:rPr lang="zh-CN" altLang="zh-CN" sz="2800">
                <a:ea typeface="Adobe 楷体 Std R" panose="02020400000000000000" pitchFamily="18" charset="-128"/>
              </a:rPr>
              <a:t>和</a:t>
            </a:r>
            <a:r>
              <a:rPr lang="en-US" altLang="zh-CN" sz="2800">
                <a:ea typeface="Adobe 楷体 Std R" panose="02020400000000000000" pitchFamily="18" charset="-128"/>
              </a:rPr>
              <a:t>CLN</a:t>
            </a:r>
            <a:r>
              <a:rPr lang="zh-CN" altLang="zh-CN" sz="2800">
                <a:ea typeface="Adobe 楷体 Std R" panose="02020400000000000000" pitchFamily="18" charset="-128"/>
              </a:rPr>
              <a:t>那样挂钩特定的发债实体；此外，尽管都是可交易的凭证类产品，</a:t>
            </a:r>
            <a:r>
              <a:rPr lang="en-US" altLang="zh-CN" sz="2800">
                <a:ea typeface="Adobe 楷体 Std R" panose="02020400000000000000" pitchFamily="18" charset="-128"/>
              </a:rPr>
              <a:t>CRMW</a:t>
            </a:r>
            <a:r>
              <a:rPr lang="zh-CN" altLang="zh-CN" sz="2800">
                <a:ea typeface="Adobe 楷体 Std R" panose="02020400000000000000" pitchFamily="18" charset="-128"/>
              </a:rPr>
              <a:t>的最初发行方是信用保护卖方，而</a:t>
            </a:r>
            <a:r>
              <a:rPr lang="en-US" altLang="zh-CN" sz="2800">
                <a:ea typeface="Adobe 楷体 Std R" panose="02020400000000000000" pitchFamily="18" charset="-128"/>
              </a:rPr>
              <a:t>CLN</a:t>
            </a:r>
            <a:r>
              <a:rPr lang="zh-CN" altLang="zh-CN" sz="2800">
                <a:ea typeface="Adobe 楷体 Std R" panose="02020400000000000000" pitchFamily="18" charset="-128"/>
              </a:rPr>
              <a:t>的买方是信用保护的卖方。</a:t>
            </a:r>
            <a:endParaRPr lang="en-US" altLang="zh-CN" sz="2800">
              <a:ea typeface="Adobe 楷体 Std R" panose="02020400000000000000" pitchFamily="18" charset="-128"/>
            </a:endParaRPr>
          </a:p>
          <a:p>
            <a:pPr>
              <a:buClr>
                <a:srgbClr val="28571F"/>
              </a:buClr>
            </a:pPr>
            <a:r>
              <a:rPr lang="en-US" altLang="zh-CN" sz="2800">
                <a:ea typeface="Adobe 楷体 Std R" panose="02020400000000000000" pitchFamily="18" charset="-128"/>
              </a:rPr>
              <a:t>2016</a:t>
            </a:r>
            <a:r>
              <a:rPr lang="zh-CN" altLang="zh-CN" sz="2800">
                <a:ea typeface="Adobe 楷体 Std R" panose="02020400000000000000" pitchFamily="18" charset="-128"/>
              </a:rPr>
              <a:t>年</a:t>
            </a:r>
            <a:r>
              <a:rPr lang="en-US" altLang="zh-CN" sz="2800">
                <a:ea typeface="Adobe 楷体 Std R" panose="02020400000000000000" pitchFamily="18" charset="-128"/>
              </a:rPr>
              <a:t>9</a:t>
            </a:r>
            <a:r>
              <a:rPr lang="zh-CN" altLang="zh-CN" sz="2800">
                <a:ea typeface="Adobe 楷体 Std R" panose="02020400000000000000" pitchFamily="18" charset="-128"/>
              </a:rPr>
              <a:t>月</a:t>
            </a:r>
            <a:r>
              <a:rPr lang="en-US" altLang="zh-CN" sz="2800">
                <a:ea typeface="Adobe 楷体 Std R" panose="02020400000000000000" pitchFamily="18" charset="-128"/>
              </a:rPr>
              <a:t>23</a:t>
            </a:r>
            <a:r>
              <a:rPr lang="zh-CN" altLang="zh-CN" sz="2800">
                <a:ea typeface="Adobe 楷体 Std R" panose="02020400000000000000" pitchFamily="18" charset="-128"/>
              </a:rPr>
              <a:t>日，中国银行间市场交易商协会新增了与国际市场工具更为一致的</a:t>
            </a:r>
            <a:r>
              <a:rPr lang="en-US" altLang="zh-CN" sz="2800">
                <a:ea typeface="Adobe 楷体 Std R" panose="02020400000000000000" pitchFamily="18" charset="-128"/>
              </a:rPr>
              <a:t>CDS</a:t>
            </a:r>
            <a:r>
              <a:rPr lang="zh-CN" altLang="zh-CN" sz="2800">
                <a:ea typeface="Adobe 楷体 Std R" panose="02020400000000000000" pitchFamily="18" charset="-128"/>
              </a:rPr>
              <a:t>和</a:t>
            </a:r>
            <a:r>
              <a:rPr lang="en-US" altLang="zh-CN" sz="2800">
                <a:ea typeface="Adobe 楷体 Std R" panose="02020400000000000000" pitchFamily="18" charset="-128"/>
              </a:rPr>
              <a:t>CLN </a:t>
            </a:r>
            <a:r>
              <a:rPr lang="zh-CN" altLang="zh-CN" sz="2800">
                <a:ea typeface="Adobe 楷体 Std R" panose="02020400000000000000" pitchFamily="18" charset="-128"/>
              </a:rPr>
              <a:t>，为市场提供了更多的信用风险管理工具。</a:t>
            </a:r>
          </a:p>
          <a:p>
            <a:pPr>
              <a:buClr>
                <a:srgbClr val="28571F"/>
              </a:buClr>
            </a:pPr>
            <a:endParaRPr kumimoji="1" lang="zh-CN" altLang="en-US" sz="2800">
              <a:ea typeface="Adobe 楷体 Std R" panose="02020400000000000000" pitchFamily="18" charset="-128"/>
            </a:endParaRPr>
          </a:p>
        </p:txBody>
      </p:sp>
      <p:sp>
        <p:nvSpPr>
          <p:cNvPr id="64515" name="灯片编号占位符 3">
            <a:extLst>
              <a:ext uri="{FF2B5EF4-FFF2-40B4-BE49-F238E27FC236}">
                <a16:creationId xmlns:a16="http://schemas.microsoft.com/office/drawing/2014/main" id="{0E2D6991-1DA3-DE31-7F78-8B5D5F7A6BF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8409550-B0BE-6C48-99CE-C6907E27306F}" type="slidenum">
              <a:rPr lang="zh-CN" altLang="en-US" smtClean="0">
                <a:solidFill>
                  <a:srgbClr val="7F7F7F"/>
                </a:solidFill>
                <a:latin typeface="Adobe Jenson Pro Capt" panose="020A0503050201030203" pitchFamily="18" charset="0"/>
              </a:rPr>
              <a:pPr/>
              <a:t>44</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标题 3">
            <a:extLst>
              <a:ext uri="{FF2B5EF4-FFF2-40B4-BE49-F238E27FC236}">
                <a16:creationId xmlns:a16="http://schemas.microsoft.com/office/drawing/2014/main" id="{BEEFBC9B-A5FF-2A49-405F-59361AA9A148}"/>
              </a:ext>
            </a:extLst>
          </p:cNvPr>
          <p:cNvSpPr>
            <a:spLocks noGrp="1" noChangeArrowheads="1"/>
          </p:cNvSpPr>
          <p:nvPr>
            <p:ph type="title"/>
          </p:nvPr>
        </p:nvSpPr>
        <p:spPr>
          <a:xfrm>
            <a:off x="609600" y="2447925"/>
            <a:ext cx="7772400" cy="1362075"/>
          </a:xfrm>
        </p:spPr>
        <p:txBody>
          <a:bodyPr/>
          <a:lstStyle/>
          <a:p>
            <a:r>
              <a:rPr lang="zh-CN" altLang="en-US" cap="none">
                <a:ea typeface="Adobe 黑体 Std R" panose="020B0400000000000000" pitchFamily="34" charset="-128"/>
              </a:rPr>
              <a:t>结构型债务工具</a:t>
            </a:r>
          </a:p>
        </p:txBody>
      </p:sp>
      <p:sp>
        <p:nvSpPr>
          <p:cNvPr id="65538" name="文本占位符 2">
            <a:extLst>
              <a:ext uri="{FF2B5EF4-FFF2-40B4-BE49-F238E27FC236}">
                <a16:creationId xmlns:a16="http://schemas.microsoft.com/office/drawing/2014/main" id="{0DEC5841-46FE-5807-429D-276E348FC48D}"/>
              </a:ext>
            </a:extLst>
          </p:cNvPr>
          <p:cNvSpPr>
            <a:spLocks noGrp="1" noChangeArrowheads="1"/>
          </p:cNvSpPr>
          <p:nvPr>
            <p:ph type="body" idx="1"/>
          </p:nvPr>
        </p:nvSpPr>
        <p:spPr>
          <a:xfrm>
            <a:off x="2208213" y="4076700"/>
            <a:ext cx="7772400" cy="1500188"/>
          </a:xfrm>
        </p:spPr>
        <p:txBody>
          <a:bodyPr/>
          <a:lstStyle/>
          <a:p>
            <a:endParaRPr lang="zh-CN" altLang="en-US">
              <a:ea typeface="Adobe 楷体 Std R" panose="02020400000000000000" pitchFamily="18" charset="-128"/>
            </a:endParaRPr>
          </a:p>
        </p:txBody>
      </p:sp>
      <p:sp>
        <p:nvSpPr>
          <p:cNvPr id="65539" name="灯片编号占位符 1">
            <a:extLst>
              <a:ext uri="{FF2B5EF4-FFF2-40B4-BE49-F238E27FC236}">
                <a16:creationId xmlns:a16="http://schemas.microsoft.com/office/drawing/2014/main" id="{A93B310E-6794-3D85-C90E-69CB3680BA5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1C93CFA-21EB-6544-818A-059E648398EA}" type="slidenum">
              <a:rPr lang="zh-CN" altLang="en-US" smtClean="0">
                <a:solidFill>
                  <a:srgbClr val="2A0015"/>
                </a:solidFill>
                <a:latin typeface="Adobe Jenson Pro Capt" panose="020A0503050201030203" pitchFamily="18" charset="0"/>
              </a:rPr>
              <a:pPr/>
              <a:t>45</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标题 1">
            <a:extLst>
              <a:ext uri="{FF2B5EF4-FFF2-40B4-BE49-F238E27FC236}">
                <a16:creationId xmlns:a16="http://schemas.microsoft.com/office/drawing/2014/main" id="{32CC9439-DE8E-AD45-A6B9-A31D6A471888}"/>
              </a:ext>
            </a:extLst>
          </p:cNvPr>
          <p:cNvSpPr>
            <a:spLocks noGrp="1" noChangeArrowheads="1"/>
          </p:cNvSpPr>
          <p:nvPr>
            <p:ph type="title"/>
          </p:nvPr>
        </p:nvSpPr>
        <p:spPr>
          <a:xfrm>
            <a:off x="554038" y="149225"/>
            <a:ext cx="8229600" cy="846138"/>
          </a:xfrm>
        </p:spPr>
        <p:txBody>
          <a:bodyPr/>
          <a:lstStyle/>
          <a:p>
            <a:r>
              <a:rPr lang="zh-CN" altLang="en-US">
                <a:ea typeface="Adobe 黑体 Std R" panose="020B0400000000000000" pitchFamily="34" charset="-128"/>
              </a:rPr>
              <a:t>在债务工具中嵌入衍生产品</a:t>
            </a:r>
          </a:p>
        </p:txBody>
      </p:sp>
      <p:sp>
        <p:nvSpPr>
          <p:cNvPr id="66562" name="文本占位符 2">
            <a:extLst>
              <a:ext uri="{FF2B5EF4-FFF2-40B4-BE49-F238E27FC236}">
                <a16:creationId xmlns:a16="http://schemas.microsoft.com/office/drawing/2014/main" id="{0E790AE7-0E89-A155-F9E3-DC5B134942DB}"/>
              </a:ext>
            </a:extLst>
          </p:cNvPr>
          <p:cNvSpPr>
            <a:spLocks noGrp="1" noChangeArrowheads="1"/>
          </p:cNvSpPr>
          <p:nvPr>
            <p:ph idx="1"/>
          </p:nvPr>
        </p:nvSpPr>
        <p:spPr>
          <a:xfrm>
            <a:off x="588963" y="1354138"/>
            <a:ext cx="8229600" cy="5183187"/>
          </a:xfrm>
        </p:spPr>
        <p:txBody>
          <a:bodyPr/>
          <a:lstStyle/>
          <a:p>
            <a:pPr>
              <a:buClr>
                <a:srgbClr val="28571F"/>
              </a:buClr>
            </a:pPr>
            <a:r>
              <a:rPr lang="zh-CN" altLang="en-US">
                <a:ea typeface="Adobe 楷体 Std R" panose="02020400000000000000" pitchFamily="18" charset="-128"/>
              </a:rPr>
              <a:t>含权债</a:t>
            </a:r>
            <a:endParaRPr lang="en-US" altLang="zh-CN">
              <a:ea typeface="Adobe 楷体 Std R" panose="02020400000000000000" pitchFamily="18" charset="-128"/>
            </a:endParaRPr>
          </a:p>
          <a:p>
            <a:pPr lvl="1"/>
            <a:r>
              <a:rPr lang="en-US" altLang="zh-CN">
                <a:ea typeface="Adobe 楷体 Std R" panose="02020400000000000000" pitchFamily="18" charset="-128"/>
              </a:rPr>
              <a:t>Callable bonds</a:t>
            </a:r>
          </a:p>
          <a:p>
            <a:pPr lvl="1"/>
            <a:r>
              <a:rPr lang="en-US" altLang="zh-CN">
                <a:ea typeface="Adobe 楷体 Std R" panose="02020400000000000000" pitchFamily="18" charset="-128"/>
              </a:rPr>
              <a:t>Puttable bonds</a:t>
            </a:r>
          </a:p>
          <a:p>
            <a:pPr lvl="1"/>
            <a:r>
              <a:rPr lang="en-US" altLang="zh-CN">
                <a:ea typeface="Adobe 楷体 Std R" panose="02020400000000000000" pitchFamily="18" charset="-128"/>
              </a:rPr>
              <a:t>Convertible bonds</a:t>
            </a:r>
          </a:p>
          <a:p>
            <a:pPr lvl="1"/>
            <a:r>
              <a:rPr lang="zh-CN" altLang="en-US">
                <a:ea typeface="Adobe 楷体 Std R" panose="02020400000000000000" pitchFamily="18" charset="-128"/>
              </a:rPr>
              <a:t>可交换债券</a:t>
            </a:r>
            <a:endParaRPr lang="en-US" altLang="zh-CN">
              <a:ea typeface="Adobe 楷体 Std R" panose="02020400000000000000" pitchFamily="18" charset="-128"/>
            </a:endParaRPr>
          </a:p>
          <a:p>
            <a:pPr>
              <a:buClr>
                <a:srgbClr val="28571F"/>
              </a:buClr>
            </a:pPr>
            <a:r>
              <a:rPr lang="zh-CN" altLang="en-US">
                <a:ea typeface="Adobe 楷体 Std R" panose="02020400000000000000" pitchFamily="18" charset="-128"/>
              </a:rPr>
              <a:t>收益联结型产品</a:t>
            </a:r>
          </a:p>
        </p:txBody>
      </p:sp>
      <p:sp>
        <p:nvSpPr>
          <p:cNvPr id="66563" name="灯片编号占位符 1">
            <a:extLst>
              <a:ext uri="{FF2B5EF4-FFF2-40B4-BE49-F238E27FC236}">
                <a16:creationId xmlns:a16="http://schemas.microsoft.com/office/drawing/2014/main" id="{E3441B4B-005B-2572-73E4-0F14F70187A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AFDCE1F-374A-2A4A-9162-A591FE609E29}" type="slidenum">
              <a:rPr lang="zh-CN" altLang="en-US" smtClean="0">
                <a:solidFill>
                  <a:srgbClr val="7F7F7F"/>
                </a:solidFill>
                <a:latin typeface="Adobe Jenson Pro Capt" panose="020A0503050201030203" pitchFamily="18" charset="0"/>
              </a:rPr>
              <a:pPr/>
              <a:t>46</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标题 1">
            <a:extLst>
              <a:ext uri="{FF2B5EF4-FFF2-40B4-BE49-F238E27FC236}">
                <a16:creationId xmlns:a16="http://schemas.microsoft.com/office/drawing/2014/main" id="{9C417A32-9842-411C-7BC4-F370BEC13445}"/>
              </a:ext>
            </a:extLst>
          </p:cNvPr>
          <p:cNvSpPr>
            <a:spLocks noGrp="1" noChangeArrowheads="1"/>
          </p:cNvSpPr>
          <p:nvPr>
            <p:ph type="title"/>
          </p:nvPr>
        </p:nvSpPr>
        <p:spPr>
          <a:xfrm>
            <a:off x="655638" y="76200"/>
            <a:ext cx="10972800" cy="847725"/>
          </a:xfrm>
        </p:spPr>
        <p:txBody>
          <a:bodyPr/>
          <a:lstStyle/>
          <a:p>
            <a:r>
              <a:rPr kumimoji="1" lang="zh-CN" altLang="en-US" dirty="0">
                <a:ea typeface="Adobe 黑体 Std R" panose="020B0400000000000000" pitchFamily="34" charset="-128"/>
              </a:rPr>
              <a:t>资产支持证券（课后阅读为主）</a:t>
            </a:r>
          </a:p>
        </p:txBody>
      </p:sp>
      <p:sp>
        <p:nvSpPr>
          <p:cNvPr id="67586" name="内容占位符 2">
            <a:extLst>
              <a:ext uri="{FF2B5EF4-FFF2-40B4-BE49-F238E27FC236}">
                <a16:creationId xmlns:a16="http://schemas.microsoft.com/office/drawing/2014/main" id="{BDE47F07-58C3-039C-1805-76BA8D85DA0D}"/>
              </a:ext>
            </a:extLst>
          </p:cNvPr>
          <p:cNvSpPr>
            <a:spLocks noGrp="1" noChangeArrowheads="1"/>
          </p:cNvSpPr>
          <p:nvPr>
            <p:ph idx="1"/>
          </p:nvPr>
        </p:nvSpPr>
        <p:spPr>
          <a:xfrm>
            <a:off x="609600" y="1341438"/>
            <a:ext cx="10972800" cy="5183187"/>
          </a:xfrm>
        </p:spPr>
        <p:txBody>
          <a:bodyPr/>
          <a:lstStyle/>
          <a:p>
            <a:pPr>
              <a:buClr>
                <a:srgbClr val="28571F"/>
              </a:buClr>
            </a:pPr>
            <a:r>
              <a:rPr lang="zh-CN" altLang="zh-CN">
                <a:ea typeface="Adobe 楷体 Std R" panose="02020400000000000000" pitchFamily="18" charset="-128"/>
              </a:rPr>
              <a:t>资产证券化，就是将特定资产打包在一起、以整个资产池的未来现金流为支持来发行证券，发行得到的产品称为“资产支持证券”（</a:t>
            </a:r>
            <a:r>
              <a:rPr lang="en-US" altLang="zh-CN">
                <a:ea typeface="Adobe 楷体 Std R" panose="02020400000000000000" pitchFamily="18" charset="-128"/>
              </a:rPr>
              <a:t>asset-backed securities</a:t>
            </a:r>
            <a:r>
              <a:rPr lang="zh-CN" altLang="zh-CN">
                <a:ea typeface="Adobe 楷体 Std R" panose="02020400000000000000" pitchFamily="18" charset="-128"/>
              </a:rPr>
              <a:t>，</a:t>
            </a:r>
            <a:r>
              <a:rPr lang="en-US" altLang="zh-CN">
                <a:ea typeface="Adobe 楷体 Std R" panose="02020400000000000000" pitchFamily="18" charset="-128"/>
              </a:rPr>
              <a:t>ABS</a:t>
            </a:r>
            <a:r>
              <a:rPr lang="zh-CN" altLang="zh-CN">
                <a:ea typeface="Adobe 楷体 Std R" panose="02020400000000000000" pitchFamily="18" charset="-128"/>
              </a:rPr>
              <a:t>）。</a:t>
            </a:r>
            <a:endParaRPr lang="en-US" altLang="zh-CN">
              <a:ea typeface="Adobe 楷体 Std R" panose="02020400000000000000" pitchFamily="18" charset="-128"/>
            </a:endParaRPr>
          </a:p>
          <a:p>
            <a:pPr>
              <a:buClr>
                <a:srgbClr val="28571F"/>
              </a:buClr>
            </a:pPr>
            <a:r>
              <a:rPr lang="zh-CN" altLang="zh-CN">
                <a:ea typeface="Adobe 楷体 Std R" panose="02020400000000000000" pitchFamily="18" charset="-128"/>
              </a:rPr>
              <a:t>资产支持证券</a:t>
            </a:r>
            <a:r>
              <a:rPr lang="zh-CN" altLang="en-US">
                <a:ea typeface="Adobe 楷体 Std R" panose="02020400000000000000" pitchFamily="18" charset="-128"/>
              </a:rPr>
              <a:t>：结构型产品</a:t>
            </a:r>
            <a:endParaRPr lang="en-US" altLang="zh-CN">
              <a:ea typeface="Adobe 楷体 Std R" panose="02020400000000000000" pitchFamily="18" charset="-128"/>
            </a:endParaRPr>
          </a:p>
          <a:p>
            <a:pPr lvl="1"/>
            <a:r>
              <a:rPr lang="zh-CN" altLang="zh-CN">
                <a:ea typeface="Adobe 楷体 Std R" panose="02020400000000000000" pitchFamily="18" charset="-128"/>
              </a:rPr>
              <a:t>在资产证券化过程中，经常会进行优先</a:t>
            </a:r>
            <a:r>
              <a:rPr lang="en-US" altLang="zh-CN">
                <a:ea typeface="Adobe 楷体 Std R" panose="02020400000000000000" pitchFamily="18" charset="-128"/>
              </a:rPr>
              <a:t>/</a:t>
            </a:r>
            <a:r>
              <a:rPr lang="zh-CN" altLang="zh-CN">
                <a:ea typeface="Adobe 楷体 Std R" panose="02020400000000000000" pitchFamily="18" charset="-128"/>
              </a:rPr>
              <a:t>次级结构的设计</a:t>
            </a:r>
            <a:r>
              <a:rPr lang="zh-CN" altLang="en-US">
                <a:ea typeface="Adobe 楷体 Std R" panose="02020400000000000000" pitchFamily="18" charset="-128"/>
              </a:rPr>
              <a:t>，以</a:t>
            </a:r>
            <a:r>
              <a:rPr lang="zh-CN" altLang="zh-CN">
                <a:ea typeface="Adobe 楷体 Std R" panose="02020400000000000000" pitchFamily="18" charset="-128"/>
              </a:rPr>
              <a:t>满足不同投资者对风险收益的差异化需求，</a:t>
            </a:r>
            <a:r>
              <a:rPr lang="zh-CN" altLang="en-US">
                <a:ea typeface="Adobe 楷体 Std R" panose="02020400000000000000" pitchFamily="18" charset="-128"/>
              </a:rPr>
              <a:t>增加</a:t>
            </a:r>
            <a:r>
              <a:rPr lang="zh-CN" altLang="zh-CN">
                <a:ea typeface="Adobe 楷体 Std R" panose="02020400000000000000" pitchFamily="18" charset="-128"/>
              </a:rPr>
              <a:t>资产支持证券的吸引力。</a:t>
            </a:r>
            <a:endParaRPr lang="en-US" altLang="zh-CN">
              <a:ea typeface="Adobe 楷体 Std R" panose="02020400000000000000" pitchFamily="18" charset="-128"/>
            </a:endParaRPr>
          </a:p>
          <a:p>
            <a:pPr lvl="1"/>
            <a:r>
              <a:rPr lang="zh-CN" altLang="zh-CN">
                <a:ea typeface="Adobe 楷体 Std R" panose="02020400000000000000" pitchFamily="18" charset="-128"/>
              </a:rPr>
              <a:t>资产证券化的基础资产可能存在提前偿付的问题，可理解为借款人拥有一个提前赎回的权利，因此资产支持证券是一种嵌入期权的固定收益证券。为了管理提前偿付风险，资产支持证券经常会进行一些设计，使得某些层级证券的现金流相对稳定。</a:t>
            </a:r>
            <a:endParaRPr lang="en-US" altLang="zh-CN">
              <a:ea typeface="Adobe 楷体 Std R" panose="02020400000000000000" pitchFamily="18" charset="-128"/>
            </a:endParaRPr>
          </a:p>
          <a:p>
            <a:pPr lvl="1"/>
            <a:r>
              <a:rPr lang="zh-CN" altLang="zh-CN">
                <a:ea typeface="Adobe 楷体 Std R" panose="02020400000000000000" pitchFamily="18" charset="-128"/>
              </a:rPr>
              <a:t>除此之外，在资产证券化过程中还</a:t>
            </a:r>
            <a:r>
              <a:rPr lang="zh-CN" altLang="en-US">
                <a:ea typeface="Adobe 楷体 Std R" panose="02020400000000000000" pitchFamily="18" charset="-128"/>
              </a:rPr>
              <a:t>常常</a:t>
            </a:r>
            <a:r>
              <a:rPr lang="zh-CN" altLang="zh-CN">
                <a:ea typeface="Adobe 楷体 Std R" panose="02020400000000000000" pitchFamily="18" charset="-128"/>
              </a:rPr>
              <a:t>出现大量的创新设计 </a:t>
            </a:r>
            <a:endParaRPr kumimoji="1" lang="zh-CN" altLang="en-US">
              <a:ea typeface="Adobe 楷体 Std R" panose="02020400000000000000" pitchFamily="18" charset="-128"/>
            </a:endParaRPr>
          </a:p>
        </p:txBody>
      </p:sp>
      <p:sp>
        <p:nvSpPr>
          <p:cNvPr id="67587" name="灯片编号占位符 3">
            <a:extLst>
              <a:ext uri="{FF2B5EF4-FFF2-40B4-BE49-F238E27FC236}">
                <a16:creationId xmlns:a16="http://schemas.microsoft.com/office/drawing/2014/main" id="{5AA9E8C4-633D-8411-96A2-11D98A0B4C4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B7F6D12-0CE8-C544-953A-08BF474838FD}" type="slidenum">
              <a:rPr lang="zh-CN" altLang="en-US" smtClean="0">
                <a:solidFill>
                  <a:srgbClr val="7F7F7F"/>
                </a:solidFill>
                <a:latin typeface="Adobe Jenson Pro Capt" panose="020A0503050201030203" pitchFamily="18" charset="0"/>
              </a:rPr>
              <a:pPr/>
              <a:t>47</a:t>
            </a:fld>
            <a:endParaRPr lang="zh-CN" altLang="en-US">
              <a:solidFill>
                <a:srgbClr val="7F7F7F"/>
              </a:solidFill>
              <a:latin typeface="Adobe Jenson Pro Capt" panose="020A0503050201030203" pitchFamily="18" charset="0"/>
            </a:endParaRP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标题 3">
            <a:extLst>
              <a:ext uri="{FF2B5EF4-FFF2-40B4-BE49-F238E27FC236}">
                <a16:creationId xmlns:a16="http://schemas.microsoft.com/office/drawing/2014/main" id="{577B9723-8075-BA33-747F-DFD2842E3FD8}"/>
              </a:ext>
            </a:extLst>
          </p:cNvPr>
          <p:cNvSpPr>
            <a:spLocks noGrp="1" noChangeArrowheads="1"/>
          </p:cNvSpPr>
          <p:nvPr>
            <p:ph type="title"/>
          </p:nvPr>
        </p:nvSpPr>
        <p:spPr>
          <a:xfrm>
            <a:off x="609600" y="2447925"/>
            <a:ext cx="7772400" cy="1362075"/>
          </a:xfrm>
        </p:spPr>
        <p:txBody>
          <a:bodyPr/>
          <a:lstStyle/>
          <a:p>
            <a:r>
              <a:rPr lang="zh-CN" altLang="en-US" cap="none">
                <a:ea typeface="Adobe 黑体 Std R" panose="020B0400000000000000" pitchFamily="34" charset="-128"/>
              </a:rPr>
              <a:t>固定收益证券市场（课后阅读）</a:t>
            </a:r>
          </a:p>
        </p:txBody>
      </p:sp>
      <p:sp>
        <p:nvSpPr>
          <p:cNvPr id="68610" name="文本占位符 2">
            <a:extLst>
              <a:ext uri="{FF2B5EF4-FFF2-40B4-BE49-F238E27FC236}">
                <a16:creationId xmlns:a16="http://schemas.microsoft.com/office/drawing/2014/main" id="{3D779DB0-3F89-4A13-3DB4-B7E2153142F1}"/>
              </a:ext>
            </a:extLst>
          </p:cNvPr>
          <p:cNvSpPr>
            <a:spLocks noGrp="1" noChangeArrowheads="1"/>
          </p:cNvSpPr>
          <p:nvPr>
            <p:ph type="body" idx="1"/>
          </p:nvPr>
        </p:nvSpPr>
        <p:spPr>
          <a:xfrm>
            <a:off x="2208213" y="4076700"/>
            <a:ext cx="7772400" cy="1500188"/>
          </a:xfrm>
        </p:spPr>
        <p:txBody>
          <a:bodyPr/>
          <a:lstStyle/>
          <a:p>
            <a:endParaRPr lang="zh-CN" altLang="en-US">
              <a:ea typeface="Adobe 楷体 Std R" panose="02020400000000000000" pitchFamily="18" charset="-128"/>
            </a:endParaRPr>
          </a:p>
        </p:txBody>
      </p:sp>
      <p:sp>
        <p:nvSpPr>
          <p:cNvPr id="68611" name="灯片编号占位符 1">
            <a:extLst>
              <a:ext uri="{FF2B5EF4-FFF2-40B4-BE49-F238E27FC236}">
                <a16:creationId xmlns:a16="http://schemas.microsoft.com/office/drawing/2014/main" id="{4A09B767-9345-8284-BC7C-C9C514B16783}"/>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D7F8626E-5B66-4D48-9C68-CD1A46B1435E}" type="slidenum">
              <a:rPr lang="zh-CN" altLang="en-US" smtClean="0">
                <a:solidFill>
                  <a:srgbClr val="2A0015"/>
                </a:solidFill>
                <a:latin typeface="Adobe Jenson Pro Capt" panose="020A0503050201030203" pitchFamily="18" charset="0"/>
              </a:rPr>
              <a:pPr/>
              <a:t>48</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1_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2509</Words>
  <Application>Microsoft Macintosh PowerPoint</Application>
  <PresentationFormat>宽屏</PresentationFormat>
  <Paragraphs>280</Paragraphs>
  <Slides>50</Slides>
  <Notes>4</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50</vt:i4>
      </vt:variant>
    </vt:vector>
  </HeadingPairs>
  <TitlesOfParts>
    <vt:vector size="63" baseType="lpstr">
      <vt:lpstr>楷体</vt:lpstr>
      <vt:lpstr>Adobe 黑体 Std R</vt:lpstr>
      <vt:lpstr>Adobe 楷体 Std R</vt:lpstr>
      <vt:lpstr>GungsuhChe</vt:lpstr>
      <vt:lpstr>Adobe Jenson Pro</vt:lpstr>
      <vt:lpstr>Adobe Jenson Pro Capt</vt:lpstr>
      <vt:lpstr>Arial</vt:lpstr>
      <vt:lpstr>Bradley Hand ITC</vt:lpstr>
      <vt:lpstr>Calibri</vt:lpstr>
      <vt:lpstr>Garamond</vt:lpstr>
      <vt:lpstr>Wingdings</vt:lpstr>
      <vt:lpstr>1_Edge</vt:lpstr>
      <vt:lpstr>Equation</vt:lpstr>
      <vt:lpstr>第1章 固定收益证券概述</vt:lpstr>
      <vt:lpstr>固定收益证券？</vt:lpstr>
      <vt:lpstr>固定收益证券范畴</vt:lpstr>
      <vt:lpstr>债券VS股票：美国市场</vt:lpstr>
      <vt:lpstr>债券VS股票：中国市场</vt:lpstr>
      <vt:lpstr>固定收益衍生产品VS其他衍生产品：全球OTC市场</vt:lpstr>
      <vt:lpstr>Syllabus</vt:lpstr>
      <vt:lpstr>Textbook</vt:lpstr>
      <vt:lpstr>Grading</vt:lpstr>
      <vt:lpstr>固定收益证券范畴</vt:lpstr>
      <vt:lpstr>课后阅读</vt:lpstr>
      <vt:lpstr>基础性债务工具</vt:lpstr>
      <vt:lpstr>基础性债务工具基本要素（课后阅读为主）</vt:lpstr>
      <vt:lpstr>中国债券市场利率类型（余额结构）: 2024-2-16</vt:lpstr>
      <vt:lpstr>PowerPoint 演示文稿</vt:lpstr>
      <vt:lpstr>固定收益证券范畴</vt:lpstr>
      <vt:lpstr>资本市场工具（课后阅读为主）</vt:lpstr>
      <vt:lpstr>PowerPoint 演示文稿</vt:lpstr>
      <vt:lpstr>中国债券市场债券类型（余额结构） : 2024-2-16</vt:lpstr>
      <vt:lpstr>固定收益证券范畴</vt:lpstr>
      <vt:lpstr>货币市场工具</vt:lpstr>
      <vt:lpstr>短期国债与央票：公开市场工具</vt:lpstr>
      <vt:lpstr>同业拆借市场</vt:lpstr>
      <vt:lpstr>伦敦银行同业拆借市场</vt:lpstr>
      <vt:lpstr>PowerPoint 演示文稿</vt:lpstr>
      <vt:lpstr>美国同业拆借市场</vt:lpstr>
      <vt:lpstr>中国同业拆借市场</vt:lpstr>
      <vt:lpstr>大额可转让定期存单（negotiable certificates of deposit，NCD） </vt:lpstr>
      <vt:lpstr>商业票据与短期融资券</vt:lpstr>
      <vt:lpstr>汇票</vt:lpstr>
      <vt:lpstr>回购</vt:lpstr>
      <vt:lpstr>中国回购利率</vt:lpstr>
      <vt:lpstr>美国回购利率</vt:lpstr>
      <vt:lpstr>回购VS现券：中国市场(2012-2023)</vt:lpstr>
      <vt:lpstr>上交所（2023年）</vt:lpstr>
      <vt:lpstr>中国市场回购成交（2023年）</vt:lpstr>
      <vt:lpstr>质押式回购VS买断式回购（2005-2023）</vt:lpstr>
      <vt:lpstr>固定收益证券范畴</vt:lpstr>
      <vt:lpstr>固定收益证券衍生品</vt:lpstr>
      <vt:lpstr>利率远期、利率期货与利率互换</vt:lpstr>
      <vt:lpstr>PowerPoint 演示文稿</vt:lpstr>
      <vt:lpstr>利率上限期权与生活质量</vt:lpstr>
      <vt:lpstr>信用衍生产品</vt:lpstr>
      <vt:lpstr>（课后阅读为主）</vt:lpstr>
      <vt:lpstr>中国市场上的信用衍生品（课后阅读为主）</vt:lpstr>
      <vt:lpstr>结构型债务工具</vt:lpstr>
      <vt:lpstr>在债务工具中嵌入衍生产品</vt:lpstr>
      <vt:lpstr>资产支持证券（课后阅读为主）</vt:lpstr>
      <vt:lpstr>固定收益证券市场（课后阅读）</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Silverlight Briefing - MIX07</dc:title>
  <dc:subject>Silverlight</dc:subject>
  <dc:creator/>
  <dc:description>COPYRIGHT, Microsoft 2007.  All rights reserved.  No permission is granted to reproduce or re-use materials from this document in other documents.  All rights reserved.
3rd party company names and logos are used with permission and are subject to their own copyrights and trademarks.</dc:description>
  <cp:lastModifiedBy/>
  <cp:revision>9</cp:revision>
  <dcterms:created xsi:type="dcterms:W3CDTF">2007-08-03T18:56:26Z</dcterms:created>
  <dcterms:modified xsi:type="dcterms:W3CDTF">2024-02-24T06:30:46Z</dcterms:modified>
</cp:coreProperties>
</file>