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removePersonalInfoOnSave="1" saveSubsetFonts="1">
  <p:sldMasterIdLst>
    <p:sldMasterId id="2147483782" r:id="rId1"/>
  </p:sldMasterIdLst>
  <p:notesMasterIdLst>
    <p:notesMasterId r:id="rId78"/>
  </p:notesMasterIdLst>
  <p:handoutMasterIdLst>
    <p:handoutMasterId r:id="rId79"/>
  </p:handoutMasterIdLst>
  <p:sldIdLst>
    <p:sldId id="561" r:id="rId2"/>
    <p:sldId id="721" r:id="rId3"/>
    <p:sldId id="722" r:id="rId4"/>
    <p:sldId id="779" r:id="rId5"/>
    <p:sldId id="725" r:id="rId6"/>
    <p:sldId id="726" r:id="rId7"/>
    <p:sldId id="727" r:id="rId8"/>
    <p:sldId id="728" r:id="rId9"/>
    <p:sldId id="729" r:id="rId10"/>
    <p:sldId id="2740" r:id="rId11"/>
    <p:sldId id="730" r:id="rId12"/>
    <p:sldId id="731" r:id="rId13"/>
    <p:sldId id="732" r:id="rId14"/>
    <p:sldId id="733" r:id="rId15"/>
    <p:sldId id="2741" r:id="rId16"/>
    <p:sldId id="734" r:id="rId17"/>
    <p:sldId id="780" r:id="rId18"/>
    <p:sldId id="781" r:id="rId19"/>
    <p:sldId id="737" r:id="rId20"/>
    <p:sldId id="738" r:id="rId21"/>
    <p:sldId id="740" r:id="rId22"/>
    <p:sldId id="741" r:id="rId23"/>
    <p:sldId id="742" r:id="rId24"/>
    <p:sldId id="743" r:id="rId25"/>
    <p:sldId id="782" r:id="rId26"/>
    <p:sldId id="745" r:id="rId27"/>
    <p:sldId id="783" r:id="rId28"/>
    <p:sldId id="747" r:id="rId29"/>
    <p:sldId id="748" r:id="rId30"/>
    <p:sldId id="2698" r:id="rId31"/>
    <p:sldId id="2720" r:id="rId32"/>
    <p:sldId id="2728" r:id="rId33"/>
    <p:sldId id="2729" r:id="rId34"/>
    <p:sldId id="2730" r:id="rId35"/>
    <p:sldId id="2742" r:id="rId36"/>
    <p:sldId id="2695" r:id="rId37"/>
    <p:sldId id="2699" r:id="rId38"/>
    <p:sldId id="2700" r:id="rId39"/>
    <p:sldId id="2731" r:id="rId40"/>
    <p:sldId id="2732" r:id="rId41"/>
    <p:sldId id="2696" r:id="rId42"/>
    <p:sldId id="756" r:id="rId43"/>
    <p:sldId id="2708" r:id="rId44"/>
    <p:sldId id="2709" r:id="rId45"/>
    <p:sldId id="2710" r:id="rId46"/>
    <p:sldId id="2734" r:id="rId47"/>
    <p:sldId id="2704" r:id="rId48"/>
    <p:sldId id="2705" r:id="rId49"/>
    <p:sldId id="2735" r:id="rId50"/>
    <p:sldId id="2736" r:id="rId51"/>
    <p:sldId id="2702" r:id="rId52"/>
    <p:sldId id="2712" r:id="rId53"/>
    <p:sldId id="2713" r:id="rId54"/>
    <p:sldId id="765" r:id="rId55"/>
    <p:sldId id="2706" r:id="rId56"/>
    <p:sldId id="2707" r:id="rId57"/>
    <p:sldId id="2737" r:id="rId58"/>
    <p:sldId id="2714" r:id="rId59"/>
    <p:sldId id="2715" r:id="rId60"/>
    <p:sldId id="2697" r:id="rId61"/>
    <p:sldId id="769" r:id="rId62"/>
    <p:sldId id="770" r:id="rId63"/>
    <p:sldId id="771" r:id="rId64"/>
    <p:sldId id="772" r:id="rId65"/>
    <p:sldId id="2738" r:id="rId66"/>
    <p:sldId id="2739" r:id="rId67"/>
    <p:sldId id="2717" r:id="rId68"/>
    <p:sldId id="2718" r:id="rId69"/>
    <p:sldId id="2719" r:id="rId70"/>
    <p:sldId id="817" r:id="rId71"/>
    <p:sldId id="818" r:id="rId72"/>
    <p:sldId id="819" r:id="rId73"/>
    <p:sldId id="755" r:id="rId74"/>
    <p:sldId id="776" r:id="rId75"/>
    <p:sldId id="777" r:id="rId76"/>
    <p:sldId id="778" r:id="rId77"/>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920" userDrawn="1">
          <p15:clr>
            <a:srgbClr val="A4A3A4"/>
          </p15:clr>
        </p15:guide>
        <p15:guide id="2" pos="3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DAFF"/>
    <a:srgbClr val="0066CC"/>
    <a:srgbClr val="004F8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深色样式 2 - 强调 1/强调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2833802-FEF1-4C79-8D5D-14CF1EAF98D9}" styleName="浅色样式 2 - 强调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31" autoAdjust="0"/>
    <p:restoredTop sz="93605" autoAdjust="0"/>
  </p:normalViewPr>
  <p:slideViewPr>
    <p:cSldViewPr snapToObjects="1">
      <p:cViewPr varScale="1">
        <p:scale>
          <a:sx n="120" d="100"/>
          <a:sy n="120" d="100"/>
        </p:scale>
        <p:origin x="784" y="176"/>
      </p:cViewPr>
      <p:guideLst>
        <p:guide orient="horz" pos="1920"/>
        <p:guide pos="3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539DD3-B9A6-47AA-BBE0-8A24730912B1}" type="doc">
      <dgm:prSet loTypeId="urn:microsoft.com/office/officeart/2005/8/layout/process1" loCatId="process" qsTypeId="urn:microsoft.com/office/officeart/2005/8/quickstyle/simple1" qsCatId="simple" csTypeId="urn:microsoft.com/office/officeart/2005/8/colors/accent1_2" csCatId="accent1" phldr="1"/>
      <dgm:spPr/>
    </dgm:pt>
    <dgm:pt modelId="{9C42859F-500B-4782-9ABE-969F67148DF4}">
      <dgm:prSet phldrT="[文本]"/>
      <dgm:spPr>
        <a:solidFill>
          <a:srgbClr val="3399FF"/>
        </a:solidFill>
      </dgm:spPr>
      <dgm:t>
        <a:bodyPr/>
        <a:lstStyle/>
        <a:p>
          <a:r>
            <a:rPr lang="zh-CN" altLang="en-US" dirty="0">
              <a:latin typeface="楷体" panose="02010609060101010101" pitchFamily="49" charset="-122"/>
              <a:ea typeface="楷体" panose="02010609060101010101" pitchFamily="49" charset="-122"/>
            </a:rPr>
            <a:t>债券市场</a:t>
          </a:r>
          <a:endParaRPr lang="en-US" altLang="zh-CN" dirty="0">
            <a:latin typeface="楷体" panose="02010609060101010101" pitchFamily="49" charset="-122"/>
            <a:ea typeface="楷体" panose="02010609060101010101" pitchFamily="49" charset="-122"/>
          </a:endParaRPr>
        </a:p>
        <a:p>
          <a:r>
            <a:rPr lang="zh-CN" altLang="en-US" dirty="0">
              <a:latin typeface="楷体" panose="02010609060101010101" pitchFamily="49" charset="-122"/>
              <a:ea typeface="楷体" panose="02010609060101010101" pitchFamily="49" charset="-122"/>
            </a:rPr>
            <a:t>流动性较差</a:t>
          </a:r>
        </a:p>
      </dgm:t>
    </dgm:pt>
    <dgm:pt modelId="{6E4A86DF-3334-47D3-AF94-D9505EEFB839}" type="parTrans" cxnId="{D8132C38-6D01-497B-A125-788B66D55225}">
      <dgm:prSet/>
      <dgm:spPr/>
      <dgm:t>
        <a:bodyPr/>
        <a:lstStyle/>
        <a:p>
          <a:endParaRPr lang="zh-CN" altLang="en-US"/>
        </a:p>
      </dgm:t>
    </dgm:pt>
    <dgm:pt modelId="{8E3AA4F3-EA22-457A-9C0C-FCC57D9D622F}" type="sibTrans" cxnId="{D8132C38-6D01-497B-A125-788B66D55225}">
      <dgm:prSet/>
      <dgm:spPr>
        <a:solidFill>
          <a:srgbClr val="0070C0"/>
        </a:solidFill>
      </dgm:spPr>
      <dgm:t>
        <a:bodyPr/>
        <a:lstStyle/>
        <a:p>
          <a:endParaRPr lang="zh-CN" altLang="en-US"/>
        </a:p>
      </dgm:t>
    </dgm:pt>
    <dgm:pt modelId="{15F74E6F-557E-49ED-A5B6-7CE91B4B6B82}">
      <dgm:prSet phldrT="[文本]"/>
      <dgm:spPr>
        <a:solidFill>
          <a:srgbClr val="0070C0"/>
        </a:solidFill>
      </dgm:spPr>
      <dgm:t>
        <a:bodyPr/>
        <a:lstStyle/>
        <a:p>
          <a:r>
            <a:rPr lang="zh-CN" altLang="en-US" dirty="0">
              <a:latin typeface="楷体" panose="02010609060101010101" pitchFamily="49" charset="-122"/>
              <a:ea typeface="楷体" panose="02010609060101010101" pitchFamily="49" charset="-122"/>
            </a:rPr>
            <a:t>期货空方</a:t>
          </a:r>
          <a:endParaRPr lang="en-US" altLang="zh-CN" dirty="0">
            <a:latin typeface="楷体" panose="02010609060101010101" pitchFamily="49" charset="-122"/>
            <a:ea typeface="楷体" panose="02010609060101010101" pitchFamily="49" charset="-122"/>
          </a:endParaRPr>
        </a:p>
        <a:p>
          <a:r>
            <a:rPr lang="zh-CN" altLang="en-US" dirty="0">
              <a:latin typeface="楷体" panose="02010609060101010101" pitchFamily="49" charset="-122"/>
              <a:ea typeface="楷体" panose="02010609060101010101" pitchFamily="49" charset="-122"/>
            </a:rPr>
            <a:t>相对易被逼仓</a:t>
          </a:r>
        </a:p>
      </dgm:t>
    </dgm:pt>
    <dgm:pt modelId="{961CA422-CE9C-41E7-B67E-1636E91B5F46}" type="parTrans" cxnId="{F1FF4BF0-BA6A-45FF-A3EC-9EFD53A86DB1}">
      <dgm:prSet/>
      <dgm:spPr/>
      <dgm:t>
        <a:bodyPr/>
        <a:lstStyle/>
        <a:p>
          <a:endParaRPr lang="zh-CN" altLang="en-US"/>
        </a:p>
      </dgm:t>
    </dgm:pt>
    <dgm:pt modelId="{B9EA02A9-4F60-4335-8F60-BC0420F40FAD}" type="sibTrans" cxnId="{F1FF4BF0-BA6A-45FF-A3EC-9EFD53A86DB1}">
      <dgm:prSet/>
      <dgm:spPr>
        <a:solidFill>
          <a:srgbClr val="002060"/>
        </a:solidFill>
      </dgm:spPr>
      <dgm:t>
        <a:bodyPr/>
        <a:lstStyle/>
        <a:p>
          <a:endParaRPr lang="zh-CN" altLang="en-US"/>
        </a:p>
      </dgm:t>
    </dgm:pt>
    <dgm:pt modelId="{38F2524A-6D92-4E18-A009-5CFD62B91AD0}">
      <dgm:prSet phldrT="[文本]"/>
      <dgm:spPr>
        <a:solidFill>
          <a:srgbClr val="002060"/>
        </a:solidFill>
      </dgm:spPr>
      <dgm:t>
        <a:bodyPr/>
        <a:lstStyle/>
        <a:p>
          <a:r>
            <a:rPr lang="zh-CN" altLang="en-US" dirty="0">
              <a:latin typeface="楷体" panose="02010609060101010101" pitchFamily="49" charset="-122"/>
              <a:ea typeface="楷体" panose="02010609060101010101" pitchFamily="49" charset="-122"/>
            </a:rPr>
            <a:t>赋予期货空方择券期权</a:t>
          </a:r>
        </a:p>
      </dgm:t>
    </dgm:pt>
    <dgm:pt modelId="{B5CFD445-7083-42A2-A7F8-88289B9908A2}" type="parTrans" cxnId="{D31A63EE-9307-49C3-BF61-3106846759B9}">
      <dgm:prSet/>
      <dgm:spPr/>
      <dgm:t>
        <a:bodyPr/>
        <a:lstStyle/>
        <a:p>
          <a:endParaRPr lang="zh-CN" altLang="en-US"/>
        </a:p>
      </dgm:t>
    </dgm:pt>
    <dgm:pt modelId="{3717C82F-ABFA-4B7C-AA3C-E94394555EB5}" type="sibTrans" cxnId="{D31A63EE-9307-49C3-BF61-3106846759B9}">
      <dgm:prSet/>
      <dgm:spPr/>
      <dgm:t>
        <a:bodyPr/>
        <a:lstStyle/>
        <a:p>
          <a:endParaRPr lang="zh-CN" altLang="en-US"/>
        </a:p>
      </dgm:t>
    </dgm:pt>
    <dgm:pt modelId="{39EA8DCC-EA69-4DFD-852D-5033340B6B7D}" type="pres">
      <dgm:prSet presAssocID="{EA539DD3-B9A6-47AA-BBE0-8A24730912B1}" presName="Name0" presStyleCnt="0">
        <dgm:presLayoutVars>
          <dgm:dir/>
          <dgm:resizeHandles val="exact"/>
        </dgm:presLayoutVars>
      </dgm:prSet>
      <dgm:spPr/>
    </dgm:pt>
    <dgm:pt modelId="{DAB1E436-355C-4B6C-9286-8A6A083A0379}" type="pres">
      <dgm:prSet presAssocID="{9C42859F-500B-4782-9ABE-969F67148DF4}" presName="node" presStyleLbl="node1" presStyleIdx="0" presStyleCnt="3">
        <dgm:presLayoutVars>
          <dgm:bulletEnabled val="1"/>
        </dgm:presLayoutVars>
      </dgm:prSet>
      <dgm:spPr/>
    </dgm:pt>
    <dgm:pt modelId="{310471CC-9D56-4B17-A25F-529BFDCFEB5D}" type="pres">
      <dgm:prSet presAssocID="{8E3AA4F3-EA22-457A-9C0C-FCC57D9D622F}" presName="sibTrans" presStyleLbl="sibTrans2D1" presStyleIdx="0" presStyleCnt="2"/>
      <dgm:spPr/>
    </dgm:pt>
    <dgm:pt modelId="{749799F6-1A67-4CE1-ADAD-FFCC493F7D63}" type="pres">
      <dgm:prSet presAssocID="{8E3AA4F3-EA22-457A-9C0C-FCC57D9D622F}" presName="connectorText" presStyleLbl="sibTrans2D1" presStyleIdx="0" presStyleCnt="2"/>
      <dgm:spPr/>
    </dgm:pt>
    <dgm:pt modelId="{454DCBEF-6C0C-4A53-9F93-E18997ACF288}" type="pres">
      <dgm:prSet presAssocID="{15F74E6F-557E-49ED-A5B6-7CE91B4B6B82}" presName="node" presStyleLbl="node1" presStyleIdx="1" presStyleCnt="3">
        <dgm:presLayoutVars>
          <dgm:bulletEnabled val="1"/>
        </dgm:presLayoutVars>
      </dgm:prSet>
      <dgm:spPr/>
    </dgm:pt>
    <dgm:pt modelId="{261814DD-16AC-47CE-AAD0-F9ED1448D259}" type="pres">
      <dgm:prSet presAssocID="{B9EA02A9-4F60-4335-8F60-BC0420F40FAD}" presName="sibTrans" presStyleLbl="sibTrans2D1" presStyleIdx="1" presStyleCnt="2"/>
      <dgm:spPr/>
    </dgm:pt>
    <dgm:pt modelId="{C95C0CA7-3A04-452A-8B5C-ABE33BA4EDCF}" type="pres">
      <dgm:prSet presAssocID="{B9EA02A9-4F60-4335-8F60-BC0420F40FAD}" presName="connectorText" presStyleLbl="sibTrans2D1" presStyleIdx="1" presStyleCnt="2"/>
      <dgm:spPr/>
    </dgm:pt>
    <dgm:pt modelId="{2EAF9F6D-7418-4753-AE59-E70006A63055}" type="pres">
      <dgm:prSet presAssocID="{38F2524A-6D92-4E18-A009-5CFD62B91AD0}" presName="node" presStyleLbl="node1" presStyleIdx="2" presStyleCnt="3">
        <dgm:presLayoutVars>
          <dgm:bulletEnabled val="1"/>
        </dgm:presLayoutVars>
      </dgm:prSet>
      <dgm:spPr/>
    </dgm:pt>
  </dgm:ptLst>
  <dgm:cxnLst>
    <dgm:cxn modelId="{D8132C38-6D01-497B-A125-788B66D55225}" srcId="{EA539DD3-B9A6-47AA-BBE0-8A24730912B1}" destId="{9C42859F-500B-4782-9ABE-969F67148DF4}" srcOrd="0" destOrd="0" parTransId="{6E4A86DF-3334-47D3-AF94-D9505EEFB839}" sibTransId="{8E3AA4F3-EA22-457A-9C0C-FCC57D9D622F}"/>
    <dgm:cxn modelId="{93A6D945-DD2E-4B2F-B616-F2EACA12DAB9}" type="presOf" srcId="{15F74E6F-557E-49ED-A5B6-7CE91B4B6B82}" destId="{454DCBEF-6C0C-4A53-9F93-E18997ACF288}" srcOrd="0" destOrd="0" presId="urn:microsoft.com/office/officeart/2005/8/layout/process1"/>
    <dgm:cxn modelId="{0B93467A-68C9-4D20-B4DE-4ACE96E3EB70}" type="presOf" srcId="{38F2524A-6D92-4E18-A009-5CFD62B91AD0}" destId="{2EAF9F6D-7418-4753-AE59-E70006A63055}" srcOrd="0" destOrd="0" presId="urn:microsoft.com/office/officeart/2005/8/layout/process1"/>
    <dgm:cxn modelId="{2D24CF91-7049-4D09-9468-E439518048A9}" type="presOf" srcId="{B9EA02A9-4F60-4335-8F60-BC0420F40FAD}" destId="{C95C0CA7-3A04-452A-8B5C-ABE33BA4EDCF}" srcOrd="1" destOrd="0" presId="urn:microsoft.com/office/officeart/2005/8/layout/process1"/>
    <dgm:cxn modelId="{60FCB0A3-A94F-48A8-A836-5EC72024741F}" type="presOf" srcId="{8E3AA4F3-EA22-457A-9C0C-FCC57D9D622F}" destId="{749799F6-1A67-4CE1-ADAD-FFCC493F7D63}" srcOrd="1" destOrd="0" presId="urn:microsoft.com/office/officeart/2005/8/layout/process1"/>
    <dgm:cxn modelId="{1625A0AC-ED6A-4BCD-B46F-D158F632F854}" type="presOf" srcId="{9C42859F-500B-4782-9ABE-969F67148DF4}" destId="{DAB1E436-355C-4B6C-9286-8A6A083A0379}" srcOrd="0" destOrd="0" presId="urn:microsoft.com/office/officeart/2005/8/layout/process1"/>
    <dgm:cxn modelId="{D1FA5BBF-E3F2-45F0-95D7-D54D728CE197}" type="presOf" srcId="{EA539DD3-B9A6-47AA-BBE0-8A24730912B1}" destId="{39EA8DCC-EA69-4DFD-852D-5033340B6B7D}" srcOrd="0" destOrd="0" presId="urn:microsoft.com/office/officeart/2005/8/layout/process1"/>
    <dgm:cxn modelId="{F95CEDC4-F4B8-4164-8F44-76A02175F6DF}" type="presOf" srcId="{B9EA02A9-4F60-4335-8F60-BC0420F40FAD}" destId="{261814DD-16AC-47CE-AAD0-F9ED1448D259}" srcOrd="0" destOrd="0" presId="urn:microsoft.com/office/officeart/2005/8/layout/process1"/>
    <dgm:cxn modelId="{D31A63EE-9307-49C3-BF61-3106846759B9}" srcId="{EA539DD3-B9A6-47AA-BBE0-8A24730912B1}" destId="{38F2524A-6D92-4E18-A009-5CFD62B91AD0}" srcOrd="2" destOrd="0" parTransId="{B5CFD445-7083-42A2-A7F8-88289B9908A2}" sibTransId="{3717C82F-ABFA-4B7C-AA3C-E94394555EB5}"/>
    <dgm:cxn modelId="{F1FF4BF0-BA6A-45FF-A3EC-9EFD53A86DB1}" srcId="{EA539DD3-B9A6-47AA-BBE0-8A24730912B1}" destId="{15F74E6F-557E-49ED-A5B6-7CE91B4B6B82}" srcOrd="1" destOrd="0" parTransId="{961CA422-CE9C-41E7-B67E-1636E91B5F46}" sibTransId="{B9EA02A9-4F60-4335-8F60-BC0420F40FAD}"/>
    <dgm:cxn modelId="{D4AB2AF8-0E2A-48BD-AC6C-A5ABF8FC9808}" type="presOf" srcId="{8E3AA4F3-EA22-457A-9C0C-FCC57D9D622F}" destId="{310471CC-9D56-4B17-A25F-529BFDCFEB5D}" srcOrd="0" destOrd="0" presId="urn:microsoft.com/office/officeart/2005/8/layout/process1"/>
    <dgm:cxn modelId="{CABF0668-8E53-49F8-90D9-005061E7D80B}" type="presParOf" srcId="{39EA8DCC-EA69-4DFD-852D-5033340B6B7D}" destId="{DAB1E436-355C-4B6C-9286-8A6A083A0379}" srcOrd="0" destOrd="0" presId="urn:microsoft.com/office/officeart/2005/8/layout/process1"/>
    <dgm:cxn modelId="{FE9AB2CE-4872-4A22-9BD6-2C57F408F1C8}" type="presParOf" srcId="{39EA8DCC-EA69-4DFD-852D-5033340B6B7D}" destId="{310471CC-9D56-4B17-A25F-529BFDCFEB5D}" srcOrd="1" destOrd="0" presId="urn:microsoft.com/office/officeart/2005/8/layout/process1"/>
    <dgm:cxn modelId="{8AC0D578-4C16-4211-B573-DBB483CAD92F}" type="presParOf" srcId="{310471CC-9D56-4B17-A25F-529BFDCFEB5D}" destId="{749799F6-1A67-4CE1-ADAD-FFCC493F7D63}" srcOrd="0" destOrd="0" presId="urn:microsoft.com/office/officeart/2005/8/layout/process1"/>
    <dgm:cxn modelId="{B5987EA2-F832-4745-A162-5816CE6FE75D}" type="presParOf" srcId="{39EA8DCC-EA69-4DFD-852D-5033340B6B7D}" destId="{454DCBEF-6C0C-4A53-9F93-E18997ACF288}" srcOrd="2" destOrd="0" presId="urn:microsoft.com/office/officeart/2005/8/layout/process1"/>
    <dgm:cxn modelId="{D53D3DDF-C714-4D23-9F3D-D7A80D243BC3}" type="presParOf" srcId="{39EA8DCC-EA69-4DFD-852D-5033340B6B7D}" destId="{261814DD-16AC-47CE-AAD0-F9ED1448D259}" srcOrd="3" destOrd="0" presId="urn:microsoft.com/office/officeart/2005/8/layout/process1"/>
    <dgm:cxn modelId="{B2CDB29A-B444-4A80-98D7-22C9556797E0}" type="presParOf" srcId="{261814DD-16AC-47CE-AAD0-F9ED1448D259}" destId="{C95C0CA7-3A04-452A-8B5C-ABE33BA4EDCF}" srcOrd="0" destOrd="0" presId="urn:microsoft.com/office/officeart/2005/8/layout/process1"/>
    <dgm:cxn modelId="{F7945496-12FF-45B5-B427-075A7A2F620E}" type="presParOf" srcId="{39EA8DCC-EA69-4DFD-852D-5033340B6B7D}" destId="{2EAF9F6D-7418-4753-AE59-E70006A63055}"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B1E436-355C-4B6C-9286-8A6A083A0379}">
      <dsp:nvSpPr>
        <dsp:cNvPr id="0" name=""/>
        <dsp:cNvSpPr/>
      </dsp:nvSpPr>
      <dsp:spPr>
        <a:xfrm>
          <a:off x="5357" y="1551582"/>
          <a:ext cx="1601390" cy="960834"/>
        </a:xfrm>
        <a:prstGeom prst="roundRect">
          <a:avLst>
            <a:gd name="adj" fmla="val 10000"/>
          </a:avLst>
        </a:prstGeom>
        <a:solidFill>
          <a:srgbClr val="3399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楷体" panose="02010609060101010101" pitchFamily="49" charset="-122"/>
              <a:ea typeface="楷体" panose="02010609060101010101" pitchFamily="49" charset="-122"/>
            </a:rPr>
            <a:t>债券市场</a:t>
          </a:r>
          <a:endParaRPr lang="en-US" altLang="zh-CN" sz="1800" kern="1200" dirty="0">
            <a:latin typeface="楷体" panose="02010609060101010101" pitchFamily="49" charset="-122"/>
            <a:ea typeface="楷体" panose="02010609060101010101" pitchFamily="49" charset="-122"/>
          </a:endParaRPr>
        </a:p>
        <a:p>
          <a:pPr marL="0" lvl="0" indent="0" algn="ctr" defTabSz="800100">
            <a:lnSpc>
              <a:spcPct val="90000"/>
            </a:lnSpc>
            <a:spcBef>
              <a:spcPct val="0"/>
            </a:spcBef>
            <a:spcAft>
              <a:spcPct val="35000"/>
            </a:spcAft>
            <a:buNone/>
          </a:pPr>
          <a:r>
            <a:rPr lang="zh-CN" altLang="en-US" sz="1800" kern="1200" dirty="0">
              <a:latin typeface="楷体" panose="02010609060101010101" pitchFamily="49" charset="-122"/>
              <a:ea typeface="楷体" panose="02010609060101010101" pitchFamily="49" charset="-122"/>
            </a:rPr>
            <a:t>流动性较差</a:t>
          </a:r>
        </a:p>
      </dsp:txBody>
      <dsp:txXfrm>
        <a:off x="33499" y="1579724"/>
        <a:ext cx="1545106" cy="904550"/>
      </dsp:txXfrm>
    </dsp:sp>
    <dsp:sp modelId="{310471CC-9D56-4B17-A25F-529BFDCFEB5D}">
      <dsp:nvSpPr>
        <dsp:cNvPr id="0" name=""/>
        <dsp:cNvSpPr/>
      </dsp:nvSpPr>
      <dsp:spPr>
        <a:xfrm>
          <a:off x="1766887" y="1833427"/>
          <a:ext cx="339494" cy="397144"/>
        </a:xfrm>
        <a:prstGeom prst="rightArrow">
          <a:avLst>
            <a:gd name="adj1" fmla="val 60000"/>
            <a:gd name="adj2" fmla="val 50000"/>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p>
      </dsp:txBody>
      <dsp:txXfrm>
        <a:off x="1766887" y="1912856"/>
        <a:ext cx="237646" cy="238286"/>
      </dsp:txXfrm>
    </dsp:sp>
    <dsp:sp modelId="{454DCBEF-6C0C-4A53-9F93-E18997ACF288}">
      <dsp:nvSpPr>
        <dsp:cNvPr id="0" name=""/>
        <dsp:cNvSpPr/>
      </dsp:nvSpPr>
      <dsp:spPr>
        <a:xfrm>
          <a:off x="2247304" y="1551582"/>
          <a:ext cx="1601390" cy="960834"/>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楷体" panose="02010609060101010101" pitchFamily="49" charset="-122"/>
              <a:ea typeface="楷体" panose="02010609060101010101" pitchFamily="49" charset="-122"/>
            </a:rPr>
            <a:t>期货空方</a:t>
          </a:r>
          <a:endParaRPr lang="en-US" altLang="zh-CN" sz="1800" kern="1200" dirty="0">
            <a:latin typeface="楷体" panose="02010609060101010101" pitchFamily="49" charset="-122"/>
            <a:ea typeface="楷体" panose="02010609060101010101" pitchFamily="49" charset="-122"/>
          </a:endParaRPr>
        </a:p>
        <a:p>
          <a:pPr marL="0" lvl="0" indent="0" algn="ctr" defTabSz="800100">
            <a:lnSpc>
              <a:spcPct val="90000"/>
            </a:lnSpc>
            <a:spcBef>
              <a:spcPct val="0"/>
            </a:spcBef>
            <a:spcAft>
              <a:spcPct val="35000"/>
            </a:spcAft>
            <a:buNone/>
          </a:pPr>
          <a:r>
            <a:rPr lang="zh-CN" altLang="en-US" sz="1800" kern="1200" dirty="0">
              <a:latin typeface="楷体" panose="02010609060101010101" pitchFamily="49" charset="-122"/>
              <a:ea typeface="楷体" panose="02010609060101010101" pitchFamily="49" charset="-122"/>
            </a:rPr>
            <a:t>相对易被逼仓</a:t>
          </a:r>
        </a:p>
      </dsp:txBody>
      <dsp:txXfrm>
        <a:off x="2275446" y="1579724"/>
        <a:ext cx="1545106" cy="904550"/>
      </dsp:txXfrm>
    </dsp:sp>
    <dsp:sp modelId="{261814DD-16AC-47CE-AAD0-F9ED1448D259}">
      <dsp:nvSpPr>
        <dsp:cNvPr id="0" name=""/>
        <dsp:cNvSpPr/>
      </dsp:nvSpPr>
      <dsp:spPr>
        <a:xfrm>
          <a:off x="4008834" y="1833427"/>
          <a:ext cx="339494" cy="397144"/>
        </a:xfrm>
        <a:prstGeom prst="rightArrow">
          <a:avLst>
            <a:gd name="adj1" fmla="val 60000"/>
            <a:gd name="adj2" fmla="val 50000"/>
          </a:avLst>
        </a:prstGeom>
        <a:solidFill>
          <a:srgbClr val="00206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p>
      </dsp:txBody>
      <dsp:txXfrm>
        <a:off x="4008834" y="1912856"/>
        <a:ext cx="237646" cy="238286"/>
      </dsp:txXfrm>
    </dsp:sp>
    <dsp:sp modelId="{2EAF9F6D-7418-4753-AE59-E70006A63055}">
      <dsp:nvSpPr>
        <dsp:cNvPr id="0" name=""/>
        <dsp:cNvSpPr/>
      </dsp:nvSpPr>
      <dsp:spPr>
        <a:xfrm>
          <a:off x="4489251" y="1551582"/>
          <a:ext cx="1601390" cy="960834"/>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zh-CN" altLang="en-US" sz="1800" kern="1200" dirty="0">
              <a:latin typeface="楷体" panose="02010609060101010101" pitchFamily="49" charset="-122"/>
              <a:ea typeface="楷体" panose="02010609060101010101" pitchFamily="49" charset="-122"/>
            </a:rPr>
            <a:t>赋予期货空方择券期权</a:t>
          </a:r>
        </a:p>
      </dsp:txBody>
      <dsp:txXfrm>
        <a:off x="4517393" y="1579724"/>
        <a:ext cx="1545106" cy="90455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6B3AF1C-4B30-7049-9F1A-A29F671A303C}"/>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3" name="Date Placeholder 2">
            <a:extLst>
              <a:ext uri="{FF2B5EF4-FFF2-40B4-BE49-F238E27FC236}">
                <a16:creationId xmlns:a16="http://schemas.microsoft.com/office/drawing/2014/main" id="{BB391BC5-A85E-4E4E-8A55-266D2A1718F4}"/>
              </a:ext>
            </a:extLst>
          </p:cNvPr>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ea typeface="+mn-ea"/>
                <a:cs typeface="Arial" pitchFamily="34" charset="0"/>
              </a:defRPr>
            </a:lvl1pPr>
          </a:lstStyle>
          <a:p>
            <a:pPr>
              <a:defRPr/>
            </a:pPr>
            <a:fld id="{25D1EFC1-7A8B-8F4B-96E0-6EBB3E34775F}" type="datetimeFigureOut">
              <a:rPr lang="zh-CN" altLang="en-US"/>
              <a:pPr>
                <a:defRPr/>
              </a:pPr>
              <a:t>2024/3/17</a:t>
            </a:fld>
            <a:endParaRPr lang="en-US" altLang="zh-CN"/>
          </a:p>
        </p:txBody>
      </p:sp>
      <p:sp>
        <p:nvSpPr>
          <p:cNvPr id="4" name="Footer Placeholder 3">
            <a:extLst>
              <a:ext uri="{FF2B5EF4-FFF2-40B4-BE49-F238E27FC236}">
                <a16:creationId xmlns:a16="http://schemas.microsoft.com/office/drawing/2014/main" id="{E1A5308E-6805-4B45-B885-B1C11F77F880}"/>
              </a:ext>
            </a:extLst>
          </p:cNvPr>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5" name="Slide Number Placeholder 4">
            <a:extLst>
              <a:ext uri="{FF2B5EF4-FFF2-40B4-BE49-F238E27FC236}">
                <a16:creationId xmlns:a16="http://schemas.microsoft.com/office/drawing/2014/main" id="{0D568971-AB5E-694F-B034-EFE7701D2196}"/>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cs typeface="Arial" panose="020B0604020202020204" pitchFamily="34" charset="0"/>
              </a:defRPr>
            </a:lvl1pPr>
          </a:lstStyle>
          <a:p>
            <a:pPr>
              <a:defRPr/>
            </a:pPr>
            <a:fld id="{4EC0EB72-EA07-5A40-9537-511FD4759895}" type="slidenum">
              <a:rPr lang="zh-CN" altLang="en-US"/>
              <a:pPr>
                <a:defRPr/>
              </a:pPr>
              <a:t>‹#›</a:t>
            </a:fld>
            <a:endParaRPr lang="en-US" altLang="zh-C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2T00:27:30.074"/>
    </inkml:context>
    <inkml:brush xml:id="br0">
      <inkml:brushProperty name="width" value="0.05" units="cm"/>
      <inkml:brushProperty name="height" value="0.05" units="cm"/>
    </inkml:brush>
  </inkml:definitions>
  <inkml:trace contextRef="#ctx0" brushRef="#br0">0 1 32,'0'0'0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2T00:27:30.568"/>
    </inkml:context>
    <inkml:brush xml:id="br0">
      <inkml:brushProperty name="width" value="0.05" units="cm"/>
      <inkml:brushProperty name="height" value="0.05" units="cm"/>
    </inkml:brush>
  </inkml:definitions>
  <inkml:trace contextRef="#ctx0" brushRef="#br0">0 1 32,'0'0'0,"0"0"32,0 0-32</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2T00:27:33.185"/>
    </inkml:context>
    <inkml:brush xml:id="br0">
      <inkml:brushProperty name="width" value="0.05" units="cm"/>
      <inkml:brushProperty name="height" value="0.05" units="cm"/>
    </inkml:brush>
  </inkml:definitions>
  <inkml:trace contextRef="#ctx0" brushRef="#br0">0 1 32,'0'0'0,"0"0"32,0 0-32</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2T00:27:35.715"/>
    </inkml:context>
    <inkml:brush xml:id="br0">
      <inkml:brushProperty name="width" value="0.05" units="cm"/>
      <inkml:brushProperty name="height" value="0.05" units="cm"/>
    </inkml:brush>
  </inkml:definitions>
  <inkml:trace contextRef="#ctx0" brushRef="#br0">0 1 32,'0'0'0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337DFF7-518B-E44C-9E98-7565E796EC8D}"/>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3" name="Date Placeholder 2">
            <a:extLst>
              <a:ext uri="{FF2B5EF4-FFF2-40B4-BE49-F238E27FC236}">
                <a16:creationId xmlns:a16="http://schemas.microsoft.com/office/drawing/2014/main" id="{59BA3D28-0490-4341-8EF3-BE5D267ACC38}"/>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ea typeface="+mn-ea"/>
                <a:cs typeface="Arial" pitchFamily="34" charset="0"/>
              </a:defRPr>
            </a:lvl1pPr>
          </a:lstStyle>
          <a:p>
            <a:pPr>
              <a:defRPr/>
            </a:pPr>
            <a:fld id="{107B3E38-35F5-8C4F-B82F-A80D6465576E}" type="datetimeFigureOut">
              <a:rPr lang="zh-CN" altLang="en-US"/>
              <a:pPr>
                <a:defRPr/>
              </a:pPr>
              <a:t>2024/3/17</a:t>
            </a:fld>
            <a:endParaRPr lang="en-US" altLang="zh-CN"/>
          </a:p>
        </p:txBody>
      </p:sp>
      <p:sp>
        <p:nvSpPr>
          <p:cNvPr id="4" name="Slide Image Placeholder 3">
            <a:extLst>
              <a:ext uri="{FF2B5EF4-FFF2-40B4-BE49-F238E27FC236}">
                <a16:creationId xmlns:a16="http://schemas.microsoft.com/office/drawing/2014/main" id="{2EB928AF-F12C-2B4B-932C-80979F3B26EA}"/>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083D02EA-72B8-6741-86FD-A1CDB7AEA76C}"/>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43A24C46-21E1-454E-BDCD-12D41AF9EB99}"/>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7" name="Slide Number Placeholder 6">
            <a:extLst>
              <a:ext uri="{FF2B5EF4-FFF2-40B4-BE49-F238E27FC236}">
                <a16:creationId xmlns:a16="http://schemas.microsoft.com/office/drawing/2014/main" id="{60B1650C-3878-5C4A-A5BF-08761A046C92}"/>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cs typeface="Arial" panose="020B0604020202020204" pitchFamily="34" charset="0"/>
              </a:defRPr>
            </a:lvl1pPr>
          </a:lstStyle>
          <a:p>
            <a:pPr>
              <a:defRPr/>
            </a:pPr>
            <a:fld id="{96769E09-66E9-0941-88D4-CF9EE6E5F913}"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a:extLst>
              <a:ext uri="{FF2B5EF4-FFF2-40B4-BE49-F238E27FC236}">
                <a16:creationId xmlns:a16="http://schemas.microsoft.com/office/drawing/2014/main" id="{965C2CEB-F7D0-6D48-8BE6-709990AB721A}"/>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0" name="Notes Placeholder 2">
            <a:extLst>
              <a:ext uri="{FF2B5EF4-FFF2-40B4-BE49-F238E27FC236}">
                <a16:creationId xmlns:a16="http://schemas.microsoft.com/office/drawing/2014/main" id="{5EB1EE68-872B-1B4C-9947-BF42263D163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22531" name="Slide Number Placeholder 3">
            <a:extLst>
              <a:ext uri="{FF2B5EF4-FFF2-40B4-BE49-F238E27FC236}">
                <a16:creationId xmlns:a16="http://schemas.microsoft.com/office/drawing/2014/main" id="{4CAF6786-7FFF-EB4B-B1B9-4E9952C4FB8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F6FA30E-9930-C840-AF9F-0E4A0F5A53AB}" type="slidenum">
              <a:rPr lang="zh-CN" altLang="en-US" smtClean="0"/>
              <a:pPr>
                <a:spcBef>
                  <a:spcPct val="0"/>
                </a:spcBef>
              </a:pPr>
              <a:t>0</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a:extLst>
              <a:ext uri="{FF2B5EF4-FFF2-40B4-BE49-F238E27FC236}">
                <a16:creationId xmlns:a16="http://schemas.microsoft.com/office/drawing/2014/main" id="{7D24158A-488B-3940-A5DA-7F0A66537C96}"/>
              </a:ext>
            </a:extLst>
          </p:cNvPr>
          <p:cNvSpPr>
            <a:spLocks noGrp="1" noRot="1" noChangeAspect="1" noChangeArrowheads="1" noTextEdit="1"/>
          </p:cNvSpPr>
          <p:nvPr>
            <p:ph type="sldImg"/>
          </p:nvPr>
        </p:nvSpPr>
        <p:spPr bwMode="auto">
          <a:xfrm>
            <a:off x="139700" y="768350"/>
            <a:ext cx="6819900" cy="38369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4" name="备注占位符 2">
            <a:extLst>
              <a:ext uri="{FF2B5EF4-FFF2-40B4-BE49-F238E27FC236}">
                <a16:creationId xmlns:a16="http://schemas.microsoft.com/office/drawing/2014/main" id="{F112F993-1A1F-D145-9AA0-F2B98EFBE69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zh-CN"/>
          </a:p>
        </p:txBody>
      </p:sp>
      <p:sp>
        <p:nvSpPr>
          <p:cNvPr id="49155" name="灯片编号占位符 3">
            <a:extLst>
              <a:ext uri="{FF2B5EF4-FFF2-40B4-BE49-F238E27FC236}">
                <a16:creationId xmlns:a16="http://schemas.microsoft.com/office/drawing/2014/main" id="{B3F987CF-9E19-8D43-987E-E3E51E101DD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5FDD839-6421-B545-B0AC-4A41A7EA21F6}" type="slidenum">
              <a:rPr lang="zh-CN" altLang="en-US" smtClean="0">
                <a:latin typeface="Calibri" panose="020F0502020204030204" pitchFamily="34" charset="0"/>
              </a:rPr>
              <a:pPr/>
              <a:t>5</a:t>
            </a:fld>
            <a:endParaRPr lang="en-US" altLang="zh-CN">
              <a:latin typeface="Calibri" panose="020F0502020204030204" pitchFamily="34" charset="0"/>
            </a:endParaRPr>
          </a:p>
        </p:txBody>
      </p:sp>
    </p:spTree>
    <p:extLst>
      <p:ext uri="{BB962C8B-B14F-4D97-AF65-F5344CB8AC3E}">
        <p14:creationId xmlns:p14="http://schemas.microsoft.com/office/powerpoint/2010/main" val="2450333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幻灯片图像占位符 1">
            <a:extLst>
              <a:ext uri="{FF2B5EF4-FFF2-40B4-BE49-F238E27FC236}">
                <a16:creationId xmlns:a16="http://schemas.microsoft.com/office/drawing/2014/main" id="{1167A339-B5BA-1847-B69B-BC45706ED1E7}"/>
              </a:ext>
            </a:extLst>
          </p:cNvPr>
          <p:cNvSpPr>
            <a:spLocks noGrp="1" noRot="1" noChangeAspect="1" noChangeArrowheads="1" noTextEdit="1"/>
          </p:cNvSpPr>
          <p:nvPr>
            <p:ph type="sldImg"/>
          </p:nvPr>
        </p:nvSpPr>
        <p:spPr bwMode="auto">
          <a:xfrm>
            <a:off x="139700" y="768350"/>
            <a:ext cx="6819900" cy="38369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4" name="备注占位符 2">
            <a:extLst>
              <a:ext uri="{FF2B5EF4-FFF2-40B4-BE49-F238E27FC236}">
                <a16:creationId xmlns:a16="http://schemas.microsoft.com/office/drawing/2014/main" id="{41C78DDA-4A31-8640-9071-5FF838D4089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zh-CN"/>
          </a:p>
        </p:txBody>
      </p:sp>
      <p:sp>
        <p:nvSpPr>
          <p:cNvPr id="54275" name="灯片编号占位符 3">
            <a:extLst>
              <a:ext uri="{FF2B5EF4-FFF2-40B4-BE49-F238E27FC236}">
                <a16:creationId xmlns:a16="http://schemas.microsoft.com/office/drawing/2014/main" id="{F64EA71E-616B-3740-8337-F16F293B464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E5D8F95-C0C4-8941-AF35-696853942C6D}" type="slidenum">
              <a:rPr lang="zh-CN" altLang="en-US" smtClean="0">
                <a:latin typeface="Calibri" panose="020F0502020204030204" pitchFamily="34" charset="0"/>
              </a:rPr>
              <a:pPr/>
              <a:t>11</a:t>
            </a:fld>
            <a:endParaRPr lang="en-US" altLang="zh-CN">
              <a:latin typeface="Calibri" panose="020F0502020204030204" pitchFamily="34" charset="0"/>
            </a:endParaRPr>
          </a:p>
        </p:txBody>
      </p:sp>
    </p:spTree>
    <p:extLst>
      <p:ext uri="{BB962C8B-B14F-4D97-AF65-F5344CB8AC3E}">
        <p14:creationId xmlns:p14="http://schemas.microsoft.com/office/powerpoint/2010/main" val="3343042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幻灯片图像占位符 1">
            <a:extLst>
              <a:ext uri="{FF2B5EF4-FFF2-40B4-BE49-F238E27FC236}">
                <a16:creationId xmlns:a16="http://schemas.microsoft.com/office/drawing/2014/main" id="{B40F6C0C-4129-5246-8030-DDC528F13D8F}"/>
              </a:ext>
            </a:extLst>
          </p:cNvPr>
          <p:cNvSpPr>
            <a:spLocks noGrp="1" noRot="1" noChangeAspect="1" noChangeArrowheads="1" noTextEdit="1"/>
          </p:cNvSpPr>
          <p:nvPr>
            <p:ph type="sldImg"/>
          </p:nvPr>
        </p:nvSpPr>
        <p:spPr bwMode="auto">
          <a:xfrm>
            <a:off x="139700" y="768350"/>
            <a:ext cx="6819900" cy="38369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0" name="备注占位符 2">
            <a:extLst>
              <a:ext uri="{FF2B5EF4-FFF2-40B4-BE49-F238E27FC236}">
                <a16:creationId xmlns:a16="http://schemas.microsoft.com/office/drawing/2014/main" id="{B80D0BD9-C477-AA40-88E4-33D88C7CB45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zh-CN"/>
          </a:p>
        </p:txBody>
      </p:sp>
      <p:sp>
        <p:nvSpPr>
          <p:cNvPr id="58371" name="灯片编号占位符 3">
            <a:extLst>
              <a:ext uri="{FF2B5EF4-FFF2-40B4-BE49-F238E27FC236}">
                <a16:creationId xmlns:a16="http://schemas.microsoft.com/office/drawing/2014/main" id="{4210DCB6-867C-B54B-9DAD-E8FC6A93A07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5036D438-ECD3-D442-8332-9C9501DD0CD6}" type="slidenum">
              <a:rPr lang="zh-CN" altLang="en-US" smtClean="0">
                <a:latin typeface="Calibri" panose="020F0502020204030204" pitchFamily="34" charset="0"/>
              </a:rPr>
              <a:pPr/>
              <a:t>15</a:t>
            </a:fld>
            <a:endParaRPr lang="en-US" altLang="zh-CN">
              <a:latin typeface="Calibri" panose="020F0502020204030204" pitchFamily="34" charset="0"/>
            </a:endParaRPr>
          </a:p>
        </p:txBody>
      </p:sp>
    </p:spTree>
    <p:extLst>
      <p:ext uri="{BB962C8B-B14F-4D97-AF65-F5344CB8AC3E}">
        <p14:creationId xmlns:p14="http://schemas.microsoft.com/office/powerpoint/2010/main" val="1638683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9700" y="768350"/>
            <a:ext cx="6819900" cy="3836988"/>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pPr>
              <a:defRPr/>
            </a:pPr>
            <a:fld id="{05CEF27C-2A76-43A7-8CD7-1ECABEE0D39E}" type="slidenum">
              <a:rPr lang="zh-CN" altLang="en-US" smtClean="0"/>
              <a:pPr>
                <a:defRPr/>
              </a:pPr>
              <a:t>17</a:t>
            </a:fld>
            <a:endParaRPr lang="en-US" altLang="zh-CN"/>
          </a:p>
        </p:txBody>
      </p:sp>
    </p:spTree>
    <p:extLst>
      <p:ext uri="{BB962C8B-B14F-4D97-AF65-F5344CB8AC3E}">
        <p14:creationId xmlns:p14="http://schemas.microsoft.com/office/powerpoint/2010/main" val="172934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幻灯片图像占位符 1">
            <a:extLst>
              <a:ext uri="{FF2B5EF4-FFF2-40B4-BE49-F238E27FC236}">
                <a16:creationId xmlns:a16="http://schemas.microsoft.com/office/drawing/2014/main" id="{80D5150E-3482-2C45-9836-8788AD2714F3}"/>
              </a:ext>
            </a:extLst>
          </p:cNvPr>
          <p:cNvSpPr>
            <a:spLocks noGrp="1" noRot="1" noChangeAspect="1" noChangeArrowheads="1" noTextEdit="1"/>
          </p:cNvSpPr>
          <p:nvPr>
            <p:ph type="sldImg"/>
          </p:nvPr>
        </p:nvSpPr>
        <p:spPr bwMode="auto">
          <a:xfrm>
            <a:off x="139700" y="768350"/>
            <a:ext cx="6819900" cy="38369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4" name="备注占位符 2">
            <a:extLst>
              <a:ext uri="{FF2B5EF4-FFF2-40B4-BE49-F238E27FC236}">
                <a16:creationId xmlns:a16="http://schemas.microsoft.com/office/drawing/2014/main" id="{08ADEF26-086F-D045-A246-C01E43FC77B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zh-CN"/>
          </a:p>
        </p:txBody>
      </p:sp>
      <p:sp>
        <p:nvSpPr>
          <p:cNvPr id="74755" name="灯片编号占位符 3">
            <a:extLst>
              <a:ext uri="{FF2B5EF4-FFF2-40B4-BE49-F238E27FC236}">
                <a16:creationId xmlns:a16="http://schemas.microsoft.com/office/drawing/2014/main" id="{3CCCAF21-E4F6-5244-B1D9-A10D5CACFFC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A4EF06AF-9683-534B-AC2D-E2AC14F724BC}" type="slidenum">
              <a:rPr lang="zh-CN" altLang="en-US" smtClean="0">
                <a:latin typeface="Calibri" panose="020F0502020204030204" pitchFamily="34" charset="0"/>
              </a:rPr>
              <a:pPr/>
              <a:t>28</a:t>
            </a:fld>
            <a:endParaRPr lang="en-US" altLang="zh-CN">
              <a:latin typeface="Calibri" panose="020F0502020204030204" pitchFamily="34" charset="0"/>
            </a:endParaRPr>
          </a:p>
        </p:txBody>
      </p:sp>
    </p:spTree>
    <p:extLst>
      <p:ext uri="{BB962C8B-B14F-4D97-AF65-F5344CB8AC3E}">
        <p14:creationId xmlns:p14="http://schemas.microsoft.com/office/powerpoint/2010/main" val="38104314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幻灯片图像占位符 1">
            <a:extLst>
              <a:ext uri="{FF2B5EF4-FFF2-40B4-BE49-F238E27FC236}">
                <a16:creationId xmlns:a16="http://schemas.microsoft.com/office/drawing/2014/main" id="{6F1024A1-4F0A-0F40-83A4-192C13C4EBAE}"/>
              </a:ext>
            </a:extLst>
          </p:cNvPr>
          <p:cNvSpPr>
            <a:spLocks noGrp="1" noRot="1" noChangeAspect="1" noChangeArrowheads="1" noTextEdit="1"/>
          </p:cNvSpPr>
          <p:nvPr>
            <p:ph type="sldImg"/>
          </p:nvPr>
        </p:nvSpPr>
        <p:spPr bwMode="auto">
          <a:xfrm>
            <a:off x="139700" y="768350"/>
            <a:ext cx="6819900" cy="38369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6" name="备注占位符 2">
            <a:extLst>
              <a:ext uri="{FF2B5EF4-FFF2-40B4-BE49-F238E27FC236}">
                <a16:creationId xmlns:a16="http://schemas.microsoft.com/office/drawing/2014/main" id="{B8C19EFF-8C8D-014C-B763-A55890AA760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zh-CN"/>
          </a:p>
        </p:txBody>
      </p:sp>
      <p:sp>
        <p:nvSpPr>
          <p:cNvPr id="77827" name="灯片编号占位符 3">
            <a:extLst>
              <a:ext uri="{FF2B5EF4-FFF2-40B4-BE49-F238E27FC236}">
                <a16:creationId xmlns:a16="http://schemas.microsoft.com/office/drawing/2014/main" id="{52036988-301C-0248-BF02-97FBFECDEC4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9FCDFA89-3D49-494F-94ED-DF37B15B4BC0}" type="slidenum">
              <a:rPr lang="zh-CN" altLang="en-US" smtClean="0">
                <a:latin typeface="Calibri" panose="020F0502020204030204" pitchFamily="34" charset="0"/>
              </a:rPr>
              <a:pPr/>
              <a:t>30</a:t>
            </a:fld>
            <a:endParaRPr lang="en-US" altLang="zh-CN">
              <a:latin typeface="Calibri" panose="020F0502020204030204" pitchFamily="34" charset="0"/>
            </a:endParaRPr>
          </a:p>
        </p:txBody>
      </p:sp>
    </p:spTree>
    <p:extLst>
      <p:ext uri="{BB962C8B-B14F-4D97-AF65-F5344CB8AC3E}">
        <p14:creationId xmlns:p14="http://schemas.microsoft.com/office/powerpoint/2010/main" val="3551270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幻灯片图像占位符 1">
            <a:extLst>
              <a:ext uri="{FF2B5EF4-FFF2-40B4-BE49-F238E27FC236}">
                <a16:creationId xmlns:a16="http://schemas.microsoft.com/office/drawing/2014/main" id="{81B75DC0-3F00-4046-B7DC-F8059E70D6ED}"/>
              </a:ext>
            </a:extLst>
          </p:cNvPr>
          <p:cNvSpPr>
            <a:spLocks noGrp="1" noRot="1" noChangeAspect="1" noChangeArrowheads="1" noTextEdit="1"/>
          </p:cNvSpPr>
          <p:nvPr>
            <p:ph type="sldImg"/>
          </p:nvPr>
        </p:nvSpPr>
        <p:spPr bwMode="auto">
          <a:xfrm>
            <a:off x="139700" y="768350"/>
            <a:ext cx="6819900" cy="38369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4" name="备注占位符 2">
            <a:extLst>
              <a:ext uri="{FF2B5EF4-FFF2-40B4-BE49-F238E27FC236}">
                <a16:creationId xmlns:a16="http://schemas.microsoft.com/office/drawing/2014/main" id="{715767CB-35D3-9B43-ADFE-43E58500D34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zh-CN"/>
          </a:p>
        </p:txBody>
      </p:sp>
      <p:sp>
        <p:nvSpPr>
          <p:cNvPr id="79875" name="灯片编号占位符 3">
            <a:extLst>
              <a:ext uri="{FF2B5EF4-FFF2-40B4-BE49-F238E27FC236}">
                <a16:creationId xmlns:a16="http://schemas.microsoft.com/office/drawing/2014/main" id="{16179C3F-008D-A740-B72D-F087DBFB119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E44E4C56-4BCF-6347-8C06-43C90CAE321B}" type="slidenum">
              <a:rPr lang="zh-CN" altLang="en-US" smtClean="0">
                <a:latin typeface="Calibri" panose="020F0502020204030204" pitchFamily="34" charset="0"/>
              </a:rPr>
              <a:pPr/>
              <a:t>32</a:t>
            </a:fld>
            <a:endParaRPr lang="en-US" altLang="zh-CN">
              <a:latin typeface="Calibri" panose="020F0502020204030204" pitchFamily="34" charset="0"/>
            </a:endParaRPr>
          </a:p>
        </p:txBody>
      </p:sp>
    </p:spTree>
    <p:extLst>
      <p:ext uri="{BB962C8B-B14F-4D97-AF65-F5344CB8AC3E}">
        <p14:creationId xmlns:p14="http://schemas.microsoft.com/office/powerpoint/2010/main" val="6035815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幻灯片图像占位符 1">
            <a:extLst>
              <a:ext uri="{FF2B5EF4-FFF2-40B4-BE49-F238E27FC236}">
                <a16:creationId xmlns:a16="http://schemas.microsoft.com/office/drawing/2014/main" id="{81B75DC0-3F00-4046-B7DC-F8059E70D6ED}"/>
              </a:ext>
            </a:extLst>
          </p:cNvPr>
          <p:cNvSpPr>
            <a:spLocks noGrp="1" noRot="1" noChangeAspect="1" noChangeArrowheads="1" noTextEdit="1"/>
          </p:cNvSpPr>
          <p:nvPr>
            <p:ph type="sldImg"/>
          </p:nvPr>
        </p:nvSpPr>
        <p:spPr bwMode="auto">
          <a:xfrm>
            <a:off x="139700" y="768350"/>
            <a:ext cx="6819900" cy="38369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4" name="备注占位符 2">
            <a:extLst>
              <a:ext uri="{FF2B5EF4-FFF2-40B4-BE49-F238E27FC236}">
                <a16:creationId xmlns:a16="http://schemas.microsoft.com/office/drawing/2014/main" id="{715767CB-35D3-9B43-ADFE-43E58500D34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zh-CN"/>
          </a:p>
        </p:txBody>
      </p:sp>
      <p:sp>
        <p:nvSpPr>
          <p:cNvPr id="79875" name="灯片编号占位符 3">
            <a:extLst>
              <a:ext uri="{FF2B5EF4-FFF2-40B4-BE49-F238E27FC236}">
                <a16:creationId xmlns:a16="http://schemas.microsoft.com/office/drawing/2014/main" id="{16179C3F-008D-A740-B72D-F087DBFB119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E44E4C56-4BCF-6347-8C06-43C90CAE321B}" type="slidenum">
              <a:rPr lang="zh-CN" altLang="en-US" smtClean="0">
                <a:latin typeface="Calibri" panose="020F0502020204030204" pitchFamily="34" charset="0"/>
              </a:rPr>
              <a:pPr/>
              <a:t>34</a:t>
            </a:fld>
            <a:endParaRPr lang="en-US" altLang="zh-CN">
              <a:latin typeface="Calibri" panose="020F0502020204030204" pitchFamily="34" charset="0"/>
            </a:endParaRPr>
          </a:p>
        </p:txBody>
      </p:sp>
    </p:spTree>
    <p:extLst>
      <p:ext uri="{BB962C8B-B14F-4D97-AF65-F5344CB8AC3E}">
        <p14:creationId xmlns:p14="http://schemas.microsoft.com/office/powerpoint/2010/main" val="1217449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43</a:t>
            </a:fld>
            <a:endParaRPr lang="zh-CN" altLang="en-US"/>
          </a:p>
        </p:txBody>
      </p:sp>
    </p:spTree>
    <p:extLst>
      <p:ext uri="{BB962C8B-B14F-4D97-AF65-F5344CB8AC3E}">
        <p14:creationId xmlns:p14="http://schemas.microsoft.com/office/powerpoint/2010/main" val="17977496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05CEF27C-2A76-43A7-8CD7-1ECABEE0D39E}" type="slidenum">
              <a:rPr lang="zh-CN" altLang="en-US" smtClean="0"/>
              <a:pPr>
                <a:defRPr/>
              </a:pPr>
              <a:t>55</a:t>
            </a:fld>
            <a:endParaRPr lang="en-US" altLang="zh-CN"/>
          </a:p>
        </p:txBody>
      </p:sp>
    </p:spTree>
    <p:extLst>
      <p:ext uri="{BB962C8B-B14F-4D97-AF65-F5344CB8AC3E}">
        <p14:creationId xmlns:p14="http://schemas.microsoft.com/office/powerpoint/2010/main" val="474251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日期占位符 3"/>
          <p:cNvSpPr>
            <a:spLocks noGrp="1"/>
          </p:cNvSpPr>
          <p:nvPr>
            <p:ph type="dt" idx="10"/>
          </p:nvPr>
        </p:nvSpPr>
        <p:spPr/>
        <p:txBody>
          <a:bodyPr/>
          <a:lstStyle/>
          <a:p>
            <a:pPr>
              <a:defRPr/>
            </a:pPr>
            <a:endParaRPr lang="zh-CN" altLang="en-US"/>
          </a:p>
        </p:txBody>
      </p:sp>
    </p:spTree>
    <p:extLst>
      <p:ext uri="{BB962C8B-B14F-4D97-AF65-F5344CB8AC3E}">
        <p14:creationId xmlns:p14="http://schemas.microsoft.com/office/powerpoint/2010/main" val="42384241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gi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标题">
    <p:spTree>
      <p:nvGrpSpPr>
        <p:cNvPr id="1" name=""/>
        <p:cNvGrpSpPr/>
        <p:nvPr/>
      </p:nvGrpSpPr>
      <p:grpSpPr>
        <a:xfrm>
          <a:off x="0" y="0"/>
          <a:ext cx="0" cy="0"/>
          <a:chOff x="0" y="0"/>
          <a:chExt cx="0" cy="0"/>
        </a:xfrm>
      </p:grpSpPr>
      <p:cxnSp>
        <p:nvCxnSpPr>
          <p:cNvPr id="3" name="直接连接符 9">
            <a:extLst>
              <a:ext uri="{FF2B5EF4-FFF2-40B4-BE49-F238E27FC236}">
                <a16:creationId xmlns:a16="http://schemas.microsoft.com/office/drawing/2014/main" id="{4D0EF769-1537-DA45-9D1D-7D0C3880BE88}"/>
              </a:ext>
            </a:extLst>
          </p:cNvPr>
          <p:cNvCxnSpPr/>
          <p:nvPr/>
        </p:nvCxnSpPr>
        <p:spPr>
          <a:xfrm>
            <a:off x="18256" y="6629400"/>
            <a:ext cx="12192000" cy="0"/>
          </a:xfrm>
          <a:prstGeom prst="line">
            <a:avLst/>
          </a:prstGeom>
          <a:ln w="12700">
            <a:solidFill>
              <a:srgbClr val="006600"/>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sp>
        <p:nvSpPr>
          <p:cNvPr id="4" name="标题 1">
            <a:extLst>
              <a:ext uri="{FF2B5EF4-FFF2-40B4-BE49-F238E27FC236}">
                <a16:creationId xmlns:a16="http://schemas.microsoft.com/office/drawing/2014/main" id="{90942D92-8570-C047-AEA7-1B1034556A97}"/>
              </a:ext>
            </a:extLst>
          </p:cNvPr>
          <p:cNvSpPr txBox="1">
            <a:spLocks/>
          </p:cNvSpPr>
          <p:nvPr/>
        </p:nvSpPr>
        <p:spPr bwMode="auto">
          <a:xfrm>
            <a:off x="628651" y="2590801"/>
            <a:ext cx="10972800" cy="1139825"/>
          </a:xfrm>
          <a:prstGeom prst="rect">
            <a:avLst/>
          </a:prstGeom>
          <a:noFill/>
          <a:ln w="9525">
            <a:no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2000">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陈蓉  教授 、博导</a:t>
            </a:r>
            <a:endParaRPr lang="en-US" altLang="zh-CN" sz="2000">
              <a:solidFill>
                <a:srgbClr val="663300"/>
              </a:solidFill>
              <a:latin typeface="Adobe Jenson Pro" panose="020A0503050201030203" pitchFamily="18" charset="0"/>
              <a:ea typeface="Adobe 黑体 Std R" panose="020B0400000000000000" pitchFamily="34" charset="-128"/>
              <a:cs typeface="Arial" panose="020B0604020202020204" pitchFamily="34" charset="0"/>
            </a:endParaRPr>
          </a:p>
          <a:p>
            <a:pPr algn="ctr" eaLnBrk="1" hangingPunct="1">
              <a:defRPr/>
            </a:pPr>
            <a:r>
              <a:rPr lang="zh-CN" altLang="en-US">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厦门大学管理学院财务系</a:t>
            </a:r>
            <a:endParaRPr lang="en-US" altLang="zh-CN">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endParaRPr>
          </a:p>
          <a:p>
            <a:pPr algn="ctr" eaLnBrk="1" hangingPunct="1">
              <a:defRPr/>
            </a:pPr>
            <a:r>
              <a:rPr lang="zh-CN" altLang="en-US">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厦门大学金融工程研究中心</a:t>
            </a:r>
            <a:endParaRPr lang="en-US" altLang="zh-CN">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r>
              <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rPr>
              <a:t>http:// aronge.net</a:t>
            </a:r>
          </a:p>
          <a:p>
            <a:pPr algn="ctr" eaLnBrk="1" hangingPunct="1">
              <a:defRPr/>
            </a:pPr>
            <a:r>
              <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rPr>
              <a:t>aronge@xmu.edu.cn</a:t>
            </a: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404040"/>
              </a:solidFill>
              <a:latin typeface="Adobe Jenson Pro Capt" panose="020A0503050201030203" pitchFamily="18" charset="0"/>
              <a:ea typeface="楷体" panose="02010609060101010101" pitchFamily="49" charset="-122"/>
              <a:cs typeface="Arial" panose="020B0604020202020204" pitchFamily="34" charset="0"/>
            </a:endParaRPr>
          </a:p>
          <a:p>
            <a:pPr algn="ctr">
              <a:defRPr/>
            </a:pPr>
            <a:endParaRPr lang="en-US" altLang="zh-CN" sz="2400">
              <a:solidFill>
                <a:schemeClr val="tx2"/>
              </a:solidFill>
              <a:latin typeface="Adobe Jenson Pro" panose="020A0503050201030203" pitchFamily="18" charset="0"/>
              <a:ea typeface="Adobe 黑体 Std R" panose="020B0400000000000000" pitchFamily="34" charset="-128"/>
            </a:endParaRPr>
          </a:p>
          <a:p>
            <a:pPr algn="ctr">
              <a:defRPr/>
            </a:pPr>
            <a:endParaRPr lang="zh-CN" altLang="en-US" sz="2400">
              <a:solidFill>
                <a:schemeClr val="tx2"/>
              </a:solidFill>
              <a:latin typeface="楷体" panose="02010609060101010101" pitchFamily="49" charset="-122"/>
              <a:ea typeface="楷体" panose="02010609060101010101" pitchFamily="49" charset="-122"/>
            </a:endParaRPr>
          </a:p>
        </p:txBody>
      </p:sp>
      <p:pic>
        <p:nvPicPr>
          <p:cNvPr id="5" name="图片 4" descr="11824837100.jpg">
            <a:extLst>
              <a:ext uri="{FF2B5EF4-FFF2-40B4-BE49-F238E27FC236}">
                <a16:creationId xmlns:a16="http://schemas.microsoft.com/office/drawing/2014/main" id="{D130B2F3-650C-CE4E-A6BE-49113C32B6CB}"/>
              </a:ext>
            </a:extLst>
          </p:cNvPr>
          <p:cNvPicPr>
            <a:picLocks noChangeAspect="1"/>
          </p:cNvPicPr>
          <p:nvPr/>
        </p:nvPicPr>
        <p:blipFill>
          <a:blip r:embed="rId2" cstate="print">
            <a:duotone>
              <a:schemeClr val="accent3">
                <a:shade val="45000"/>
                <a:satMod val="135000"/>
              </a:schemeClr>
              <a:prstClr val="white"/>
            </a:duotone>
          </a:blip>
          <a:stretch>
            <a:fillRect/>
          </a:stretch>
        </p:blipFill>
        <p:spPr>
          <a:xfrm>
            <a:off x="5120608" y="4724400"/>
            <a:ext cx="2075723" cy="1556792"/>
          </a:xfrm>
          <a:prstGeom prst="rect">
            <a:avLst/>
          </a:prstGeom>
          <a:ln>
            <a:noFill/>
          </a:ln>
        </p:spPr>
      </p:pic>
      <p:sp>
        <p:nvSpPr>
          <p:cNvPr id="2" name="标题 1"/>
          <p:cNvSpPr>
            <a:spLocks noGrp="1"/>
          </p:cNvSpPr>
          <p:nvPr>
            <p:ph type="title"/>
          </p:nvPr>
        </p:nvSpPr>
        <p:spPr>
          <a:xfrm>
            <a:off x="672069" y="685800"/>
            <a:ext cx="10972800" cy="1584176"/>
          </a:xfrm>
        </p:spPr>
        <p:txBody>
          <a:bodyPr/>
          <a:lstStyle>
            <a:lvl1pPr algn="ctr" defTabSz="0">
              <a:defRPr sz="3600" b="1">
                <a:solidFill>
                  <a:srgbClr val="006600"/>
                </a:solidFill>
                <a:latin typeface="Adobe Jenson Pro Capt" pitchFamily="18" charset="0"/>
                <a:ea typeface="楷体"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2248249667"/>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6">
            <a:extLst>
              <a:ext uri="{FF2B5EF4-FFF2-40B4-BE49-F238E27FC236}">
                <a16:creationId xmlns:a16="http://schemas.microsoft.com/office/drawing/2014/main" id="{AE25261E-1F39-3C48-B331-FEDDFBB8B46B}"/>
              </a:ext>
            </a:extLst>
          </p:cNvPr>
          <p:cNvSpPr>
            <a:spLocks noGrp="1" noChangeArrowheads="1"/>
          </p:cNvSpPr>
          <p:nvPr>
            <p:ph type="sldNum" sz="quarter" idx="10"/>
          </p:nvPr>
        </p:nvSpPr>
        <p:spPr>
          <a:ln/>
        </p:spPr>
        <p:txBody>
          <a:bodyPr/>
          <a:lstStyle>
            <a:lvl1pPr>
              <a:defRPr/>
            </a:lvl1pPr>
          </a:lstStyle>
          <a:p>
            <a:pPr>
              <a:defRPr/>
            </a:pPr>
            <a:fld id="{F3F1B351-ED76-4D45-8EC1-F26ECBD82979}" type="slidenum">
              <a:rPr lang="zh-CN" altLang="en-US"/>
              <a:pPr>
                <a:defRPr/>
              </a:pPr>
              <a:t>‹#›</a:t>
            </a:fld>
            <a:endParaRPr lang="zh-CN" altLang="en-US"/>
          </a:p>
        </p:txBody>
      </p:sp>
    </p:spTree>
    <p:extLst>
      <p:ext uri="{BB962C8B-B14F-4D97-AF65-F5344CB8AC3E}">
        <p14:creationId xmlns:p14="http://schemas.microsoft.com/office/powerpoint/2010/main" val="104725649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56167" y="76201"/>
            <a:ext cx="10972800" cy="846931"/>
          </a:xfrm>
        </p:spPr>
        <p:txBody>
          <a:bodyPr/>
          <a:lstStyle>
            <a:lvl1pPr>
              <a:defRPr>
                <a:latin typeface="Adobe Jenson Pro Capt" pitchFamily="18" charset="0"/>
                <a:ea typeface="Adobe 黑体 Std R" pitchFamily="34" charset="-122"/>
              </a:defRPr>
            </a:lvl1pPr>
          </a:lstStyle>
          <a:p>
            <a:r>
              <a:rPr lang="zh-CN" altLang="en-US"/>
              <a:t>单击此处编辑母版标题样式</a:t>
            </a:r>
            <a:endParaRPr lang="zh-CN" altLang="en-US" dirty="0"/>
          </a:p>
        </p:txBody>
      </p:sp>
      <p:sp>
        <p:nvSpPr>
          <p:cNvPr id="3" name="内容占位符 2"/>
          <p:cNvSpPr>
            <a:spLocks noGrp="1"/>
          </p:cNvSpPr>
          <p:nvPr>
            <p:ph idx="1"/>
          </p:nvPr>
        </p:nvSpPr>
        <p:spPr>
          <a:xfrm>
            <a:off x="609600" y="1340768"/>
            <a:ext cx="10972800" cy="5184576"/>
          </a:xfrm>
        </p:spPr>
        <p:txBody>
          <a:bodyPr/>
          <a:lstStyle>
            <a:lvl1pPr marL="342900" indent="-342900">
              <a:spcBef>
                <a:spcPts val="800"/>
              </a:spcBef>
              <a:buClr>
                <a:schemeClr val="accent6">
                  <a:lumMod val="75000"/>
                </a:schemeClr>
              </a:buClr>
              <a:buFontTx/>
              <a:buBlip>
                <a:blip r:embed="rId2"/>
              </a:buBlip>
              <a:defRPr baseline="0">
                <a:latin typeface="Adobe Jenson Pro" pitchFamily="18" charset="0"/>
                <a:ea typeface="Adobe 楷体 Std R" pitchFamily="18" charset="-122"/>
              </a:defRPr>
            </a:lvl1pPr>
            <a:lvl2pPr marL="669925" indent="-325438">
              <a:spcBef>
                <a:spcPts val="800"/>
              </a:spcBef>
              <a:buFontTx/>
              <a:buBlip>
                <a:blip r:embed="rId2"/>
              </a:buBlip>
              <a:defRPr baseline="0">
                <a:latin typeface="Adobe Jenson Pro" pitchFamily="18" charset="0"/>
                <a:ea typeface="Adobe 楷体 Std R" pitchFamily="18" charset="-122"/>
              </a:defRPr>
            </a:lvl2pPr>
            <a:lvl3pPr marL="1022350" indent="-350838">
              <a:spcBef>
                <a:spcPts val="800"/>
              </a:spcBef>
              <a:buFontTx/>
              <a:buBlip>
                <a:blip r:embed="rId2"/>
              </a:buBlip>
              <a:defRPr baseline="0">
                <a:latin typeface="Adobe Jenson Pro" pitchFamily="18" charset="0"/>
                <a:ea typeface="Adobe 楷体 Std R" pitchFamily="18" charset="-122"/>
              </a:defRPr>
            </a:lvl3pPr>
            <a:lvl4pPr marL="1339850" indent="-315913">
              <a:spcBef>
                <a:spcPts val="800"/>
              </a:spcBef>
              <a:buFontTx/>
              <a:buBlip>
                <a:blip r:embed="rId2"/>
              </a:buBlip>
              <a:defRPr baseline="0">
                <a:latin typeface="Adobe Jenson Pro" pitchFamily="18" charset="0"/>
                <a:ea typeface="Adobe 楷体 Std R" pitchFamily="18" charset="-122"/>
              </a:defRPr>
            </a:lvl4pPr>
            <a:lvl5pPr marL="1681163" indent="-339725">
              <a:spcBef>
                <a:spcPts val="800"/>
              </a:spcBef>
              <a:buFontTx/>
              <a:buBlip>
                <a:blip r:embed="rId2"/>
              </a:buBlip>
              <a:defRPr baseline="0">
                <a:latin typeface="Adobe Jenson Pro" pitchFamily="18" charset="0"/>
                <a:ea typeface="Adobe 楷体 Std R" pitchFamily="18"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zh-CN" altLang="en-US" dirty="0"/>
          </a:p>
        </p:txBody>
      </p:sp>
      <p:sp>
        <p:nvSpPr>
          <p:cNvPr id="4" name="Rectangle 6">
            <a:extLst>
              <a:ext uri="{FF2B5EF4-FFF2-40B4-BE49-F238E27FC236}">
                <a16:creationId xmlns:a16="http://schemas.microsoft.com/office/drawing/2014/main" id="{117E67D6-0F87-CC48-A651-DA1889935B26}"/>
              </a:ext>
            </a:extLst>
          </p:cNvPr>
          <p:cNvSpPr>
            <a:spLocks noGrp="1" noChangeArrowheads="1"/>
          </p:cNvSpPr>
          <p:nvPr>
            <p:ph type="sldNum" sz="quarter" idx="10"/>
          </p:nvPr>
        </p:nvSpPr>
        <p:spPr/>
        <p:txBody>
          <a:bodyPr/>
          <a:lstStyle>
            <a:lvl1pPr>
              <a:defRPr>
                <a:solidFill>
                  <a:srgbClr val="7F7F7F"/>
                </a:solidFill>
              </a:defRPr>
            </a:lvl1pPr>
          </a:lstStyle>
          <a:p>
            <a:pPr>
              <a:defRPr/>
            </a:pPr>
            <a:fld id="{923144D4-4537-FE42-A10B-59D0A9F39BA6}" type="slidenum">
              <a:rPr lang="zh-CN" altLang="en-US"/>
              <a:pPr>
                <a:defRPr/>
              </a:pPr>
              <a:t>‹#›</a:t>
            </a:fld>
            <a:endParaRPr lang="zh-CN" altLang="en-US"/>
          </a:p>
        </p:txBody>
      </p:sp>
    </p:spTree>
    <p:extLst>
      <p:ext uri="{BB962C8B-B14F-4D97-AF65-F5344CB8AC3E}">
        <p14:creationId xmlns:p14="http://schemas.microsoft.com/office/powerpoint/2010/main" val="4118141515"/>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1424" y="2492897"/>
            <a:ext cx="10363200" cy="1362075"/>
          </a:xfrm>
        </p:spPr>
        <p:txBody>
          <a:bodyPr/>
          <a:lstStyle>
            <a:lvl1pPr algn="l">
              <a:defRPr sz="4000" b="0" cap="all" baseline="0">
                <a:solidFill>
                  <a:srgbClr val="002060"/>
                </a:solidFill>
                <a:latin typeface="Adobe Jenson Pro" pitchFamily="18" charset="0"/>
              </a:defRPr>
            </a:lvl1pPr>
          </a:lstStyle>
          <a:p>
            <a:r>
              <a:rPr lang="zh-CN" altLang="en-US"/>
              <a:t>单击此处编辑母版标题样式</a:t>
            </a:r>
            <a:endParaRPr lang="zh-CN" altLang="en-US" dirty="0"/>
          </a:p>
        </p:txBody>
      </p:sp>
      <p:sp>
        <p:nvSpPr>
          <p:cNvPr id="3" name="文本占位符 2"/>
          <p:cNvSpPr>
            <a:spLocks noGrp="1"/>
          </p:cNvSpPr>
          <p:nvPr>
            <p:ph type="body" idx="1"/>
          </p:nvPr>
        </p:nvSpPr>
        <p:spPr>
          <a:xfrm>
            <a:off x="911424" y="4077073"/>
            <a:ext cx="10363200" cy="1500187"/>
          </a:xfrm>
        </p:spPr>
        <p:txBody>
          <a:bodyPr/>
          <a:lstStyle>
            <a:lvl1pPr marL="0" indent="0">
              <a:buNone/>
              <a:defRPr sz="3600" b="0">
                <a:solidFill>
                  <a:srgbClr val="002060"/>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dirty="0"/>
              <a:t>单击此处编辑母版文本样式</a:t>
            </a:r>
          </a:p>
        </p:txBody>
      </p:sp>
      <p:sp>
        <p:nvSpPr>
          <p:cNvPr id="4" name="Rectangle 6">
            <a:extLst>
              <a:ext uri="{FF2B5EF4-FFF2-40B4-BE49-F238E27FC236}">
                <a16:creationId xmlns:a16="http://schemas.microsoft.com/office/drawing/2014/main" id="{51C5950F-6FF1-4A42-B40E-7469837754BC}"/>
              </a:ext>
            </a:extLst>
          </p:cNvPr>
          <p:cNvSpPr>
            <a:spLocks noGrp="1" noChangeArrowheads="1"/>
          </p:cNvSpPr>
          <p:nvPr>
            <p:ph type="sldNum" sz="quarter" idx="10"/>
          </p:nvPr>
        </p:nvSpPr>
        <p:spPr>
          <a:ln/>
        </p:spPr>
        <p:txBody>
          <a:bodyPr/>
          <a:lstStyle>
            <a:lvl1pPr>
              <a:defRPr/>
            </a:lvl1pPr>
          </a:lstStyle>
          <a:p>
            <a:pPr>
              <a:defRPr/>
            </a:pPr>
            <a:fld id="{2A5BFC33-41C1-D84C-9298-82D78BC1CEA4}" type="slidenum">
              <a:rPr lang="zh-CN" altLang="en-US"/>
              <a:pPr>
                <a:defRPr/>
              </a:pPr>
              <a:t>‹#›</a:t>
            </a:fld>
            <a:endParaRPr lang="zh-CN" altLang="en-US"/>
          </a:p>
        </p:txBody>
      </p:sp>
    </p:spTree>
    <p:extLst>
      <p:ext uri="{BB962C8B-B14F-4D97-AF65-F5344CB8AC3E}">
        <p14:creationId xmlns:p14="http://schemas.microsoft.com/office/powerpoint/2010/main" val="113096749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a:extLst>
              <a:ext uri="{FF2B5EF4-FFF2-40B4-BE49-F238E27FC236}">
                <a16:creationId xmlns:a16="http://schemas.microsoft.com/office/drawing/2014/main" id="{B344F556-EBC8-8947-B845-4979D3834A64}"/>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D53F2ADC-C404-BA4E-977F-F362A8BDFB96}"/>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E1D13053-625D-7D4C-BDF4-A5CA8C1934BF}"/>
              </a:ext>
            </a:extLst>
          </p:cNvPr>
          <p:cNvSpPr>
            <a:spLocks noGrp="1" noChangeArrowheads="1"/>
          </p:cNvSpPr>
          <p:nvPr>
            <p:ph type="sldNum" sz="quarter" idx="12"/>
          </p:nvPr>
        </p:nvSpPr>
        <p:spPr/>
        <p:txBody>
          <a:bodyPr/>
          <a:lstStyle>
            <a:lvl1pPr>
              <a:defRPr/>
            </a:lvl1pPr>
          </a:lstStyle>
          <a:p>
            <a:pPr>
              <a:defRPr/>
            </a:pPr>
            <a:fld id="{8B174FE1-0C6D-2F47-A76E-3F47AD6B2FC0}" type="slidenum">
              <a:rPr lang="zh-CN" altLang="en-US"/>
              <a:pPr>
                <a:defRPr/>
              </a:pPr>
              <a:t>‹#›</a:t>
            </a:fld>
            <a:endParaRPr lang="zh-CN" altLang="en-US"/>
          </a:p>
        </p:txBody>
      </p:sp>
    </p:spTree>
    <p:extLst>
      <p:ext uri="{BB962C8B-B14F-4D97-AF65-F5344CB8AC3E}">
        <p14:creationId xmlns:p14="http://schemas.microsoft.com/office/powerpoint/2010/main" val="183472184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a:extLst>
              <a:ext uri="{FF2B5EF4-FFF2-40B4-BE49-F238E27FC236}">
                <a16:creationId xmlns:a16="http://schemas.microsoft.com/office/drawing/2014/main" id="{1A907F4B-2C94-8E4B-95ED-7CB2CB6E01D2}"/>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8" name="Rectangle 5">
            <a:extLst>
              <a:ext uri="{FF2B5EF4-FFF2-40B4-BE49-F238E27FC236}">
                <a16:creationId xmlns:a16="http://schemas.microsoft.com/office/drawing/2014/main" id="{677FCB86-5041-4E4F-ABBB-D76A892F49F6}"/>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9" name="Rectangle 6">
            <a:extLst>
              <a:ext uri="{FF2B5EF4-FFF2-40B4-BE49-F238E27FC236}">
                <a16:creationId xmlns:a16="http://schemas.microsoft.com/office/drawing/2014/main" id="{8694E98C-C233-CA4A-98A9-BD82C79F9CD0}"/>
              </a:ext>
            </a:extLst>
          </p:cNvPr>
          <p:cNvSpPr>
            <a:spLocks noGrp="1" noChangeArrowheads="1"/>
          </p:cNvSpPr>
          <p:nvPr>
            <p:ph type="sldNum" sz="quarter" idx="12"/>
          </p:nvPr>
        </p:nvSpPr>
        <p:spPr/>
        <p:txBody>
          <a:bodyPr/>
          <a:lstStyle>
            <a:lvl1pPr>
              <a:defRPr/>
            </a:lvl1pPr>
          </a:lstStyle>
          <a:p>
            <a:pPr>
              <a:defRPr/>
            </a:pPr>
            <a:fld id="{ACA9BF7D-C15A-8D4E-A48B-8D5FBB3C41EA}" type="slidenum">
              <a:rPr lang="zh-CN" altLang="en-US"/>
              <a:pPr>
                <a:defRPr/>
              </a:pPr>
              <a:t>‹#›</a:t>
            </a:fld>
            <a:endParaRPr lang="zh-CN" altLang="en-US"/>
          </a:p>
        </p:txBody>
      </p:sp>
    </p:spTree>
    <p:extLst>
      <p:ext uri="{BB962C8B-B14F-4D97-AF65-F5344CB8AC3E}">
        <p14:creationId xmlns:p14="http://schemas.microsoft.com/office/powerpoint/2010/main" val="182501321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a:extLst>
              <a:ext uri="{FF2B5EF4-FFF2-40B4-BE49-F238E27FC236}">
                <a16:creationId xmlns:a16="http://schemas.microsoft.com/office/drawing/2014/main" id="{BC963B46-38D8-DF49-A3A7-E0A4564C5674}"/>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4" name="Rectangle 5">
            <a:extLst>
              <a:ext uri="{FF2B5EF4-FFF2-40B4-BE49-F238E27FC236}">
                <a16:creationId xmlns:a16="http://schemas.microsoft.com/office/drawing/2014/main" id="{E73FD1BB-7479-7343-B1B2-388FB431678B}"/>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6">
            <a:extLst>
              <a:ext uri="{FF2B5EF4-FFF2-40B4-BE49-F238E27FC236}">
                <a16:creationId xmlns:a16="http://schemas.microsoft.com/office/drawing/2014/main" id="{E943516A-6C2B-5344-8312-ED6FCCB35836}"/>
              </a:ext>
            </a:extLst>
          </p:cNvPr>
          <p:cNvSpPr>
            <a:spLocks noGrp="1" noChangeArrowheads="1"/>
          </p:cNvSpPr>
          <p:nvPr>
            <p:ph type="sldNum" sz="quarter" idx="12"/>
          </p:nvPr>
        </p:nvSpPr>
        <p:spPr/>
        <p:txBody>
          <a:bodyPr/>
          <a:lstStyle>
            <a:lvl1pPr>
              <a:defRPr/>
            </a:lvl1pPr>
          </a:lstStyle>
          <a:p>
            <a:pPr>
              <a:defRPr/>
            </a:pPr>
            <a:fld id="{80A2D1EA-055E-6E4C-88E3-EF43E50383C5}" type="slidenum">
              <a:rPr lang="zh-CN" altLang="en-US"/>
              <a:pPr>
                <a:defRPr/>
              </a:pPr>
              <a:t>‹#›</a:t>
            </a:fld>
            <a:endParaRPr lang="zh-CN" altLang="en-US"/>
          </a:p>
        </p:txBody>
      </p:sp>
    </p:spTree>
    <p:extLst>
      <p:ext uri="{BB962C8B-B14F-4D97-AF65-F5344CB8AC3E}">
        <p14:creationId xmlns:p14="http://schemas.microsoft.com/office/powerpoint/2010/main" val="208696035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ECD67F2D-5926-134B-8BBF-156411AD2BBC}"/>
              </a:ext>
            </a:extLst>
          </p:cNvPr>
          <p:cNvSpPr>
            <a:spLocks noGrp="1" noChangeArrowheads="1"/>
          </p:cNvSpPr>
          <p:nvPr>
            <p:ph type="sldNum" sz="quarter" idx="10"/>
          </p:nvPr>
        </p:nvSpPr>
        <p:spPr>
          <a:ln/>
        </p:spPr>
        <p:txBody>
          <a:bodyPr/>
          <a:lstStyle>
            <a:lvl1pPr>
              <a:defRPr/>
            </a:lvl1pPr>
          </a:lstStyle>
          <a:p>
            <a:pPr>
              <a:defRPr/>
            </a:pPr>
            <a:fld id="{22C98024-DDC0-6D47-ACB4-723489EC3E3A}" type="slidenum">
              <a:rPr lang="zh-CN" altLang="en-US"/>
              <a:pPr>
                <a:defRPr/>
              </a:pPr>
              <a:t>‹#›</a:t>
            </a:fld>
            <a:endParaRPr lang="zh-CN" altLang="en-US"/>
          </a:p>
        </p:txBody>
      </p:sp>
    </p:spTree>
    <p:extLst>
      <p:ext uri="{BB962C8B-B14F-4D97-AF65-F5344CB8AC3E}">
        <p14:creationId xmlns:p14="http://schemas.microsoft.com/office/powerpoint/2010/main" val="196643963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5379F69D-DA49-B942-B11D-6D6887E8EC46}"/>
              </a:ext>
            </a:extLst>
          </p:cNvPr>
          <p:cNvSpPr>
            <a:spLocks noGrp="1" noChangeArrowheads="1"/>
          </p:cNvSpPr>
          <p:nvPr>
            <p:ph type="sldNum" sz="quarter" idx="10"/>
          </p:nvPr>
        </p:nvSpPr>
        <p:spPr>
          <a:ln/>
        </p:spPr>
        <p:txBody>
          <a:bodyPr/>
          <a:lstStyle>
            <a:lvl1pPr>
              <a:defRPr/>
            </a:lvl1pPr>
          </a:lstStyle>
          <a:p>
            <a:pPr>
              <a:defRPr/>
            </a:pPr>
            <a:fld id="{431ADB97-0340-5F4D-8E27-43D7BB4B08FD}" type="slidenum">
              <a:rPr lang="zh-CN" altLang="en-US"/>
              <a:pPr>
                <a:defRPr/>
              </a:pPr>
              <a:t>‹#›</a:t>
            </a:fld>
            <a:endParaRPr lang="zh-CN" altLang="en-US"/>
          </a:p>
        </p:txBody>
      </p:sp>
    </p:spTree>
    <p:extLst>
      <p:ext uri="{BB962C8B-B14F-4D97-AF65-F5344CB8AC3E}">
        <p14:creationId xmlns:p14="http://schemas.microsoft.com/office/powerpoint/2010/main" val="230169078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C9E2302-F3F2-744E-9CF2-4E5983874A95}"/>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3" name="Rectangle 5">
            <a:extLst>
              <a:ext uri="{FF2B5EF4-FFF2-40B4-BE49-F238E27FC236}">
                <a16:creationId xmlns:a16="http://schemas.microsoft.com/office/drawing/2014/main" id="{018A3E8E-0393-4D43-AD50-73D536D2878D}"/>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4" name="Rectangle 6">
            <a:extLst>
              <a:ext uri="{FF2B5EF4-FFF2-40B4-BE49-F238E27FC236}">
                <a16:creationId xmlns:a16="http://schemas.microsoft.com/office/drawing/2014/main" id="{49F781D2-7F75-5849-B7AA-DDA2B5C9ED8C}"/>
              </a:ext>
            </a:extLst>
          </p:cNvPr>
          <p:cNvSpPr>
            <a:spLocks noGrp="1" noChangeArrowheads="1"/>
          </p:cNvSpPr>
          <p:nvPr>
            <p:ph type="sldNum" sz="quarter" idx="12"/>
          </p:nvPr>
        </p:nvSpPr>
        <p:spPr/>
        <p:txBody>
          <a:bodyPr/>
          <a:lstStyle>
            <a:lvl1pPr>
              <a:defRPr/>
            </a:lvl1pPr>
          </a:lstStyle>
          <a:p>
            <a:pPr>
              <a:defRPr/>
            </a:pPr>
            <a:fld id="{6C6ACF66-27C9-E746-8599-50C9BC731847}" type="slidenum">
              <a:rPr lang="zh-CN" altLang="en-US"/>
              <a:pPr>
                <a:defRPr/>
              </a:pPr>
              <a:t>‹#›</a:t>
            </a:fld>
            <a:endParaRPr lang="zh-CN" altLang="en-US"/>
          </a:p>
        </p:txBody>
      </p:sp>
    </p:spTree>
    <p:extLst>
      <p:ext uri="{BB962C8B-B14F-4D97-AF65-F5344CB8AC3E}">
        <p14:creationId xmlns:p14="http://schemas.microsoft.com/office/powerpoint/2010/main" val="342255467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B68D77F1-2B35-3740-9EB4-16E247A5838B}"/>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E5BDF000-AA42-7844-88E2-859FE221090B}"/>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9FEBEC4E-E0C6-9145-862C-80143C12A2FF}"/>
              </a:ext>
            </a:extLst>
          </p:cNvPr>
          <p:cNvSpPr>
            <a:spLocks noGrp="1" noChangeArrowheads="1"/>
          </p:cNvSpPr>
          <p:nvPr>
            <p:ph type="sldNum" sz="quarter" idx="12"/>
          </p:nvPr>
        </p:nvSpPr>
        <p:spPr/>
        <p:txBody>
          <a:bodyPr/>
          <a:lstStyle>
            <a:lvl1pPr>
              <a:defRPr/>
            </a:lvl1pPr>
          </a:lstStyle>
          <a:p>
            <a:pPr>
              <a:defRPr/>
            </a:pPr>
            <a:fld id="{D7863D5F-89BC-8D40-B446-961DEE3117D2}" type="slidenum">
              <a:rPr lang="zh-CN" altLang="en-US"/>
              <a:pPr>
                <a:defRPr/>
              </a:pPr>
              <a:t>‹#›</a:t>
            </a:fld>
            <a:endParaRPr lang="zh-CN" altLang="en-US"/>
          </a:p>
        </p:txBody>
      </p:sp>
    </p:spTree>
    <p:extLst>
      <p:ext uri="{BB962C8B-B14F-4D97-AF65-F5344CB8AC3E}">
        <p14:creationId xmlns:p14="http://schemas.microsoft.com/office/powerpoint/2010/main" val="3543023975"/>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003F5DE3-A9D7-544A-87B8-FE6EFA761D73}"/>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A36B84E8-5364-2D4B-B116-AE71418A684E}"/>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AC7990F0-4354-3944-8FFF-A8971B1FFA29}"/>
              </a:ext>
            </a:extLst>
          </p:cNvPr>
          <p:cNvSpPr>
            <a:spLocks noGrp="1" noChangeArrowheads="1"/>
          </p:cNvSpPr>
          <p:nvPr>
            <p:ph type="sldNum" sz="quarter" idx="12"/>
          </p:nvPr>
        </p:nvSpPr>
        <p:spPr/>
        <p:txBody>
          <a:bodyPr/>
          <a:lstStyle>
            <a:lvl1pPr>
              <a:defRPr/>
            </a:lvl1pPr>
          </a:lstStyle>
          <a:p>
            <a:pPr>
              <a:defRPr/>
            </a:pPr>
            <a:fld id="{2019AD63-F61C-8242-9330-6946483514EF}" type="slidenum">
              <a:rPr lang="zh-CN" altLang="en-US"/>
              <a:pPr>
                <a:defRPr/>
              </a:pPr>
              <a:t>‹#›</a:t>
            </a:fld>
            <a:endParaRPr lang="zh-CN" altLang="en-US"/>
          </a:p>
        </p:txBody>
      </p:sp>
    </p:spTree>
    <p:extLst>
      <p:ext uri="{BB962C8B-B14F-4D97-AF65-F5344CB8AC3E}">
        <p14:creationId xmlns:p14="http://schemas.microsoft.com/office/powerpoint/2010/main" val="2170788999"/>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ABEA6E89-35AF-C04E-BE66-7F1A39A25ED1}"/>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5">
            <a:extLst>
              <a:ext uri="{FF2B5EF4-FFF2-40B4-BE49-F238E27FC236}">
                <a16:creationId xmlns:a16="http://schemas.microsoft.com/office/drawing/2014/main" id="{7B5C7379-4962-9B44-9981-20D6D956A478}"/>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6">
            <a:extLst>
              <a:ext uri="{FF2B5EF4-FFF2-40B4-BE49-F238E27FC236}">
                <a16:creationId xmlns:a16="http://schemas.microsoft.com/office/drawing/2014/main" id="{F0AFFD1B-A0EE-8E4A-A39B-ADB244839A80}"/>
              </a:ext>
            </a:extLst>
          </p:cNvPr>
          <p:cNvSpPr>
            <a:spLocks noGrp="1" noChangeArrowheads="1"/>
          </p:cNvSpPr>
          <p:nvPr>
            <p:ph type="sldNum" sz="quarter" idx="12"/>
          </p:nvPr>
        </p:nvSpPr>
        <p:spPr/>
        <p:txBody>
          <a:bodyPr/>
          <a:lstStyle>
            <a:lvl1pPr>
              <a:defRPr/>
            </a:lvl1pPr>
          </a:lstStyle>
          <a:p>
            <a:pPr>
              <a:defRPr/>
            </a:pPr>
            <a:fld id="{A6A1F7AB-040E-C64E-AA89-B7340E21DCAF}" type="slidenum">
              <a:rPr lang="zh-CN" altLang="en-US"/>
              <a:pPr>
                <a:defRPr/>
              </a:pPr>
              <a:t>‹#›</a:t>
            </a:fld>
            <a:endParaRPr lang="zh-CN" altLang="en-US"/>
          </a:p>
        </p:txBody>
      </p:sp>
    </p:spTree>
    <p:extLst>
      <p:ext uri="{BB962C8B-B14F-4D97-AF65-F5344CB8AC3E}">
        <p14:creationId xmlns:p14="http://schemas.microsoft.com/office/powerpoint/2010/main" val="710346377"/>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7813"/>
            <a:ext cx="2743200" cy="5853112"/>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7813"/>
            <a:ext cx="8026400" cy="5853112"/>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84931F88-AC4E-AD4C-940F-73B88FDB0B91}"/>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5">
            <a:extLst>
              <a:ext uri="{FF2B5EF4-FFF2-40B4-BE49-F238E27FC236}">
                <a16:creationId xmlns:a16="http://schemas.microsoft.com/office/drawing/2014/main" id="{289F66DE-442B-D648-8A8B-52F080E023CF}"/>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6">
            <a:extLst>
              <a:ext uri="{FF2B5EF4-FFF2-40B4-BE49-F238E27FC236}">
                <a16:creationId xmlns:a16="http://schemas.microsoft.com/office/drawing/2014/main" id="{0E513D06-9505-0D4C-9FE7-33DA7F70BA23}"/>
              </a:ext>
            </a:extLst>
          </p:cNvPr>
          <p:cNvSpPr>
            <a:spLocks noGrp="1" noChangeArrowheads="1"/>
          </p:cNvSpPr>
          <p:nvPr>
            <p:ph type="sldNum" sz="quarter" idx="12"/>
          </p:nvPr>
        </p:nvSpPr>
        <p:spPr/>
        <p:txBody>
          <a:bodyPr/>
          <a:lstStyle>
            <a:lvl1pPr>
              <a:defRPr/>
            </a:lvl1pPr>
          </a:lstStyle>
          <a:p>
            <a:pPr>
              <a:defRPr/>
            </a:pPr>
            <a:fld id="{CC382AE9-71F6-CD4E-AF5F-939F4D8052BC}" type="slidenum">
              <a:rPr lang="zh-CN" altLang="en-US"/>
              <a:pPr>
                <a:defRPr/>
              </a:pPr>
              <a:t>‹#›</a:t>
            </a:fld>
            <a:endParaRPr lang="zh-CN" altLang="en-US"/>
          </a:p>
        </p:txBody>
      </p:sp>
    </p:spTree>
    <p:extLst>
      <p:ext uri="{BB962C8B-B14F-4D97-AF65-F5344CB8AC3E}">
        <p14:creationId xmlns:p14="http://schemas.microsoft.com/office/powerpoint/2010/main" val="171087928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ndin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D6A8FA67-2CC9-9A45-BEBF-634AB0F76C2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73584" y="14289"/>
            <a:ext cx="3420533"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a:extLst>
              <a:ext uri="{FF2B5EF4-FFF2-40B4-BE49-F238E27FC236}">
                <a16:creationId xmlns:a16="http://schemas.microsoft.com/office/drawing/2014/main" id="{1C46ABB5-40EF-6149-9AC9-E0276F1907F5}"/>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283325"/>
            <a:ext cx="12192000" cy="2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11">
            <a:extLst>
              <a:ext uri="{FF2B5EF4-FFF2-40B4-BE49-F238E27FC236}">
                <a16:creationId xmlns:a16="http://schemas.microsoft.com/office/drawing/2014/main" id="{31615E99-1778-5F46-A10E-AE04D5A960E3}"/>
              </a:ext>
            </a:extLst>
          </p:cNvPr>
          <p:cNvSpPr txBox="1">
            <a:spLocks noChangeArrowheads="1"/>
          </p:cNvSpPr>
          <p:nvPr userDrawn="1"/>
        </p:nvSpPr>
        <p:spPr bwMode="auto">
          <a:xfrm>
            <a:off x="2734734" y="2636839"/>
            <a:ext cx="7586133" cy="1570037"/>
          </a:xfrm>
          <a:prstGeom prst="rect">
            <a:avLst/>
          </a:prstGeom>
          <a:noFill/>
          <a:ln>
            <a:noFill/>
          </a:ln>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en-US" altLang="zh-CN" sz="9600">
                <a:latin typeface="Bradley Hand ITC" pitchFamily="66" charset="0"/>
                <a:ea typeface="Adobe 仿宋 Std R" pitchFamily="18" charset="-122"/>
                <a:cs typeface="Arial Unicode MS" pitchFamily="34" charset="-122"/>
              </a:rPr>
              <a:t>The End.</a:t>
            </a:r>
            <a:endParaRPr lang="zh-CN" altLang="en-US" sz="9600">
              <a:latin typeface="Bradley Hand ITC" pitchFamily="66" charset="0"/>
              <a:ea typeface="Adobe 仿宋 Std R" pitchFamily="18" charset="-122"/>
              <a:cs typeface="Arial Unicode MS" pitchFamily="34" charset="-122"/>
            </a:endParaRPr>
          </a:p>
        </p:txBody>
      </p:sp>
      <p:sp>
        <p:nvSpPr>
          <p:cNvPr id="5" name="矩形 4">
            <a:extLst>
              <a:ext uri="{FF2B5EF4-FFF2-40B4-BE49-F238E27FC236}">
                <a16:creationId xmlns:a16="http://schemas.microsoft.com/office/drawing/2014/main" id="{5909A634-1104-D741-B286-98B0114DF43B}"/>
              </a:ext>
            </a:extLst>
          </p:cNvPr>
          <p:cNvSpPr/>
          <p:nvPr userDrawn="1"/>
        </p:nvSpPr>
        <p:spPr>
          <a:xfrm>
            <a:off x="527051" y="1052513"/>
            <a:ext cx="111379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6" name="矩形 5">
            <a:extLst>
              <a:ext uri="{FF2B5EF4-FFF2-40B4-BE49-F238E27FC236}">
                <a16:creationId xmlns:a16="http://schemas.microsoft.com/office/drawing/2014/main" id="{8158296C-0390-C04E-9E30-900BF14B175A}"/>
              </a:ext>
            </a:extLst>
          </p:cNvPr>
          <p:cNvSpPr/>
          <p:nvPr userDrawn="1"/>
        </p:nvSpPr>
        <p:spPr>
          <a:xfrm>
            <a:off x="10896600" y="6394450"/>
            <a:ext cx="1297517" cy="46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Tree>
    <p:extLst>
      <p:ext uri="{BB962C8B-B14F-4D97-AF65-F5344CB8AC3E}">
        <p14:creationId xmlns:p14="http://schemas.microsoft.com/office/powerpoint/2010/main" val="3202708541"/>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endin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8F3B4A27-10D9-1D0B-DB39-982A727AC0E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44177" y="49326"/>
            <a:ext cx="3419475"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a:extLst>
              <a:ext uri="{FF2B5EF4-FFF2-40B4-BE49-F238E27FC236}">
                <a16:creationId xmlns:a16="http://schemas.microsoft.com/office/drawing/2014/main" id="{4FB6E78F-A976-02AE-58BB-1E44B40F39C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283325"/>
            <a:ext cx="12192000" cy="2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a:extLst>
              <a:ext uri="{FF2B5EF4-FFF2-40B4-BE49-F238E27FC236}">
                <a16:creationId xmlns:a16="http://schemas.microsoft.com/office/drawing/2014/main" id="{4E28B6F4-2741-378B-4B90-436C54F6734A}"/>
              </a:ext>
            </a:extLst>
          </p:cNvPr>
          <p:cNvSpPr/>
          <p:nvPr userDrawn="1"/>
        </p:nvSpPr>
        <p:spPr>
          <a:xfrm>
            <a:off x="527050" y="1052513"/>
            <a:ext cx="111379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5" name="矩形 4">
            <a:extLst>
              <a:ext uri="{FF2B5EF4-FFF2-40B4-BE49-F238E27FC236}">
                <a16:creationId xmlns:a16="http://schemas.microsoft.com/office/drawing/2014/main" id="{E3435C64-66CC-04E1-37F6-3A7847E91E94}"/>
              </a:ext>
            </a:extLst>
          </p:cNvPr>
          <p:cNvSpPr/>
          <p:nvPr userDrawn="1"/>
        </p:nvSpPr>
        <p:spPr>
          <a:xfrm>
            <a:off x="10896600" y="6394450"/>
            <a:ext cx="1296988" cy="46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pic>
        <p:nvPicPr>
          <p:cNvPr id="6" name="Picture 2">
            <a:extLst>
              <a:ext uri="{FF2B5EF4-FFF2-40B4-BE49-F238E27FC236}">
                <a16:creationId xmlns:a16="http://schemas.microsoft.com/office/drawing/2014/main" id="{E1CC9186-E2EC-41C8-00ED-08202704AF8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209800" y="120650"/>
            <a:ext cx="7772400" cy="650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a:extLst>
              <a:ext uri="{FF2B5EF4-FFF2-40B4-BE49-F238E27FC236}">
                <a16:creationId xmlns:a16="http://schemas.microsoft.com/office/drawing/2014/main" id="{35454C53-FA7D-F1CA-0AE3-FE50BB2FAE2F}"/>
              </a:ext>
            </a:extLst>
          </p:cNvPr>
          <p:cNvSpPr>
            <a:spLocks noChangeArrowheads="1"/>
          </p:cNvSpPr>
          <p:nvPr userDrawn="1"/>
        </p:nvSpPr>
        <p:spPr bwMode="auto">
          <a:xfrm>
            <a:off x="4572000" y="3962400"/>
            <a:ext cx="6096000" cy="646113"/>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b="1" dirty="0">
                <a:latin typeface="Adobe 黑体 Std R" panose="020B0400000000000000" pitchFamily="34" charset="-128"/>
                <a:ea typeface="Adobe 黑体 Std R" panose="020B0400000000000000" pitchFamily="34" charset="-128"/>
              </a:rPr>
              <a:t>厦门大学财务学系   陈蓉 </a:t>
            </a:r>
            <a:endParaRPr lang="en-US" altLang="zh-CN" b="1" dirty="0">
              <a:latin typeface="Adobe 黑体 Std R" panose="020B0400000000000000" pitchFamily="34" charset="-128"/>
              <a:ea typeface="Adobe 黑体 Std R" panose="020B0400000000000000" pitchFamily="34" charset="-128"/>
            </a:endParaRPr>
          </a:p>
          <a:p>
            <a:pPr eaLnBrk="1" hangingPunct="1">
              <a:defRPr/>
            </a:pPr>
            <a:r>
              <a:rPr lang="en-US" altLang="zh-CN" b="1" dirty="0">
                <a:latin typeface="Adobe Jenson Pro Capt" panose="020A0503050201030203" pitchFamily="18" charset="0"/>
              </a:rPr>
              <a:t>   </a:t>
            </a:r>
            <a:r>
              <a:rPr lang="zh-CN" altLang="en-US" b="1" dirty="0">
                <a:latin typeface="Adobe Jenson Pro Capt" panose="020A0503050201030203" pitchFamily="18" charset="0"/>
              </a:rPr>
              <a:t>  </a:t>
            </a:r>
            <a:r>
              <a:rPr lang="en-US" altLang="zh-CN" b="1" dirty="0" err="1">
                <a:latin typeface="Adobe Jenson Pro Capt" panose="020A0503050201030203" pitchFamily="18" charset="0"/>
              </a:rPr>
              <a:t>aronge@xmu.edu.cn</a:t>
            </a:r>
            <a:endParaRPr lang="zh-CN" altLang="en-US" b="1" dirty="0">
              <a:latin typeface="Adobe Jenson Pro Capt" panose="020A0503050201030203" pitchFamily="18" charset="0"/>
            </a:endParaRPr>
          </a:p>
        </p:txBody>
      </p:sp>
      <p:pic>
        <p:nvPicPr>
          <p:cNvPr id="8" name="Picture 2">
            <a:extLst>
              <a:ext uri="{FF2B5EF4-FFF2-40B4-BE49-F238E27FC236}">
                <a16:creationId xmlns:a16="http://schemas.microsoft.com/office/drawing/2014/main" id="{8188EC54-C851-27D7-80D7-889C724E919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0819" y="84138"/>
            <a:ext cx="3419475"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15561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6"/>
                                        </p:tgtEl>
                                      </p:cBhvr>
                                    </p:animEffect>
                                    <p:anim calcmode="lin" valueType="num">
                                      <p:cBhvr>
                                        <p:cTn id="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6"/>
                                        </p:tgtEl>
                                        <p:attrNameLst>
                                          <p:attrName>ppt_h</p:attrName>
                                        </p:attrNameLst>
                                      </p:cBhvr>
                                      <p:tavLst>
                                        <p:tav tm="0">
                                          <p:val>
                                            <p:strVal val="ppt_h"/>
                                          </p:val>
                                        </p:tav>
                                        <p:tav tm="100000">
                                          <p:val>
                                            <p:strVal val="ppt_h"/>
                                          </p:val>
                                        </p:tav>
                                      </p:tavLst>
                                    </p:anim>
                                    <p:set>
                                      <p:cBhvr>
                                        <p:cTn id="9"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endin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36F995B3-79EB-524E-8205-325EF847035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73584" y="14289"/>
            <a:ext cx="3420533"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a:extLst>
              <a:ext uri="{FF2B5EF4-FFF2-40B4-BE49-F238E27FC236}">
                <a16:creationId xmlns:a16="http://schemas.microsoft.com/office/drawing/2014/main" id="{8145159F-EFD0-0B4B-B076-83D122BE4AD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283325"/>
            <a:ext cx="12192000" cy="2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a:extLst>
              <a:ext uri="{FF2B5EF4-FFF2-40B4-BE49-F238E27FC236}">
                <a16:creationId xmlns:a16="http://schemas.microsoft.com/office/drawing/2014/main" id="{BDB87331-78FB-1B49-B6C5-055C474CC8A6}"/>
              </a:ext>
            </a:extLst>
          </p:cNvPr>
          <p:cNvSpPr/>
          <p:nvPr userDrawn="1"/>
        </p:nvSpPr>
        <p:spPr>
          <a:xfrm>
            <a:off x="527051" y="1052513"/>
            <a:ext cx="111379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5" name="矩形 4">
            <a:extLst>
              <a:ext uri="{FF2B5EF4-FFF2-40B4-BE49-F238E27FC236}">
                <a16:creationId xmlns:a16="http://schemas.microsoft.com/office/drawing/2014/main" id="{A7EFA0AF-C795-064E-B641-5C442F7E3682}"/>
              </a:ext>
            </a:extLst>
          </p:cNvPr>
          <p:cNvSpPr/>
          <p:nvPr userDrawn="1"/>
        </p:nvSpPr>
        <p:spPr>
          <a:xfrm>
            <a:off x="10896600" y="6394450"/>
            <a:ext cx="1297517" cy="46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pic>
        <p:nvPicPr>
          <p:cNvPr id="6" name="Picture 2">
            <a:extLst>
              <a:ext uri="{FF2B5EF4-FFF2-40B4-BE49-F238E27FC236}">
                <a16:creationId xmlns:a16="http://schemas.microsoft.com/office/drawing/2014/main" id="{6A5EE9B9-DF32-F24E-9738-BA1DD2CE7BF2}"/>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320800" y="1"/>
            <a:ext cx="9753600" cy="650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a:extLst>
              <a:ext uri="{FF2B5EF4-FFF2-40B4-BE49-F238E27FC236}">
                <a16:creationId xmlns:a16="http://schemas.microsoft.com/office/drawing/2014/main" id="{440128FF-9B58-9940-808B-16B9FAF203AF}"/>
              </a:ext>
            </a:extLst>
          </p:cNvPr>
          <p:cNvSpPr>
            <a:spLocks noChangeArrowheads="1"/>
          </p:cNvSpPr>
          <p:nvPr userDrawn="1"/>
        </p:nvSpPr>
        <p:spPr bwMode="auto">
          <a:xfrm>
            <a:off x="3860800" y="3962401"/>
            <a:ext cx="6096000" cy="646113"/>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b="1" dirty="0">
                <a:latin typeface="Adobe 黑体 Std R" panose="020B0400000000000000" pitchFamily="34" charset="-128"/>
                <a:ea typeface="Adobe 黑体 Std R" panose="020B0400000000000000" pitchFamily="34" charset="-128"/>
              </a:rPr>
              <a:t>厦门大学财务系   陈蓉 郑振龙 </a:t>
            </a:r>
            <a:endParaRPr lang="en-US" altLang="zh-CN" b="1" dirty="0">
              <a:latin typeface="Adobe 黑体 Std R" panose="020B0400000000000000" pitchFamily="34" charset="-128"/>
              <a:ea typeface="Adobe 黑体 Std R" panose="020B0400000000000000" pitchFamily="34" charset="-128"/>
            </a:endParaRPr>
          </a:p>
          <a:p>
            <a:pPr eaLnBrk="1" hangingPunct="1">
              <a:defRPr/>
            </a:pPr>
            <a:r>
              <a:rPr lang="en-US" altLang="zh-CN" b="1" dirty="0">
                <a:latin typeface="Adobe Jenson Pro Capt" panose="020A0503050201030203" pitchFamily="18" charset="0"/>
              </a:rPr>
              <a:t>  </a:t>
            </a:r>
            <a:r>
              <a:rPr lang="zh-CN" altLang="en-US" b="1" dirty="0">
                <a:latin typeface="Adobe Jenson Pro Capt" panose="020A0503050201030203" pitchFamily="18" charset="0"/>
              </a:rPr>
              <a:t>       </a:t>
            </a:r>
            <a:r>
              <a:rPr lang="en-US" altLang="zh-CN" b="1" dirty="0">
                <a:latin typeface="Adobe Jenson Pro Capt" panose="020A0503050201030203" pitchFamily="18" charset="0"/>
              </a:rPr>
              <a:t> </a:t>
            </a:r>
            <a:r>
              <a:rPr lang="en-US" altLang="zh-CN" b="1" dirty="0" err="1">
                <a:latin typeface="Adobe Jenson Pro Capt" panose="020A0503050201030203" pitchFamily="18" charset="0"/>
              </a:rPr>
              <a:t>aronge@xmu.edu.cn</a:t>
            </a:r>
            <a:endParaRPr lang="zh-CN" altLang="en-US" b="1" dirty="0">
              <a:latin typeface="Adobe Jenson Pro Capt" panose="020A0503050201030203" pitchFamily="18" charset="0"/>
            </a:endParaRPr>
          </a:p>
        </p:txBody>
      </p:sp>
    </p:spTree>
    <p:extLst>
      <p:ext uri="{BB962C8B-B14F-4D97-AF65-F5344CB8AC3E}">
        <p14:creationId xmlns:p14="http://schemas.microsoft.com/office/powerpoint/2010/main" val="18740595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6"/>
                                        </p:tgtEl>
                                      </p:cBhvr>
                                    </p:animEffect>
                                    <p:anim calcmode="lin" valueType="num">
                                      <p:cBhvr>
                                        <p:cTn id="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6"/>
                                        </p:tgtEl>
                                        <p:attrNameLst>
                                          <p:attrName>ppt_h</p:attrName>
                                        </p:attrNameLst>
                                      </p:cBhvr>
                                      <p:tavLst>
                                        <p:tav tm="0">
                                          <p:val>
                                            <p:strVal val="ppt_h"/>
                                          </p:val>
                                        </p:tav>
                                        <p:tav tm="100000">
                                          <p:val>
                                            <p:strVal val="ppt_h"/>
                                          </p:val>
                                        </p:tav>
                                      </p:tavLst>
                                    </p:anim>
                                    <p:set>
                                      <p:cBhvr>
                                        <p:cTn id="9"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and Content_VisualStudio">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3" descr="blueband.tif">
            <a:extLst>
              <a:ext uri="{FF2B5EF4-FFF2-40B4-BE49-F238E27FC236}">
                <a16:creationId xmlns:a16="http://schemas.microsoft.com/office/drawing/2014/main" id="{F7314E06-AC13-B64C-8018-ED319EF05C0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153150"/>
            <a:ext cx="10837333"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椭圆 5">
            <a:extLst>
              <a:ext uri="{FF2B5EF4-FFF2-40B4-BE49-F238E27FC236}">
                <a16:creationId xmlns:a16="http://schemas.microsoft.com/office/drawing/2014/main" id="{39FE1DDB-C303-EF43-AC66-077DC1BA76D0}"/>
              </a:ext>
            </a:extLst>
          </p:cNvPr>
          <p:cNvSpPr/>
          <p:nvPr userDrawn="1"/>
        </p:nvSpPr>
        <p:spPr bwMode="auto">
          <a:xfrm>
            <a:off x="480485" y="6208714"/>
            <a:ext cx="840316" cy="344487"/>
          </a:xfrm>
          <a:prstGeom prst="ellipse">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lIns="109728" tIns="54864" rIns="109728" bIns="54864" anchor="ctr"/>
          <a:lstStyle/>
          <a:p>
            <a:pPr algn="ctr" defTabSz="1096963" eaLnBrk="1" hangingPunct="1">
              <a:defRPr/>
            </a:pPr>
            <a:fld id="{F8E2C8CB-4BE1-894A-B575-7391C845878D}" type="slidenum">
              <a:rPr lang="zh-CN" altLang="en-US" sz="1000">
                <a:solidFill>
                  <a:schemeClr val="bg2"/>
                </a:solidFill>
                <a:latin typeface="Segoe" pitchFamily="34" charset="0"/>
              </a:rPr>
              <a:pPr algn="ctr" defTabSz="1096963" eaLnBrk="1" hangingPunct="1">
                <a:defRPr/>
              </a:pPr>
              <a:t>‹#›</a:t>
            </a:fld>
            <a:endParaRPr lang="zh-CN" altLang="en-US" sz="1400" dirty="0">
              <a:solidFill>
                <a:schemeClr val="bg2"/>
              </a:solidFill>
              <a:latin typeface="Segoe" pitchFamily="34" charset="0"/>
            </a:endParaRPr>
          </a:p>
        </p:txBody>
      </p:sp>
      <p:cxnSp>
        <p:nvCxnSpPr>
          <p:cNvPr id="7" name="直接连接符 12">
            <a:extLst>
              <a:ext uri="{FF2B5EF4-FFF2-40B4-BE49-F238E27FC236}">
                <a16:creationId xmlns:a16="http://schemas.microsoft.com/office/drawing/2014/main" id="{5F799499-78F4-F14A-B155-5F09F472476E}"/>
              </a:ext>
            </a:extLst>
          </p:cNvPr>
          <p:cNvCxnSpPr/>
          <p:nvPr userDrawn="1"/>
        </p:nvCxnSpPr>
        <p:spPr>
          <a:xfrm flipV="1">
            <a:off x="479778" y="1291772"/>
            <a:ext cx="11176001" cy="3629"/>
          </a:xfrm>
          <a:prstGeom prst="line">
            <a:avLst/>
          </a:prstGeom>
          <a:ln w="38100">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style>
          <a:lnRef idx="1">
            <a:schemeClr val="accent1"/>
          </a:lnRef>
          <a:fillRef idx="0">
            <a:schemeClr val="accent1"/>
          </a:fillRef>
          <a:effectRef idx="0">
            <a:schemeClr val="accent1"/>
          </a:effectRef>
          <a:fontRef idx="minor">
            <a:schemeClr val="tx1"/>
          </a:fontRef>
        </p:style>
      </p:cxnSp>
      <p:sp>
        <p:nvSpPr>
          <p:cNvPr id="8" name="TextBox 15">
            <a:extLst>
              <a:ext uri="{FF2B5EF4-FFF2-40B4-BE49-F238E27FC236}">
                <a16:creationId xmlns:a16="http://schemas.microsoft.com/office/drawing/2014/main" id="{BE5A35FD-43CA-C44F-A95E-1E1421D96AC5}"/>
              </a:ext>
            </a:extLst>
          </p:cNvPr>
          <p:cNvSpPr txBox="1">
            <a:spLocks noChangeArrowheads="1"/>
          </p:cNvSpPr>
          <p:nvPr userDrawn="1"/>
        </p:nvSpPr>
        <p:spPr bwMode="auto">
          <a:xfrm>
            <a:off x="3352801" y="6259514"/>
            <a:ext cx="8303684" cy="30797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defRPr/>
            </a:pPr>
            <a:r>
              <a:rPr lang="en-US" altLang="zh-CN" sz="1400">
                <a:solidFill>
                  <a:schemeClr val="bg2"/>
                </a:solidFill>
                <a:latin typeface="微软雅黑" panose="020B0503020204020204" pitchFamily="34" charset="-122"/>
                <a:ea typeface="微软雅黑" panose="020B0503020204020204" pitchFamily="34" charset="-122"/>
              </a:rPr>
              <a:t>©</a:t>
            </a:r>
            <a:r>
              <a:rPr lang="zh-CN" altLang="en-US" sz="1400">
                <a:solidFill>
                  <a:schemeClr val="bg2"/>
                </a:solidFill>
                <a:latin typeface="微软雅黑" panose="020B0503020204020204" pitchFamily="34" charset="-122"/>
                <a:ea typeface="微软雅黑" panose="020B0503020204020204" pitchFamily="34" charset="-122"/>
              </a:rPr>
              <a:t> 版权所有：厦门大学金融系  陈蓉  郑振龙</a:t>
            </a:r>
          </a:p>
        </p:txBody>
      </p:sp>
      <p:sp>
        <p:nvSpPr>
          <p:cNvPr id="2" name="Title 1"/>
          <p:cNvSpPr>
            <a:spLocks noGrp="1"/>
          </p:cNvSpPr>
          <p:nvPr>
            <p:ph type="title"/>
          </p:nvPr>
        </p:nvSpPr>
        <p:spPr>
          <a:xfrm>
            <a:off x="493030" y="457200"/>
            <a:ext cx="11162748" cy="838200"/>
          </a:xfrm>
          <a:prstGeom prst="rect">
            <a:avLst/>
          </a:prstGeom>
        </p:spPr>
        <p:txBody>
          <a:bodyPr anchor="ctr"/>
          <a:lstStyle>
            <a:lvl1pPr>
              <a:defRPr sz="4000" b="1" baseline="0">
                <a:latin typeface="Times New Roman" pitchFamily="18" charset="0"/>
                <a:ea typeface="华文中宋" pitchFamily="2" charset="-122"/>
              </a:defRPr>
            </a:lvl1pPr>
          </a:lstStyle>
          <a:p>
            <a:r>
              <a:rPr lang="en-US" dirty="0"/>
              <a:t>Click to edit Master title style</a:t>
            </a:r>
          </a:p>
        </p:txBody>
      </p:sp>
      <p:sp>
        <p:nvSpPr>
          <p:cNvPr id="4" name="Text Placeholder 5"/>
          <p:cNvSpPr>
            <a:spLocks noGrp="1"/>
          </p:cNvSpPr>
          <p:nvPr>
            <p:ph type="body" sz="quarter" idx="10"/>
          </p:nvPr>
        </p:nvSpPr>
        <p:spPr>
          <a:xfrm>
            <a:off x="479777" y="1524002"/>
            <a:ext cx="11176000" cy="4038599"/>
          </a:xfrm>
          <a:prstGeom prst="rect">
            <a:avLst/>
          </a:prstGeom>
        </p:spPr>
        <p:txBody>
          <a:bodyPr/>
          <a:lstStyle>
            <a:lvl1pPr marL="449263" indent="-449263">
              <a:lnSpc>
                <a:spcPct val="100000"/>
              </a:lnSpc>
              <a:spcAft>
                <a:spcPts val="600"/>
              </a:spcAft>
              <a:buSzPct val="100000"/>
              <a:buFontTx/>
              <a:buBlip>
                <a:blip r:embed="rId4"/>
              </a:buBlip>
              <a:defRPr sz="2800" b="0" baseline="0">
                <a:solidFill>
                  <a:srgbClr val="4A4744"/>
                </a:solidFill>
                <a:latin typeface="Arial" pitchFamily="34" charset="0"/>
                <a:ea typeface="微软雅黑" pitchFamily="34" charset="-122"/>
              </a:defRPr>
            </a:lvl1pPr>
            <a:lvl2pPr marL="711200" indent="-420688">
              <a:lnSpc>
                <a:spcPct val="100000"/>
              </a:lnSpc>
              <a:buSzPct val="100000"/>
              <a:buFontTx/>
              <a:buBlip>
                <a:blip r:embed="rId4"/>
              </a:buBlip>
              <a:defRPr sz="2400" baseline="0">
                <a:solidFill>
                  <a:srgbClr val="4A4744"/>
                </a:solidFill>
                <a:latin typeface="Arial" pitchFamily="34" charset="0"/>
                <a:ea typeface="微软雅黑" pitchFamily="34" charset="-122"/>
              </a:defRPr>
            </a:lvl2pPr>
            <a:lvl3pPr marL="900113" indent="-379413">
              <a:lnSpc>
                <a:spcPct val="100000"/>
              </a:lnSpc>
              <a:buSzPct val="100000"/>
              <a:buFontTx/>
              <a:buBlip>
                <a:blip r:embed="rId4"/>
              </a:buBlip>
              <a:defRPr sz="2400" baseline="0">
                <a:solidFill>
                  <a:srgbClr val="4A4744"/>
                </a:solidFill>
                <a:latin typeface="Arial" pitchFamily="34" charset="0"/>
                <a:ea typeface="微软雅黑" pitchFamily="34" charset="-122"/>
              </a:defRPr>
            </a:lvl3pPr>
            <a:lvl4pPr marL="1160463" indent="-447675">
              <a:lnSpc>
                <a:spcPct val="100000"/>
              </a:lnSpc>
              <a:buSzPct val="100000"/>
              <a:buFontTx/>
              <a:buBlip>
                <a:blip r:embed="rId4"/>
              </a:buBlip>
              <a:defRPr sz="2000" baseline="0">
                <a:solidFill>
                  <a:srgbClr val="4A4744"/>
                </a:solidFill>
                <a:latin typeface="Arial" pitchFamily="34" charset="0"/>
                <a:ea typeface="微软雅黑" pitchFamily="34" charset="-122"/>
              </a:defRPr>
            </a:lvl4pPr>
            <a:lvl5pPr marL="1349375" indent="-393700">
              <a:lnSpc>
                <a:spcPct val="100000"/>
              </a:lnSpc>
              <a:buSzPct val="100000"/>
              <a:buFontTx/>
              <a:buBlip>
                <a:blip r:embed="rId4"/>
              </a:buBlip>
              <a:defRPr sz="2000" baseline="0">
                <a:solidFill>
                  <a:srgbClr val="4A4744"/>
                </a:solidFill>
                <a:latin typeface="Arial" pitchFamily="34" charset="0"/>
                <a:ea typeface="微软雅黑" pitchFamily="34" charset="-122"/>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78165419"/>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0454AAB6-E3C6-8F41-A65D-763C6957CB12}"/>
              </a:ext>
            </a:extLst>
          </p:cNvPr>
          <p:cNvSpPr>
            <a:spLocks noGrp="1" noChangeArrowheads="1"/>
          </p:cNvSpPr>
          <p:nvPr>
            <p:ph type="title"/>
          </p:nvPr>
        </p:nvSpPr>
        <p:spPr bwMode="auto">
          <a:xfrm>
            <a:off x="609600" y="127001"/>
            <a:ext cx="10972800"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36000" numCol="1" anchor="b" anchorCtr="0" compatLnSpc="1">
            <a:prstTxWarp prst="textNoShape">
              <a:avLst/>
            </a:prstTxWarp>
          </a:bodyPr>
          <a:lstStyle/>
          <a:p>
            <a:pPr lvl="0"/>
            <a:r>
              <a:rPr lang="zh-TW" altLang="en-US"/>
              <a:t>按一下此處編輯母版標題樣式</a:t>
            </a:r>
            <a:endParaRPr lang="zh-CN" altLang="en-US"/>
          </a:p>
        </p:txBody>
      </p:sp>
      <p:sp>
        <p:nvSpPr>
          <p:cNvPr id="1027" name="Rectangle 3">
            <a:extLst>
              <a:ext uri="{FF2B5EF4-FFF2-40B4-BE49-F238E27FC236}">
                <a16:creationId xmlns:a16="http://schemas.microsoft.com/office/drawing/2014/main" id="{DF325124-D0C1-644F-BE83-F40BE4C0C4AF}"/>
              </a:ext>
            </a:extLst>
          </p:cNvPr>
          <p:cNvSpPr>
            <a:spLocks noGrp="1" noChangeArrowheads="1"/>
          </p:cNvSpPr>
          <p:nvPr>
            <p:ph type="body" idx="1"/>
          </p:nvPr>
        </p:nvSpPr>
        <p:spPr bwMode="auto">
          <a:xfrm>
            <a:off x="609600" y="1341439"/>
            <a:ext cx="10972800"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dirty="0"/>
              <a:t>按一下此處編輯母版文本樣式</a:t>
            </a:r>
            <a:endParaRPr lang="zh-CN" altLang="en-US" dirty="0"/>
          </a:p>
          <a:p>
            <a:pPr lvl="1"/>
            <a:r>
              <a:rPr lang="zh-CN" altLang="en-US" dirty="0"/>
              <a:t>第二級</a:t>
            </a:r>
          </a:p>
          <a:p>
            <a:pPr lvl="2"/>
            <a:r>
              <a:rPr lang="zh-CN" altLang="en-US" dirty="0"/>
              <a:t>第三級</a:t>
            </a:r>
          </a:p>
          <a:p>
            <a:pPr lvl="3"/>
            <a:r>
              <a:rPr lang="zh-CN" altLang="en-US" dirty="0"/>
              <a:t>第四級</a:t>
            </a:r>
          </a:p>
          <a:p>
            <a:pPr lvl="4"/>
            <a:r>
              <a:rPr lang="zh-CN" altLang="en-US" dirty="0"/>
              <a:t>第五級</a:t>
            </a:r>
          </a:p>
        </p:txBody>
      </p:sp>
      <p:sp>
        <p:nvSpPr>
          <p:cNvPr id="26630" name="Rectangle 6">
            <a:extLst>
              <a:ext uri="{FF2B5EF4-FFF2-40B4-BE49-F238E27FC236}">
                <a16:creationId xmlns:a16="http://schemas.microsoft.com/office/drawing/2014/main" id="{13648C8D-B028-B04B-9300-AA70BEED44C6}"/>
              </a:ext>
            </a:extLst>
          </p:cNvPr>
          <p:cNvSpPr>
            <a:spLocks noGrp="1" noChangeArrowheads="1"/>
          </p:cNvSpPr>
          <p:nvPr>
            <p:ph type="sldNum" sz="quarter" idx="4"/>
          </p:nvPr>
        </p:nvSpPr>
        <p:spPr bwMode="auto">
          <a:xfrm>
            <a:off x="8784167" y="6524626"/>
            <a:ext cx="2844800" cy="2889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solidFill>
                  <a:srgbClr val="2A0015"/>
                </a:solidFill>
                <a:latin typeface="Adobe Jenson Pro Capt" panose="020A0503050201030203" pitchFamily="18" charset="0"/>
                <a:cs typeface="Arial" panose="020B0604020202020204" pitchFamily="34" charset="0"/>
              </a:defRPr>
            </a:lvl1pPr>
          </a:lstStyle>
          <a:p>
            <a:pPr>
              <a:defRPr/>
            </a:pPr>
            <a:fld id="{E4FDEE51-EA8A-994F-896F-81EE742D1554}" type="slidenum">
              <a:rPr lang="zh-CN" altLang="en-US"/>
              <a:pPr>
                <a:defRPr/>
              </a:pPr>
              <a:t>‹#›</a:t>
            </a:fld>
            <a:endParaRPr lang="zh-CN" altLang="en-US"/>
          </a:p>
        </p:txBody>
      </p:sp>
      <p:cxnSp>
        <p:nvCxnSpPr>
          <p:cNvPr id="7" name="直接连接符 6">
            <a:extLst>
              <a:ext uri="{FF2B5EF4-FFF2-40B4-BE49-F238E27FC236}">
                <a16:creationId xmlns:a16="http://schemas.microsoft.com/office/drawing/2014/main" id="{0DB15537-4B7E-8748-89B3-E6214D019B2D}"/>
              </a:ext>
            </a:extLst>
          </p:cNvPr>
          <p:cNvCxnSpPr/>
          <p:nvPr userDrawn="1"/>
        </p:nvCxnSpPr>
        <p:spPr>
          <a:xfrm>
            <a:off x="0" y="6477000"/>
            <a:ext cx="12192000" cy="0"/>
          </a:xfrm>
          <a:prstGeom prst="line">
            <a:avLst/>
          </a:prstGeom>
          <a:ln w="12700">
            <a:solidFill>
              <a:schemeClr val="accent6">
                <a:lumMod val="75000"/>
              </a:schemeClr>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D26F8B53-D87C-5F41-AA64-2A97BD839B64}"/>
              </a:ext>
            </a:extLst>
          </p:cNvPr>
          <p:cNvCxnSpPr/>
          <p:nvPr userDrawn="1"/>
        </p:nvCxnSpPr>
        <p:spPr>
          <a:xfrm>
            <a:off x="623392" y="990600"/>
            <a:ext cx="10945216" cy="0"/>
          </a:xfrm>
          <a:prstGeom prst="line">
            <a:avLst/>
          </a:prstGeom>
          <a:ln w="12700">
            <a:solidFill>
              <a:srgbClr val="006600"/>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sp>
        <p:nvSpPr>
          <p:cNvPr id="10" name="Rectangle 6">
            <a:extLst>
              <a:ext uri="{FF2B5EF4-FFF2-40B4-BE49-F238E27FC236}">
                <a16:creationId xmlns:a16="http://schemas.microsoft.com/office/drawing/2014/main" id="{A64BBBE4-DD2F-B74C-8EF6-FCCE29A6E520}"/>
              </a:ext>
            </a:extLst>
          </p:cNvPr>
          <p:cNvSpPr txBox="1">
            <a:spLocks noChangeArrowheads="1"/>
          </p:cNvSpPr>
          <p:nvPr userDrawn="1"/>
        </p:nvSpPr>
        <p:spPr bwMode="auto">
          <a:xfrm>
            <a:off x="2336800" y="6553200"/>
            <a:ext cx="7112000" cy="287338"/>
          </a:xfrm>
          <a:prstGeom prst="rect">
            <a:avLst/>
          </a:prstGeom>
          <a:noFill/>
          <a:ln w="9525">
            <a:noFill/>
            <a:miter lim="800000"/>
            <a:headEnd/>
            <a:tailEnd/>
          </a:ln>
          <a:effectLst/>
        </p:spPr>
        <p:txBody>
          <a:bodyPr anchor="b"/>
          <a:lstStyle>
            <a:defPPr>
              <a:defRPr lang="zh-CN"/>
            </a:defPPr>
            <a:lvl1pPr marL="0" algn="r" defTabSz="914400" rtl="0" eaLnBrk="1" fontAlgn="auto" latinLnBrk="0" hangingPunct="1">
              <a:spcBef>
                <a:spcPts val="0"/>
              </a:spcBef>
              <a:spcAft>
                <a:spcPts val="0"/>
              </a:spcAft>
              <a:defRPr sz="1200" kern="1200">
                <a:solidFill>
                  <a:srgbClr val="2A0015"/>
                </a:solidFill>
                <a:latin typeface="Adobe Jenson Pro Capt" pitchFamily="18"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dirty="0">
                <a:ea typeface="Adobe 黑体 Std R" pitchFamily="34" charset="-122"/>
              </a:rPr>
              <a:t>Copyright © 2024 Chen, Rong &amp;  Zheng, </a:t>
            </a:r>
            <a:r>
              <a:rPr lang="en-US" altLang="zh-CN" dirty="0" err="1">
                <a:ea typeface="Adobe 黑体 Std R" pitchFamily="34" charset="-122"/>
              </a:rPr>
              <a:t>Zhenlong</a:t>
            </a:r>
            <a:r>
              <a:rPr lang="en-US" altLang="zh-CN" dirty="0">
                <a:ea typeface="Adobe 黑体 Std R" pitchFamily="34" charset="-122"/>
              </a:rPr>
              <a:t> , XMU</a:t>
            </a:r>
          </a:p>
        </p:txBody>
      </p:sp>
    </p:spTree>
  </p:cSld>
  <p:clrMap bg1="lt1" tx1="dk1" bg2="lt2" tx2="dk2" accent1="accent1" accent2="accent2" accent3="accent3" accent4="accent4" accent5="accent5" accent6="accent6" hlink="hlink" folHlink="folHlink"/>
  <p:sldLayoutIdLst>
    <p:sldLayoutId id="2147484310" r:id="rId1"/>
    <p:sldLayoutId id="2147484306" r:id="rId2"/>
    <p:sldLayoutId id="2147484311" r:id="rId3"/>
    <p:sldLayoutId id="2147484307" r:id="rId4"/>
    <p:sldLayoutId id="2147484312" r:id="rId5"/>
    <p:sldLayoutId id="2147484313" r:id="rId6"/>
    <p:sldLayoutId id="2147484314" r:id="rId7"/>
    <p:sldLayoutId id="2147484308" r:id="rId8"/>
    <p:sldLayoutId id="2147484309" r:id="rId9"/>
    <p:sldLayoutId id="2147484315" r:id="rId10"/>
    <p:sldLayoutId id="2147484316" r:id="rId11"/>
    <p:sldLayoutId id="2147484317" r:id="rId12"/>
    <p:sldLayoutId id="2147484318" r:id="rId13"/>
    <p:sldLayoutId id="2147484319" r:id="rId14"/>
    <p:sldLayoutId id="2147484320" r:id="rId15"/>
    <p:sldLayoutId id="2147484323" r:id="rId16"/>
    <p:sldLayoutId id="2147484321" r:id="rId17"/>
    <p:sldLayoutId id="2147484322" r:id="rId18"/>
  </p:sldLayoutIdLst>
  <p:transition/>
  <p:hf hdr="0" ftr="0" dt="0"/>
  <p:txStyles>
    <p:titleStyle>
      <a:lvl1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cs typeface="+mj-cs"/>
        </a:defRPr>
      </a:lvl1pPr>
      <a:lvl2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2pPr>
      <a:lvl3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3pPr>
      <a:lvl4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4pPr>
      <a:lvl5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5pPr>
      <a:lvl6pPr marL="457200" algn="l" rtl="0" fontAlgn="base">
        <a:spcBef>
          <a:spcPct val="0"/>
        </a:spcBef>
        <a:spcAft>
          <a:spcPct val="0"/>
        </a:spcAft>
        <a:defRPr sz="4200">
          <a:solidFill>
            <a:schemeClr val="tx2"/>
          </a:solidFill>
          <a:latin typeface="Garamond" pitchFamily="18" charset="0"/>
          <a:ea typeface="宋体" charset="-122"/>
        </a:defRPr>
      </a:lvl6pPr>
      <a:lvl7pPr marL="914400" algn="l" rtl="0" fontAlgn="base">
        <a:spcBef>
          <a:spcPct val="0"/>
        </a:spcBef>
        <a:spcAft>
          <a:spcPct val="0"/>
        </a:spcAft>
        <a:defRPr sz="4200">
          <a:solidFill>
            <a:schemeClr val="tx2"/>
          </a:solidFill>
          <a:latin typeface="Garamond" pitchFamily="18" charset="0"/>
          <a:ea typeface="宋体" charset="-122"/>
        </a:defRPr>
      </a:lvl7pPr>
      <a:lvl8pPr marL="1371600" algn="l" rtl="0" fontAlgn="base">
        <a:spcBef>
          <a:spcPct val="0"/>
        </a:spcBef>
        <a:spcAft>
          <a:spcPct val="0"/>
        </a:spcAft>
        <a:defRPr sz="4200">
          <a:solidFill>
            <a:schemeClr val="tx2"/>
          </a:solidFill>
          <a:latin typeface="Garamond" pitchFamily="18" charset="0"/>
          <a:ea typeface="宋体" charset="-122"/>
        </a:defRPr>
      </a:lvl8pPr>
      <a:lvl9pPr marL="1828800" algn="l" rtl="0" fontAlgn="base">
        <a:spcBef>
          <a:spcPct val="0"/>
        </a:spcBef>
        <a:spcAft>
          <a:spcPct val="0"/>
        </a:spcAft>
        <a:defRPr sz="4200">
          <a:solidFill>
            <a:schemeClr val="tx2"/>
          </a:solidFill>
          <a:latin typeface="Garamond" pitchFamily="18" charset="0"/>
          <a:ea typeface="宋体" charset="-122"/>
        </a:defRPr>
      </a:lvl9pPr>
    </p:titleStyle>
    <p:bodyStyle>
      <a:lvl1pPr marL="342900" indent="-342900" algn="l" rtl="0" eaLnBrk="0" fontAlgn="base" hangingPunct="0">
        <a:spcBef>
          <a:spcPts val="1200"/>
        </a:spcBef>
        <a:spcAft>
          <a:spcPct val="0"/>
        </a:spcAft>
        <a:buClr>
          <a:srgbClr val="28571F"/>
        </a:buClr>
        <a:buSzPct val="65000"/>
        <a:buBlip>
          <a:blip r:embed="rId20"/>
        </a:buBlip>
        <a:defRPr sz="3000">
          <a:solidFill>
            <a:srgbClr val="262626"/>
          </a:solidFill>
          <a:latin typeface="Adobe Jenson Pro" pitchFamily="18" charset="0"/>
          <a:ea typeface="Adobe 楷体 Std R" pitchFamily="18" charset="-122"/>
          <a:cs typeface="+mn-cs"/>
        </a:defRPr>
      </a:lvl1pPr>
      <a:lvl2pPr marL="669925" indent="-325438" algn="l" rtl="0" eaLnBrk="0" fontAlgn="base" hangingPunct="0">
        <a:spcBef>
          <a:spcPts val="1200"/>
        </a:spcBef>
        <a:spcAft>
          <a:spcPct val="0"/>
        </a:spcAft>
        <a:buClr>
          <a:srgbClr val="000066"/>
        </a:buClr>
        <a:buSzPct val="60000"/>
        <a:buBlip>
          <a:blip r:embed="rId20"/>
        </a:buBlip>
        <a:defRPr sz="2600">
          <a:solidFill>
            <a:srgbClr val="262626"/>
          </a:solidFill>
          <a:latin typeface="Adobe Jenson Pro" pitchFamily="18" charset="0"/>
          <a:ea typeface="Adobe 楷体 Std R" pitchFamily="18" charset="-122"/>
        </a:defRPr>
      </a:lvl2pPr>
      <a:lvl3pPr marL="1022350" indent="-350838" algn="l" rtl="0" eaLnBrk="0" fontAlgn="base" hangingPunct="0">
        <a:spcBef>
          <a:spcPts val="1200"/>
        </a:spcBef>
        <a:spcAft>
          <a:spcPct val="0"/>
        </a:spcAft>
        <a:buClr>
          <a:srgbClr val="28571F"/>
        </a:buClr>
        <a:buSzPct val="65000"/>
        <a:buBlip>
          <a:blip r:embed="rId20"/>
        </a:buBlip>
        <a:defRPr sz="2200">
          <a:solidFill>
            <a:srgbClr val="262626"/>
          </a:solidFill>
          <a:latin typeface="Adobe Jenson Pro" pitchFamily="18" charset="0"/>
          <a:ea typeface="Adobe 楷体 Std R" pitchFamily="18" charset="-122"/>
        </a:defRPr>
      </a:lvl3pPr>
      <a:lvl4pPr marL="1339850" indent="-315913" algn="l" rtl="0" eaLnBrk="0" fontAlgn="base" hangingPunct="0">
        <a:spcBef>
          <a:spcPts val="1200"/>
        </a:spcBef>
        <a:spcAft>
          <a:spcPct val="0"/>
        </a:spcAft>
        <a:buClr>
          <a:srgbClr val="000066"/>
        </a:buClr>
        <a:buSzPct val="70000"/>
        <a:buBlip>
          <a:blip r:embed="rId20"/>
        </a:buBlip>
        <a:defRPr sz="2000">
          <a:solidFill>
            <a:srgbClr val="262626"/>
          </a:solidFill>
          <a:latin typeface="Adobe Jenson Pro" pitchFamily="18" charset="0"/>
          <a:ea typeface="Adobe 楷体 Std R" pitchFamily="18" charset="-122"/>
        </a:defRPr>
      </a:lvl4pPr>
      <a:lvl5pPr marL="1681163" indent="-339725" algn="l" rtl="0" eaLnBrk="0" fontAlgn="base" hangingPunct="0">
        <a:spcBef>
          <a:spcPts val="1200"/>
        </a:spcBef>
        <a:spcAft>
          <a:spcPct val="0"/>
        </a:spcAft>
        <a:buClr>
          <a:srgbClr val="28571F"/>
        </a:buClr>
        <a:buSzPct val="75000"/>
        <a:buBlip>
          <a:blip r:embed="rId20"/>
        </a:buBlip>
        <a:defRPr sz="2000">
          <a:solidFill>
            <a:srgbClr val="262626"/>
          </a:solidFill>
          <a:latin typeface="Adobe Jenson Pro" pitchFamily="18" charset="0"/>
          <a:ea typeface="Adobe 楷体 Std R" pitchFamily="18" charset="-122"/>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34.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customXml" Target="../ink/ink4.xml"/><Relationship Id="rId2" Type="http://schemas.openxmlformats.org/officeDocument/2006/relationships/image" Target="../media/image27.png"/><Relationship Id="rId1" Type="http://schemas.openxmlformats.org/officeDocument/2006/relationships/slideLayout" Target="../slideLayouts/slideLayout3.xml"/><Relationship Id="rId6" Type="http://schemas.openxmlformats.org/officeDocument/2006/relationships/image" Target="../media/image31.png"/><Relationship Id="rId11" Type="http://schemas.openxmlformats.org/officeDocument/2006/relationships/customXml" Target="../ink/ink3.xml"/><Relationship Id="rId5" Type="http://schemas.openxmlformats.org/officeDocument/2006/relationships/image" Target="../media/image30.png"/><Relationship Id="rId10" Type="http://schemas.openxmlformats.org/officeDocument/2006/relationships/customXml" Target="../ink/ink2.xml"/><Relationship Id="rId4" Type="http://schemas.openxmlformats.org/officeDocument/2006/relationships/image" Target="../media/image29.png"/><Relationship Id="rId9" Type="http://schemas.openxmlformats.org/officeDocument/2006/relationships/image" Target="../media/image33.png"/></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6.png"/><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6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42.png"/></Relationships>
</file>

<file path=ppt/slides/_rels/slide6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oleObject" Target="../embeddings/oleObject1.bin"/><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oleObject" Target="../embeddings/oleObject2.bin"/><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oleObject" Target="../embeddings/oleObject3.bin"/><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标题 2">
            <a:extLst>
              <a:ext uri="{FF2B5EF4-FFF2-40B4-BE49-F238E27FC236}">
                <a16:creationId xmlns:a16="http://schemas.microsoft.com/office/drawing/2014/main" id="{6F97ED90-07EB-3349-A337-FF79F5DE6CEB}"/>
              </a:ext>
            </a:extLst>
          </p:cNvPr>
          <p:cNvSpPr>
            <a:spLocks noGrp="1" noChangeArrowheads="1"/>
          </p:cNvSpPr>
          <p:nvPr>
            <p:ph type="title"/>
          </p:nvPr>
        </p:nvSpPr>
        <p:spPr/>
        <p:txBody>
          <a:bodyPr/>
          <a:lstStyle/>
          <a:p>
            <a:r>
              <a:rPr lang="zh-CN" altLang="en-US" dirty="0"/>
              <a:t>第</a:t>
            </a:r>
            <a:r>
              <a:rPr lang="en-US" altLang="zh-CN"/>
              <a:t>4</a:t>
            </a:r>
            <a:r>
              <a:rPr lang="zh-CN" altLang="en-US"/>
              <a:t>章 </a:t>
            </a:r>
            <a:r>
              <a:rPr lang="zh-CN" altLang="en-US" dirty="0">
                <a:ea typeface="KaiTi" panose="02010609060101010101" pitchFamily="49" charset="-122"/>
              </a:rPr>
              <a:t>利率远期与利率期货</a:t>
            </a:r>
            <a:endParaRPr lang="zh-CN" altLang="en-US" dirty="0"/>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灯片编号占位符 2">
            <a:extLst>
              <a:ext uri="{FF2B5EF4-FFF2-40B4-BE49-F238E27FC236}">
                <a16:creationId xmlns:a16="http://schemas.microsoft.com/office/drawing/2014/main" id="{1B52AF10-762B-9841-91A1-F2594A98F695}"/>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97CED38-79AD-1147-B0D5-CFB1BE039A26}" type="slidenum">
              <a:rPr lang="zh-CN" altLang="en-US" smtClean="0">
                <a:solidFill>
                  <a:srgbClr val="2A0015"/>
                </a:solidFill>
                <a:latin typeface="Adobe Jenson Pro Capt" panose="020A0503050201030203" pitchFamily="18" charset="0"/>
              </a:rPr>
              <a:pPr/>
              <a:t>1</a:t>
            </a:fld>
            <a:endParaRPr lang="zh-CN" altLang="en-US">
              <a:solidFill>
                <a:srgbClr val="2A0015"/>
              </a:solidFill>
              <a:latin typeface="Adobe Jenson Pro Capt" panose="020A0503050201030203" pitchFamily="18" charset="0"/>
            </a:endParaRPr>
          </a:p>
        </p:txBody>
      </p:sp>
      <p:sp>
        <p:nvSpPr>
          <p:cNvPr id="4" name="标题 1">
            <a:extLst>
              <a:ext uri="{FF2B5EF4-FFF2-40B4-BE49-F238E27FC236}">
                <a16:creationId xmlns:a16="http://schemas.microsoft.com/office/drawing/2014/main" id="{81E4A347-B697-134A-BFD8-2C5A2A262984}"/>
              </a:ext>
            </a:extLst>
          </p:cNvPr>
          <p:cNvSpPr txBox="1">
            <a:spLocks/>
          </p:cNvSpPr>
          <p:nvPr/>
        </p:nvSpPr>
        <p:spPr bwMode="auto">
          <a:xfrm>
            <a:off x="609600" y="2209800"/>
            <a:ext cx="9398000" cy="508000"/>
          </a:xfrm>
          <a:prstGeom prst="rect">
            <a:avLst/>
          </a:prstGeom>
          <a:noFill/>
          <a:ln>
            <a:noFill/>
          </a:ln>
        </p:spPr>
        <p:txBody>
          <a:bodyPr bIns="36000" anchor="b"/>
          <a:lstStyle>
            <a:lvl1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cs typeface="+mj-cs"/>
              </a:defRPr>
            </a:lvl1pPr>
            <a:lvl2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2pPr>
            <a:lvl3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3pPr>
            <a:lvl4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4pPr>
            <a:lvl5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5pPr>
            <a:lvl6pPr marL="457200" algn="l" rtl="0" fontAlgn="base">
              <a:spcBef>
                <a:spcPct val="0"/>
              </a:spcBef>
              <a:spcAft>
                <a:spcPct val="0"/>
              </a:spcAft>
              <a:defRPr sz="4200">
                <a:solidFill>
                  <a:schemeClr val="tx2"/>
                </a:solidFill>
                <a:latin typeface="Garamond" pitchFamily="18" charset="0"/>
                <a:ea typeface="宋体" charset="-122"/>
              </a:defRPr>
            </a:lvl6pPr>
            <a:lvl7pPr marL="914400" algn="l" rtl="0" fontAlgn="base">
              <a:spcBef>
                <a:spcPct val="0"/>
              </a:spcBef>
              <a:spcAft>
                <a:spcPct val="0"/>
              </a:spcAft>
              <a:defRPr sz="4200">
                <a:solidFill>
                  <a:schemeClr val="tx2"/>
                </a:solidFill>
                <a:latin typeface="Garamond" pitchFamily="18" charset="0"/>
                <a:ea typeface="宋体" charset="-122"/>
              </a:defRPr>
            </a:lvl7pPr>
            <a:lvl8pPr marL="1371600" algn="l" rtl="0" fontAlgn="base">
              <a:spcBef>
                <a:spcPct val="0"/>
              </a:spcBef>
              <a:spcAft>
                <a:spcPct val="0"/>
              </a:spcAft>
              <a:defRPr sz="4200">
                <a:solidFill>
                  <a:schemeClr val="tx2"/>
                </a:solidFill>
                <a:latin typeface="Garamond" pitchFamily="18" charset="0"/>
                <a:ea typeface="宋体" charset="-122"/>
              </a:defRPr>
            </a:lvl8pPr>
            <a:lvl9pPr marL="1828800" algn="l" rtl="0" fontAlgn="base">
              <a:spcBef>
                <a:spcPct val="0"/>
              </a:spcBef>
              <a:spcAft>
                <a:spcPct val="0"/>
              </a:spcAft>
              <a:defRPr sz="4200">
                <a:solidFill>
                  <a:schemeClr val="tx2"/>
                </a:solidFill>
                <a:latin typeface="Garamond" pitchFamily="18" charset="0"/>
                <a:ea typeface="宋体" charset="-122"/>
              </a:defRPr>
            </a:lvl9pPr>
          </a:lstStyle>
          <a:p>
            <a:pPr>
              <a:defRPr/>
            </a:pPr>
            <a:r>
              <a:rPr lang="en-US" altLang="zh-CN" b="1" kern="0" dirty="0">
                <a:latin typeface="Adobe Heiti Std R" panose="020B0400000000000000" pitchFamily="34" charset="-128"/>
                <a:ea typeface="Adobe Heiti Std R" panose="020B0400000000000000" pitchFamily="34" charset="-128"/>
              </a:rPr>
              <a:t>&gt;&gt; </a:t>
            </a:r>
            <a:r>
              <a:rPr lang="zh-CN" altLang="en-US" b="1" kern="0" dirty="0">
                <a:ea typeface="KaiTi" panose="02010609060101010101" pitchFamily="49" charset="-122"/>
              </a:rPr>
              <a:t>第</a:t>
            </a:r>
            <a:r>
              <a:rPr lang="en-US" altLang="zh-CN" b="1" kern="0" dirty="0">
                <a:ea typeface="KaiTi" panose="02010609060101010101" pitchFamily="49" charset="-122"/>
              </a:rPr>
              <a:t>4</a:t>
            </a:r>
            <a:r>
              <a:rPr lang="zh-CN" altLang="en-US" b="1" kern="0" dirty="0">
                <a:ea typeface="KaiTi" panose="02010609060101010101" pitchFamily="49" charset="-122"/>
              </a:rPr>
              <a:t>章 利率远期与利率期货</a:t>
            </a:r>
          </a:p>
        </p:txBody>
      </p:sp>
      <p:sp>
        <p:nvSpPr>
          <p:cNvPr id="5" name="副标题 3">
            <a:extLst>
              <a:ext uri="{FF2B5EF4-FFF2-40B4-BE49-F238E27FC236}">
                <a16:creationId xmlns:a16="http://schemas.microsoft.com/office/drawing/2014/main" id="{E7326ECD-5DAD-644F-8026-F17524150FAC}"/>
              </a:ext>
            </a:extLst>
          </p:cNvPr>
          <p:cNvSpPr txBox="1">
            <a:spLocks/>
          </p:cNvSpPr>
          <p:nvPr/>
        </p:nvSpPr>
        <p:spPr>
          <a:xfrm>
            <a:off x="1600200" y="2819401"/>
            <a:ext cx="8305800" cy="1027113"/>
          </a:xfrm>
          <a:prstGeom prst="rect">
            <a:avLst/>
          </a:prstGeom>
        </p:spPr>
        <p:txBody>
          <a:bodyPr/>
          <a:lstStyle>
            <a:lvl1pPr marL="342900" indent="-342900" algn="l" rtl="0" eaLnBrk="0" fontAlgn="base" hangingPunct="0">
              <a:spcBef>
                <a:spcPts val="1200"/>
              </a:spcBef>
              <a:spcAft>
                <a:spcPct val="0"/>
              </a:spcAft>
              <a:buClr>
                <a:srgbClr val="28571F"/>
              </a:buClr>
              <a:buSzPct val="65000"/>
              <a:buBlip>
                <a:blip r:embed="rId2"/>
              </a:buBlip>
              <a:defRPr sz="3000">
                <a:solidFill>
                  <a:srgbClr val="262626"/>
                </a:solidFill>
                <a:latin typeface="Adobe Jenson Pro" pitchFamily="18" charset="0"/>
                <a:ea typeface="Adobe 楷体 Std R" pitchFamily="18" charset="-122"/>
                <a:cs typeface="+mn-cs"/>
              </a:defRPr>
            </a:lvl1pPr>
            <a:lvl2pPr marL="669925" indent="-325438" algn="l" rtl="0" eaLnBrk="0" fontAlgn="base" hangingPunct="0">
              <a:spcBef>
                <a:spcPts val="1200"/>
              </a:spcBef>
              <a:spcAft>
                <a:spcPct val="0"/>
              </a:spcAft>
              <a:buClr>
                <a:srgbClr val="000066"/>
              </a:buClr>
              <a:buSzPct val="60000"/>
              <a:buBlip>
                <a:blip r:embed="rId2"/>
              </a:buBlip>
              <a:defRPr sz="2600">
                <a:solidFill>
                  <a:srgbClr val="262626"/>
                </a:solidFill>
                <a:latin typeface="Adobe Jenson Pro" pitchFamily="18" charset="0"/>
                <a:ea typeface="Adobe 楷体 Std R" pitchFamily="18" charset="-122"/>
              </a:defRPr>
            </a:lvl2pPr>
            <a:lvl3pPr marL="1022350" indent="-350838" algn="l" rtl="0" eaLnBrk="0" fontAlgn="base" hangingPunct="0">
              <a:spcBef>
                <a:spcPts val="1200"/>
              </a:spcBef>
              <a:spcAft>
                <a:spcPct val="0"/>
              </a:spcAft>
              <a:buClr>
                <a:srgbClr val="28571F"/>
              </a:buClr>
              <a:buSzPct val="65000"/>
              <a:buBlip>
                <a:blip r:embed="rId2"/>
              </a:buBlip>
              <a:defRPr sz="2200">
                <a:solidFill>
                  <a:srgbClr val="262626"/>
                </a:solidFill>
                <a:latin typeface="Adobe Jenson Pro" pitchFamily="18" charset="0"/>
                <a:ea typeface="Adobe 楷体 Std R" pitchFamily="18" charset="-122"/>
              </a:defRPr>
            </a:lvl3pPr>
            <a:lvl4pPr marL="1339850" indent="-315913" algn="l" rtl="0" eaLnBrk="0" fontAlgn="base" hangingPunct="0">
              <a:spcBef>
                <a:spcPts val="1200"/>
              </a:spcBef>
              <a:spcAft>
                <a:spcPct val="0"/>
              </a:spcAft>
              <a:buClr>
                <a:srgbClr val="000066"/>
              </a:buClr>
              <a:buSzPct val="70000"/>
              <a:buBlip>
                <a:blip r:embed="rId2"/>
              </a:buBlip>
              <a:defRPr sz="2000">
                <a:solidFill>
                  <a:srgbClr val="262626"/>
                </a:solidFill>
                <a:latin typeface="Adobe Jenson Pro" pitchFamily="18" charset="0"/>
                <a:ea typeface="Adobe 楷体 Std R" pitchFamily="18" charset="-122"/>
              </a:defRPr>
            </a:lvl4pPr>
            <a:lvl5pPr marL="1681163" indent="-339725" algn="l" rtl="0" eaLnBrk="0" fontAlgn="base" hangingPunct="0">
              <a:spcBef>
                <a:spcPts val="1200"/>
              </a:spcBef>
              <a:spcAft>
                <a:spcPct val="0"/>
              </a:spcAft>
              <a:buClr>
                <a:srgbClr val="28571F"/>
              </a:buClr>
              <a:buSzPct val="75000"/>
              <a:buBlip>
                <a:blip r:embed="rId2"/>
              </a:buBlip>
              <a:defRPr sz="2000">
                <a:solidFill>
                  <a:srgbClr val="262626"/>
                </a:solidFill>
                <a:latin typeface="Adobe Jenson Pro" pitchFamily="18" charset="0"/>
                <a:ea typeface="Adobe 楷体 Std R" pitchFamily="18" charset="-122"/>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9pPr>
          </a:lstStyle>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latin typeface="Adobe 黑体 Std R" pitchFamily="34" charset="-122"/>
              </a:rPr>
              <a:t>远期利率协议</a:t>
            </a:r>
            <a:endParaRPr lang="en-US" altLang="zh-CN" sz="2400" dirty="0">
              <a:latin typeface="Adobe 黑体 Std R" pitchFamily="34" charset="-122"/>
            </a:endParaRPr>
          </a:p>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en-US" altLang="zh-CN" sz="2400" dirty="0">
                <a:latin typeface="Adobe Jenson Pro Capt" panose="020A0503050201030203" pitchFamily="18" charset="0"/>
              </a:rPr>
              <a:t>SOFR</a:t>
            </a:r>
            <a:r>
              <a:rPr lang="zh-CN" altLang="en-US" sz="2400" dirty="0">
                <a:latin typeface="Adobe 黑体 Std R" pitchFamily="34" charset="-122"/>
              </a:rPr>
              <a:t>期货</a:t>
            </a:r>
            <a:endParaRPr lang="en-US" altLang="zh-CN" sz="2400" dirty="0">
              <a:latin typeface="Adobe 黑体 Std R" pitchFamily="34" charset="-122"/>
            </a:endParaRPr>
          </a:p>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latin typeface="Adobe 黑体 Std R" pitchFamily="34" charset="-122"/>
              </a:rPr>
              <a:t>债券远期</a:t>
            </a:r>
            <a:endParaRPr lang="en-US" altLang="zh-CN" sz="2400" dirty="0">
              <a:latin typeface="Adobe 黑体 Std R" pitchFamily="34" charset="-122"/>
            </a:endParaRPr>
          </a:p>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latin typeface="Adobe 黑体 Std R" pitchFamily="34" charset="-122"/>
              </a:rPr>
              <a:t>国债期货</a:t>
            </a:r>
            <a:endParaRPr lang="en-US" altLang="zh-CN" sz="2400" dirty="0">
              <a:latin typeface="Adobe 黑体 Std R" pitchFamily="34" charset="-122"/>
            </a:endParaRPr>
          </a:p>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latin typeface="Adobe 黑体 Std R" pitchFamily="34" charset="-122"/>
              </a:rPr>
              <a:t>利率远期与利率期货的应用</a:t>
            </a:r>
            <a:endParaRPr lang="en-US" altLang="zh-CN" sz="2400" dirty="0">
              <a:latin typeface="Adobe 黑体 Std R" pitchFamily="34" charset="-122"/>
            </a:endParaRPr>
          </a:p>
          <a:p>
            <a:pPr marL="0" indent="0">
              <a:lnSpc>
                <a:spcPct val="130000"/>
              </a:lnSpc>
              <a:buNone/>
              <a:defRPr/>
            </a:pPr>
            <a:endParaRPr lang="en-US" altLang="zh-CN" sz="2400" dirty="0">
              <a:latin typeface="Adobe 黑体 Std R" pitchFamily="34" charset="-122"/>
            </a:endParaRPr>
          </a:p>
          <a:p>
            <a:pPr>
              <a:lnSpc>
                <a:spcPct val="150000"/>
              </a:lnSpc>
              <a:buFontTx/>
              <a:buBlip>
                <a:blip r:embed="rId3"/>
              </a:buBlip>
              <a:defRPr/>
            </a:pPr>
            <a:endParaRPr lang="zh-CN" altLang="en-US" sz="2400" kern="0" dirty="0">
              <a:latin typeface="微软雅黑" pitchFamily="34" charset="-122"/>
              <a:ea typeface="微软雅黑" pitchFamily="34" charset="-122"/>
            </a:endParaRPr>
          </a:p>
        </p:txBody>
      </p:sp>
    </p:spTree>
    <p:extLst>
      <p:ext uri="{BB962C8B-B14F-4D97-AF65-F5344CB8AC3E}">
        <p14:creationId xmlns:p14="http://schemas.microsoft.com/office/powerpoint/2010/main" val="3481499658"/>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B7332CD-3854-A547-8757-3663963398A3}"/>
              </a:ext>
            </a:extLst>
          </p:cNvPr>
          <p:cNvSpPr>
            <a:spLocks noGrp="1"/>
          </p:cNvSpPr>
          <p:nvPr>
            <p:ph type="title"/>
          </p:nvPr>
        </p:nvSpPr>
        <p:spPr>
          <a:xfrm>
            <a:off x="609600" y="2492564"/>
            <a:ext cx="7772400" cy="1362075"/>
          </a:xfrm>
        </p:spPr>
        <p:txBody>
          <a:bodyPr/>
          <a:lstStyle/>
          <a:p>
            <a:pPr>
              <a:defRPr/>
            </a:pPr>
            <a:r>
              <a:rPr lang="zh-CN" altLang="en-US" dirty="0"/>
              <a:t>第一节</a:t>
            </a:r>
          </a:p>
        </p:txBody>
      </p:sp>
      <p:sp>
        <p:nvSpPr>
          <p:cNvPr id="24578" name="文本占位符 4">
            <a:extLst>
              <a:ext uri="{FF2B5EF4-FFF2-40B4-BE49-F238E27FC236}">
                <a16:creationId xmlns:a16="http://schemas.microsoft.com/office/drawing/2014/main" id="{BC8BCBEB-5BBF-6B4F-A189-7674AF6B4505}"/>
              </a:ext>
            </a:extLst>
          </p:cNvPr>
          <p:cNvSpPr>
            <a:spLocks noGrp="1" noChangeArrowheads="1"/>
          </p:cNvSpPr>
          <p:nvPr>
            <p:ph type="body" idx="1"/>
          </p:nvPr>
        </p:nvSpPr>
        <p:spPr>
          <a:xfrm>
            <a:off x="685800" y="4089400"/>
            <a:ext cx="7772400" cy="1500188"/>
          </a:xfrm>
        </p:spPr>
        <p:txBody>
          <a:bodyPr/>
          <a:lstStyle/>
          <a:p>
            <a:r>
              <a:rPr lang="zh-CN" altLang="en-US" dirty="0">
                <a:ea typeface="Adobe 楷体 Std R" panose="02020400000000000000" pitchFamily="18" charset="-128"/>
              </a:rPr>
              <a:t>远期利率协议</a:t>
            </a:r>
          </a:p>
        </p:txBody>
      </p:sp>
      <p:sp>
        <p:nvSpPr>
          <p:cNvPr id="24579" name="灯片编号占位符 2">
            <a:extLst>
              <a:ext uri="{FF2B5EF4-FFF2-40B4-BE49-F238E27FC236}">
                <a16:creationId xmlns:a16="http://schemas.microsoft.com/office/drawing/2014/main" id="{CFA7DAA2-6785-5D40-B2BB-6DD362D15F30}"/>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E02750E-DA8E-164A-BDE0-EAB339D3F664}" type="slidenum">
              <a:rPr lang="zh-CN" altLang="en-US" smtClean="0">
                <a:solidFill>
                  <a:srgbClr val="2A0015"/>
                </a:solidFill>
                <a:latin typeface="Adobe Jenson Pro Capt" panose="020A0503050201030203" pitchFamily="18" charset="0"/>
              </a:rPr>
              <a:pPr/>
              <a:t>2</a:t>
            </a:fld>
            <a:endParaRPr lang="zh-CN" altLang="en-US">
              <a:solidFill>
                <a:srgbClr val="2A0015"/>
              </a:solidFill>
              <a:latin typeface="Adobe Jenson Pro Capt" panose="020A0503050201030203" pitchFamily="18" charset="0"/>
            </a:endParaRPr>
          </a:p>
        </p:txBody>
      </p:sp>
    </p:spTree>
    <p:extLst>
      <p:ext uri="{BB962C8B-B14F-4D97-AF65-F5344CB8AC3E}">
        <p14:creationId xmlns:p14="http://schemas.microsoft.com/office/powerpoint/2010/main" val="3526992357"/>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656166" y="76201"/>
            <a:ext cx="11307233" cy="846931"/>
          </a:xfrm>
        </p:spPr>
        <p:txBody>
          <a:bodyPr>
            <a:normAutofit fontScale="90000"/>
          </a:bodyPr>
          <a:lstStyle/>
          <a:p>
            <a:r>
              <a:rPr lang="zh-CN" altLang="en-US" dirty="0"/>
              <a:t>远期利率协议</a:t>
            </a:r>
            <a:r>
              <a:rPr lang="zh-CN" altLang="en-US" sz="4400" dirty="0">
                <a:ea typeface="Adobe 黑体 Std R" panose="020B0400000000000000" pitchFamily="34" charset="-128"/>
              </a:rPr>
              <a:t>（ </a:t>
            </a:r>
            <a:r>
              <a:rPr lang="en-US" altLang="zh-CN" sz="4400" dirty="0">
                <a:ea typeface="Adobe 黑体 Std R" panose="020B0400000000000000" pitchFamily="34" charset="-128"/>
              </a:rPr>
              <a:t>Forward Rate Agreement</a:t>
            </a:r>
            <a:r>
              <a:rPr lang="zh-CN" altLang="en-US" sz="4400" dirty="0">
                <a:ea typeface="Adobe 黑体 Std R" panose="020B0400000000000000" pitchFamily="34" charset="-128"/>
              </a:rPr>
              <a:t>，</a:t>
            </a:r>
            <a:r>
              <a:rPr lang="en-US" altLang="zh-CN" sz="4400" dirty="0">
                <a:ea typeface="Adobe 黑体 Std R" panose="020B0400000000000000" pitchFamily="34" charset="-128"/>
              </a:rPr>
              <a:t>FRA </a:t>
            </a:r>
            <a:r>
              <a:rPr lang="zh-CN" altLang="en-US" sz="4400" dirty="0">
                <a:ea typeface="Adobe 黑体 Std R" panose="020B0400000000000000" pitchFamily="34" charset="-128"/>
              </a:rPr>
              <a:t>）</a:t>
            </a:r>
            <a:endParaRPr lang="zh-CN" altLang="en-US" dirty="0"/>
          </a:p>
        </p:txBody>
      </p:sp>
      <p:sp>
        <p:nvSpPr>
          <p:cNvPr id="6" name="内容占位符 5"/>
          <p:cNvSpPr>
            <a:spLocks noGrp="1"/>
          </p:cNvSpPr>
          <p:nvPr>
            <p:ph idx="1"/>
          </p:nvPr>
        </p:nvSpPr>
        <p:spPr/>
        <p:txBody>
          <a:bodyPr/>
          <a:lstStyle/>
          <a:p>
            <a:r>
              <a:rPr lang="zh-CN" altLang="en-US" dirty="0"/>
              <a:t>远期利率协议是买卖双方同意从未来某一商定的时刻开始的一定时期内按</a:t>
            </a:r>
            <a:r>
              <a:rPr lang="zh-CN" altLang="en-US" dirty="0">
                <a:solidFill>
                  <a:srgbClr val="FF0000"/>
                </a:solidFill>
              </a:rPr>
              <a:t>协议利率</a:t>
            </a:r>
            <a:r>
              <a:rPr lang="zh-CN" altLang="en-US" dirty="0"/>
              <a:t>借贷一笔数额确定、以具体货币表示的</a:t>
            </a:r>
            <a:r>
              <a:rPr lang="zh-CN" altLang="en-US" dirty="0">
                <a:solidFill>
                  <a:srgbClr val="FF0000"/>
                </a:solidFill>
              </a:rPr>
              <a:t>名义本金</a:t>
            </a:r>
            <a:r>
              <a:rPr lang="zh-CN" altLang="en-US" dirty="0"/>
              <a:t>的协议。</a:t>
            </a:r>
          </a:p>
          <a:p>
            <a:endParaRPr lang="zh-CN" altLang="en-US" dirty="0"/>
          </a:p>
        </p:txBody>
      </p:sp>
      <p:sp>
        <p:nvSpPr>
          <p:cNvPr id="4" name="灯片编号占位符 3"/>
          <p:cNvSpPr>
            <a:spLocks noGrp="1"/>
          </p:cNvSpPr>
          <p:nvPr>
            <p:ph type="sldNum" sz="quarter" idx="10"/>
          </p:nvPr>
        </p:nvSpPr>
        <p:spPr/>
        <p:txBody>
          <a:bodyPr/>
          <a:lstStyle/>
          <a:p>
            <a:pPr>
              <a:defRPr/>
            </a:pPr>
            <a:fld id="{2A5BFC33-41C1-D84C-9298-82D78BC1CEA4}" type="slidenum">
              <a:rPr lang="zh-CN" altLang="en-US" smtClean="0"/>
              <a:pPr>
                <a:defRPr/>
              </a:pPr>
              <a:t>3</a:t>
            </a:fld>
            <a:endParaRPr lang="zh-CN" altLang="en-US"/>
          </a:p>
        </p:txBody>
      </p:sp>
    </p:spTree>
    <p:extLst>
      <p:ext uri="{BB962C8B-B14F-4D97-AF65-F5344CB8AC3E}">
        <p14:creationId xmlns:p14="http://schemas.microsoft.com/office/powerpoint/2010/main" val="207453009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标题 1">
            <a:extLst>
              <a:ext uri="{FF2B5EF4-FFF2-40B4-BE49-F238E27FC236}">
                <a16:creationId xmlns:a16="http://schemas.microsoft.com/office/drawing/2014/main" id="{2C410D74-F7DA-AE42-9504-0A4B333A0F00}"/>
              </a:ext>
            </a:extLst>
          </p:cNvPr>
          <p:cNvSpPr>
            <a:spLocks noGrp="1" noChangeArrowheads="1"/>
          </p:cNvSpPr>
          <p:nvPr>
            <p:ph type="title"/>
          </p:nvPr>
        </p:nvSpPr>
        <p:spPr>
          <a:xfrm>
            <a:off x="685800" y="95624"/>
            <a:ext cx="8229600" cy="846138"/>
          </a:xfrm>
        </p:spPr>
        <p:txBody>
          <a:bodyPr/>
          <a:lstStyle/>
          <a:p>
            <a:r>
              <a:rPr kumimoji="1" lang="zh-CN" altLang="en-US" dirty="0">
                <a:ea typeface="Adobe 黑体 Std R" panose="020B0400000000000000" pitchFamily="34" charset="-128"/>
              </a:rPr>
              <a:t>一个例子</a:t>
            </a:r>
          </a:p>
        </p:txBody>
      </p:sp>
      <p:pic>
        <p:nvPicPr>
          <p:cNvPr id="47106" name="内容占位符 4">
            <a:extLst>
              <a:ext uri="{FF2B5EF4-FFF2-40B4-BE49-F238E27FC236}">
                <a16:creationId xmlns:a16="http://schemas.microsoft.com/office/drawing/2014/main" id="{F5FA1B13-0853-3341-B27C-31C6D4DC7FC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667000" y="1127125"/>
            <a:ext cx="6756400" cy="5183188"/>
          </a:xfrm>
        </p:spPr>
      </p:pic>
      <p:sp>
        <p:nvSpPr>
          <p:cNvPr id="47107" name="灯片编号占位符 3">
            <a:extLst>
              <a:ext uri="{FF2B5EF4-FFF2-40B4-BE49-F238E27FC236}">
                <a16:creationId xmlns:a16="http://schemas.microsoft.com/office/drawing/2014/main" id="{82208560-56F7-E34C-8079-26AE156C8F22}"/>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5DB057F1-A4F9-0342-9B7F-BB3700385FE0}" type="slidenum">
              <a:rPr lang="zh-CN" altLang="en-US" smtClean="0">
                <a:solidFill>
                  <a:srgbClr val="7F7F7F"/>
                </a:solidFill>
                <a:latin typeface="Adobe Jenson Pro Capt" panose="020A0503050201030203" pitchFamily="18" charset="0"/>
              </a:rPr>
              <a:pPr/>
              <a:t>4</a:t>
            </a:fld>
            <a:endParaRPr lang="zh-CN" altLang="en-US">
              <a:solidFill>
                <a:srgbClr val="7F7F7F"/>
              </a:solidFill>
              <a:latin typeface="Adobe Jenson Pro Capt" panose="020A0503050201030203" pitchFamily="18" charset="0"/>
            </a:endParaRPr>
          </a:p>
        </p:txBody>
      </p:sp>
    </p:spTree>
    <p:extLst>
      <p:ext uri="{BB962C8B-B14F-4D97-AF65-F5344CB8AC3E}">
        <p14:creationId xmlns:p14="http://schemas.microsoft.com/office/powerpoint/2010/main" val="202628214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a:extLst>
              <a:ext uri="{FF2B5EF4-FFF2-40B4-BE49-F238E27FC236}">
                <a16:creationId xmlns:a16="http://schemas.microsoft.com/office/drawing/2014/main" id="{D7304439-D012-3043-A7A1-9E0B4CE61E1C}"/>
              </a:ext>
            </a:extLst>
          </p:cNvPr>
          <p:cNvSpPr>
            <a:spLocks noGrp="1" noChangeArrowheads="1"/>
          </p:cNvSpPr>
          <p:nvPr>
            <p:ph type="title"/>
          </p:nvPr>
        </p:nvSpPr>
        <p:spPr>
          <a:xfrm>
            <a:off x="609600" y="76200"/>
            <a:ext cx="8229600" cy="846138"/>
          </a:xfrm>
        </p:spPr>
        <p:txBody>
          <a:bodyPr/>
          <a:lstStyle/>
          <a:p>
            <a:pPr eaLnBrk="1" hangingPunct="1"/>
            <a:r>
              <a:rPr lang="en-US" altLang="zh-CN" dirty="0">
                <a:ea typeface="Adobe 黑体 Std R" panose="020B0400000000000000" pitchFamily="34" charset="-128"/>
              </a:rPr>
              <a:t>FRA </a:t>
            </a:r>
            <a:r>
              <a:rPr lang="zh-CN" altLang="en-US" dirty="0">
                <a:ea typeface="Adobe 黑体 Std R" panose="020B0400000000000000" pitchFamily="34" charset="-128"/>
              </a:rPr>
              <a:t>特征</a:t>
            </a:r>
          </a:p>
        </p:txBody>
      </p:sp>
      <p:sp>
        <p:nvSpPr>
          <p:cNvPr id="69637" name="Rectangle 3">
            <a:extLst>
              <a:ext uri="{FF2B5EF4-FFF2-40B4-BE49-F238E27FC236}">
                <a16:creationId xmlns:a16="http://schemas.microsoft.com/office/drawing/2014/main" id="{7AD4A4D2-4B25-9E4A-9CA8-CC604A17FC41}"/>
              </a:ext>
            </a:extLst>
          </p:cNvPr>
          <p:cNvSpPr>
            <a:spLocks noGrp="1" noChangeArrowheads="1"/>
          </p:cNvSpPr>
          <p:nvPr>
            <p:ph idx="1"/>
          </p:nvPr>
        </p:nvSpPr>
        <p:spPr>
          <a:xfrm>
            <a:off x="609600" y="1341439"/>
            <a:ext cx="9601200" cy="5183187"/>
          </a:xfrm>
        </p:spPr>
        <p:txBody>
          <a:bodyPr/>
          <a:lstStyle/>
          <a:p>
            <a:pPr eaLnBrk="1" hangingPunct="1">
              <a:defRPr/>
            </a:pPr>
            <a:endParaRPr lang="zh-CN" altLang="en-US" dirty="0"/>
          </a:p>
          <a:p>
            <a:pPr eaLnBrk="1" hangingPunct="1">
              <a:defRPr/>
            </a:pPr>
            <a:r>
              <a:rPr lang="zh-CN" altLang="en-US" dirty="0"/>
              <a:t>在 </a:t>
            </a:r>
            <a:r>
              <a:rPr lang="en-US" altLang="zh-CN" dirty="0"/>
              <a:t>T </a:t>
            </a:r>
            <a:r>
              <a:rPr lang="zh-CN" altLang="en-US" dirty="0"/>
              <a:t>时刻进行</a:t>
            </a:r>
            <a:r>
              <a:rPr lang="zh-CN" altLang="en-US" dirty="0">
                <a:solidFill>
                  <a:srgbClr val="FF0000"/>
                </a:solidFill>
              </a:rPr>
              <a:t>现金结算</a:t>
            </a:r>
            <a:endParaRPr lang="en-US" altLang="zh-CN" dirty="0"/>
          </a:p>
          <a:p>
            <a:pPr eaLnBrk="1" hangingPunct="1">
              <a:defRPr/>
            </a:pPr>
            <a:r>
              <a:rPr lang="zh-CN" altLang="en-US" dirty="0"/>
              <a:t>结算金额为利差的</a:t>
            </a:r>
            <a:r>
              <a:rPr lang="zh-CN" altLang="en-US" dirty="0">
                <a:solidFill>
                  <a:srgbClr val="FF0000"/>
                </a:solidFill>
              </a:rPr>
              <a:t>贴现值</a:t>
            </a:r>
            <a:endParaRPr lang="zh-CN" altLang="en-US" dirty="0"/>
          </a:p>
          <a:p>
            <a:pPr eaLnBrk="1" hangingPunct="1">
              <a:defRPr/>
            </a:pPr>
            <a:r>
              <a:rPr lang="zh-CN" altLang="en-US" dirty="0"/>
              <a:t>名义本金</a:t>
            </a:r>
          </a:p>
          <a:p>
            <a:pPr eaLnBrk="1" hangingPunct="1">
              <a:defRPr/>
            </a:pPr>
            <a:r>
              <a:rPr lang="zh-CN" altLang="en-US" dirty="0"/>
              <a:t>头寸方向</a:t>
            </a:r>
            <a:endParaRPr lang="en-US" altLang="zh-CN" dirty="0"/>
          </a:p>
          <a:p>
            <a:pPr lvl="1" eaLnBrk="1" hangingPunct="1">
              <a:defRPr/>
            </a:pPr>
            <a:r>
              <a:rPr lang="zh-CN" altLang="en-US" dirty="0"/>
              <a:t>多头</a:t>
            </a:r>
            <a:r>
              <a:rPr lang="en-US" altLang="zh-CN" dirty="0"/>
              <a:t>: </a:t>
            </a:r>
            <a:r>
              <a:rPr lang="zh-CN" altLang="en-US" dirty="0"/>
              <a:t> </a:t>
            </a:r>
            <a:r>
              <a:rPr lang="en-US" altLang="zh-CN" dirty="0"/>
              <a:t>Fixed-rate payer</a:t>
            </a:r>
          </a:p>
          <a:p>
            <a:pPr eaLnBrk="1" hangingPunct="1">
              <a:defRPr/>
            </a:pPr>
            <a:r>
              <a:rPr lang="zh-CN" altLang="en-US" dirty="0"/>
              <a:t>报价： </a:t>
            </a:r>
            <a:r>
              <a:rPr lang="en-US" altLang="zh-CN" dirty="0"/>
              <a:t>3 × 9 SHIBOR 2.86</a:t>
            </a:r>
          </a:p>
        </p:txBody>
      </p:sp>
      <p:sp>
        <p:nvSpPr>
          <p:cNvPr id="48131" name="灯片编号占位符 6">
            <a:extLst>
              <a:ext uri="{FF2B5EF4-FFF2-40B4-BE49-F238E27FC236}">
                <a16:creationId xmlns:a16="http://schemas.microsoft.com/office/drawing/2014/main" id="{A049B56A-D4C8-5448-8011-BA08BFDE444F}"/>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3"/>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3"/>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3"/>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3"/>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27D86E5B-CB30-C445-BE69-6258136C4244}" type="slidenum">
              <a:rPr lang="zh-CN" altLang="en-US" sz="9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5</a:t>
            </a:fld>
            <a:endParaRPr lang="en-US" altLang="zh-CN" sz="900">
              <a:solidFill>
                <a:srgbClr val="000000"/>
              </a:solidFill>
              <a:latin typeface="Adobe Jenson Pro Capt" panose="020A0503050201030203" pitchFamily="18" charset="0"/>
              <a:ea typeface="宋体" panose="02010600030101010101" pitchFamily="2" charset="-122"/>
            </a:endParaRPr>
          </a:p>
        </p:txBody>
      </p:sp>
    </p:spTree>
    <p:extLst>
      <p:ext uri="{BB962C8B-B14F-4D97-AF65-F5344CB8AC3E}">
        <p14:creationId xmlns:p14="http://schemas.microsoft.com/office/powerpoint/2010/main" val="1393231421"/>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标题 1">
            <a:extLst>
              <a:ext uri="{FF2B5EF4-FFF2-40B4-BE49-F238E27FC236}">
                <a16:creationId xmlns:a16="http://schemas.microsoft.com/office/drawing/2014/main" id="{ECAFB35D-8BD3-BD48-91D1-076ADA80ECA0}"/>
              </a:ext>
            </a:extLst>
          </p:cNvPr>
          <p:cNvSpPr>
            <a:spLocks noGrp="1" noChangeArrowheads="1"/>
          </p:cNvSpPr>
          <p:nvPr>
            <p:ph type="title"/>
          </p:nvPr>
        </p:nvSpPr>
        <p:spPr>
          <a:xfrm>
            <a:off x="609600" y="76200"/>
            <a:ext cx="8229600" cy="846138"/>
          </a:xfrm>
        </p:spPr>
        <p:txBody>
          <a:bodyPr/>
          <a:lstStyle/>
          <a:p>
            <a:r>
              <a:rPr kumimoji="1" lang="zh-CN" altLang="en-US" dirty="0">
                <a:ea typeface="Adobe 黑体 Std R" panose="020B0400000000000000" pitchFamily="34" charset="-128"/>
              </a:rPr>
              <a:t>合理协议利率的确定</a:t>
            </a:r>
          </a:p>
        </p:txBody>
      </p:sp>
      <p:sp>
        <p:nvSpPr>
          <p:cNvPr id="50179" name="灯片编号占位符 3">
            <a:extLst>
              <a:ext uri="{FF2B5EF4-FFF2-40B4-BE49-F238E27FC236}">
                <a16:creationId xmlns:a16="http://schemas.microsoft.com/office/drawing/2014/main" id="{6F2673DD-7357-5B49-87C1-3980431B2468}"/>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CF68E38-7CA6-DB4D-AE23-2DBBE78C2992}" type="slidenum">
              <a:rPr lang="zh-CN" altLang="en-US" smtClean="0">
                <a:solidFill>
                  <a:srgbClr val="7F7F7F"/>
                </a:solidFill>
                <a:latin typeface="Adobe Jenson Pro Capt" panose="020A0503050201030203" pitchFamily="18" charset="0"/>
              </a:rPr>
              <a:pPr/>
              <a:t>6</a:t>
            </a:fld>
            <a:endParaRPr lang="zh-CN" altLang="en-US">
              <a:solidFill>
                <a:srgbClr val="7F7F7F"/>
              </a:solidFill>
              <a:latin typeface="Adobe Jenson Pro Capt" panose="020A0503050201030203" pitchFamily="18" charset="0"/>
            </a:endParaRPr>
          </a:p>
        </p:txBody>
      </p:sp>
      <mc:AlternateContent xmlns:mc="http://schemas.openxmlformats.org/markup-compatibility/2006" xmlns:a14="http://schemas.microsoft.com/office/drawing/2010/main">
        <mc:Choice Requires="a14">
          <p:sp>
            <p:nvSpPr>
              <p:cNvPr id="2" name="内容占位符 1">
                <a:extLst>
                  <a:ext uri="{FF2B5EF4-FFF2-40B4-BE49-F238E27FC236}">
                    <a16:creationId xmlns:a16="http://schemas.microsoft.com/office/drawing/2014/main" id="{C2DA4253-E8F4-13F4-3090-F759D132B6BE}"/>
                  </a:ext>
                </a:extLst>
              </p:cNvPr>
              <p:cNvSpPr>
                <a:spLocks noGrp="1"/>
              </p:cNvSpPr>
              <p:nvPr>
                <p:ph idx="1"/>
              </p:nvPr>
            </p:nvSpPr>
            <p:spPr/>
            <p:txBody>
              <a:bodyPr/>
              <a:lstStyle/>
              <a:p>
                <a:r>
                  <a:rPr kumimoji="1" lang="zh-CN" altLang="en-US" dirty="0"/>
                  <a:t>在</a:t>
                </a:r>
                <a:r>
                  <a:rPr kumimoji="1" lang="en-US" altLang="zh-CN" dirty="0"/>
                  <a:t>FRA</a:t>
                </a:r>
                <a:r>
                  <a:rPr kumimoji="1" lang="zh-CN" altLang="en-US" dirty="0"/>
                  <a:t>中，合理的协议利率就是远期利率</a:t>
                </a:r>
                <a:endParaRPr kumimoji="1" lang="en-US" altLang="zh-CN" dirty="0"/>
              </a:p>
              <a:p>
                <a:endParaRPr kumimoji="1" lang="en-US" altLang="zh-CN" dirty="0"/>
              </a:p>
              <a:p>
                <a:pPr marL="0" indent="0" algn="ctr">
                  <a:buNone/>
                </a:pPr>
                <a14:m>
                  <m:oMath xmlns:m="http://schemas.openxmlformats.org/officeDocument/2006/math">
                    <m:sSubSup>
                      <m:sSubSupPr>
                        <m:ctrlPr>
                          <a:rPr lang="zh-CN" altLang="zh-CN" sz="4400" i="1" smtClean="0">
                            <a:effectLst/>
                            <a:latin typeface="Cambria Math" panose="02040503050406030204" pitchFamily="18" charset="0"/>
                            <a:ea typeface="Cambria Math" panose="02040503050406030204" pitchFamily="18" charset="0"/>
                          </a:rPr>
                        </m:ctrlPr>
                      </m:sSubSupPr>
                      <m:e>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𝑅</m:t>
                        </m:r>
                      </m:e>
                      <m:sub>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𝑡</m:t>
                        </m:r>
                      </m:sub>
                      <m: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𝑇</m:t>
                        </m:r>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sSup>
                          <m:sSupPr>
                            <m:ctrlPr>
                              <a:rPr lang="zh-CN" altLang="zh-CN" sz="4400" i="1">
                                <a:effectLst/>
                                <a:latin typeface="Cambria Math" panose="02040503050406030204" pitchFamily="18" charset="0"/>
                                <a:ea typeface="Cambria Math" panose="02040503050406030204" pitchFamily="18" charset="0"/>
                              </a:rPr>
                            </m:ctrlPr>
                          </m:sSupPr>
                          <m:e>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𝑇</m:t>
                            </m:r>
                          </m:e>
                          <m: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sup>
                        </m:sSup>
                      </m:sup>
                    </m:sSub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4400" i="1">
                            <a:effectLst/>
                            <a:latin typeface="Cambria Math" panose="02040503050406030204" pitchFamily="18" charset="0"/>
                            <a:ea typeface="Cambria Math" panose="02040503050406030204" pitchFamily="18" charset="0"/>
                          </a:rPr>
                        </m:ctrlPr>
                      </m:fPr>
                      <m:num>
                        <m:sSubSup>
                          <m:sSubSupPr>
                            <m:ctrlPr>
                              <a:rPr lang="zh-CN" altLang="zh-CN" sz="4400" i="1">
                                <a:effectLst/>
                                <a:latin typeface="Cambria Math" panose="02040503050406030204" pitchFamily="18" charset="0"/>
                                <a:ea typeface="Cambria Math" panose="02040503050406030204" pitchFamily="18" charset="0"/>
                              </a:rPr>
                            </m:ctrlPr>
                          </m:sSubSupPr>
                          <m:e>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𝑅</m:t>
                            </m:r>
                          </m:e>
                          <m:sub>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𝑡</m:t>
                            </m:r>
                          </m:sub>
                          <m:sup>
                            <m:sSup>
                              <m:sSupPr>
                                <m:ctrlPr>
                                  <a:rPr lang="zh-CN" altLang="zh-CN" sz="4400" i="1">
                                    <a:effectLst/>
                                    <a:latin typeface="Cambria Math" panose="02040503050406030204" pitchFamily="18" charset="0"/>
                                    <a:ea typeface="Cambria Math" panose="02040503050406030204" pitchFamily="18" charset="0"/>
                                  </a:rPr>
                                </m:ctrlPr>
                              </m:sSupPr>
                              <m:e>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𝑇</m:t>
                                </m:r>
                              </m:e>
                              <m: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sup>
                            </m:sSup>
                          </m:sup>
                        </m:sSub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d>
                          <m:dPr>
                            <m:ctrlPr>
                              <a:rPr lang="zh-CN" altLang="zh-CN" sz="4400" i="1">
                                <a:effectLst/>
                                <a:latin typeface="Cambria Math" panose="02040503050406030204" pitchFamily="18" charset="0"/>
                                <a:ea typeface="Cambria Math" panose="02040503050406030204" pitchFamily="18" charset="0"/>
                              </a:rPr>
                            </m:ctrlPr>
                          </m:dPr>
                          <m:e>
                            <m:sSup>
                              <m:sSupPr>
                                <m:ctrlPr>
                                  <a:rPr lang="zh-CN" altLang="zh-CN" sz="4400" i="1">
                                    <a:effectLst/>
                                    <a:latin typeface="Cambria Math" panose="02040503050406030204" pitchFamily="18" charset="0"/>
                                    <a:ea typeface="Cambria Math" panose="02040503050406030204" pitchFamily="18" charset="0"/>
                                  </a:rPr>
                                </m:ctrlPr>
                              </m:sSupPr>
                              <m:e>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𝑇</m:t>
                                </m:r>
                              </m:e>
                              <m: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sup>
                            </m:s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𝑡</m:t>
                            </m:r>
                          </m:e>
                        </m:d>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sSubSup>
                          <m:sSubSupPr>
                            <m:ctrlPr>
                              <a:rPr lang="zh-CN" altLang="zh-CN" sz="4400" i="1">
                                <a:effectLst/>
                                <a:latin typeface="Cambria Math" panose="02040503050406030204" pitchFamily="18" charset="0"/>
                                <a:ea typeface="Cambria Math" panose="02040503050406030204" pitchFamily="18" charset="0"/>
                              </a:rPr>
                            </m:ctrlPr>
                          </m:sSubSupPr>
                          <m:e>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𝑅</m:t>
                            </m:r>
                          </m:e>
                          <m:sub>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𝑡</m:t>
                            </m:r>
                          </m:sub>
                          <m: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𝑇</m:t>
                            </m:r>
                          </m:sup>
                        </m:sSub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𝑇</m:t>
                        </m:r>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𝑡</m:t>
                        </m:r>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num>
                      <m:den>
                        <m:sSup>
                          <m:sSupPr>
                            <m:ctrlPr>
                              <a:rPr lang="zh-CN" altLang="zh-CN" sz="4400" i="1">
                                <a:effectLst/>
                                <a:latin typeface="Cambria Math" panose="02040503050406030204" pitchFamily="18" charset="0"/>
                                <a:ea typeface="Cambria Math" panose="02040503050406030204" pitchFamily="18" charset="0"/>
                              </a:rPr>
                            </m:ctrlPr>
                          </m:sSupPr>
                          <m:e>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𝑇</m:t>
                            </m:r>
                          </m:e>
                          <m: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sup>
                        </m:sSup>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3200" i="1">
                            <a:effectLst/>
                            <a:latin typeface="Cambria Math" panose="02040503050406030204" pitchFamily="18" charset="0"/>
                            <a:ea typeface="宋体" panose="02010600030101010101" pitchFamily="2" charset="-122"/>
                            <a:cs typeface="Times New Roman" panose="02020603050405020304" pitchFamily="18" charset="0"/>
                          </a:rPr>
                          <m:t>𝑇</m:t>
                        </m:r>
                      </m:den>
                    </m:f>
                  </m:oMath>
                </a14:m>
                <a:r>
                  <a:rPr lang="zh-CN" altLang="zh-CN" sz="4400" dirty="0">
                    <a:effectLst/>
                  </a:rPr>
                  <a:t> </a:t>
                </a:r>
                <a:endParaRPr kumimoji="1" lang="en-US" altLang="zh-CN" sz="4400" dirty="0"/>
              </a:p>
              <a:p>
                <a:endParaRPr kumimoji="1" lang="en-US" altLang="zh-CN" dirty="0"/>
              </a:p>
              <a:p>
                <a:r>
                  <a:rPr kumimoji="1" lang="zh-CN" altLang="en-US" dirty="0"/>
                  <a:t>在连续复利下，长期限即期利率与长期限的乘积减去短期限即期利率与短期限的乘积，再除以远期期限，就是合理的</a:t>
                </a:r>
                <a:r>
                  <a:rPr kumimoji="1" lang="en-US" altLang="zh-CN" dirty="0"/>
                  <a:t>FRA</a:t>
                </a:r>
                <a:r>
                  <a:rPr kumimoji="1" lang="zh-CN" altLang="en-US" dirty="0"/>
                  <a:t>协议利率</a:t>
                </a:r>
              </a:p>
            </p:txBody>
          </p:sp>
        </mc:Choice>
        <mc:Fallback xmlns="">
          <p:sp>
            <p:nvSpPr>
              <p:cNvPr id="2" name="内容占位符 1">
                <a:extLst>
                  <a:ext uri="{FF2B5EF4-FFF2-40B4-BE49-F238E27FC236}">
                    <a16:creationId xmlns:a16="http://schemas.microsoft.com/office/drawing/2014/main" id="{C2DA4253-E8F4-13F4-3090-F759D132B6BE}"/>
                  </a:ext>
                </a:extLst>
              </p:cNvPr>
              <p:cNvSpPr>
                <a:spLocks noGrp="1" noRot="1" noChangeAspect="1" noMove="1" noResize="1" noEditPoints="1" noAdjustHandles="1" noChangeArrowheads="1" noChangeShapeType="1" noTextEdit="1"/>
              </p:cNvSpPr>
              <p:nvPr>
                <p:ph idx="1"/>
              </p:nvPr>
            </p:nvSpPr>
            <p:spPr>
              <a:blipFill>
                <a:blip r:embed="rId2"/>
                <a:stretch>
                  <a:fillRect t="-171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513053804"/>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标题 1">
            <a:extLst>
              <a:ext uri="{FF2B5EF4-FFF2-40B4-BE49-F238E27FC236}">
                <a16:creationId xmlns:a16="http://schemas.microsoft.com/office/drawing/2014/main" id="{F0C1AC8D-5F33-524C-9B85-59E184690205}"/>
              </a:ext>
            </a:extLst>
          </p:cNvPr>
          <p:cNvSpPr>
            <a:spLocks noGrp="1" noChangeArrowheads="1"/>
          </p:cNvSpPr>
          <p:nvPr>
            <p:ph type="title"/>
          </p:nvPr>
        </p:nvSpPr>
        <p:spPr>
          <a:xfrm>
            <a:off x="554567" y="98613"/>
            <a:ext cx="8229600" cy="846138"/>
          </a:xfrm>
        </p:spPr>
        <p:txBody>
          <a:bodyPr/>
          <a:lstStyle/>
          <a:p>
            <a:r>
              <a:rPr kumimoji="1" lang="zh-CN" altLang="en-US" dirty="0">
                <a:ea typeface="Adobe 黑体 Std R" panose="020B0400000000000000" pitchFamily="34" charset="-128"/>
              </a:rPr>
              <a:t>合理远期利率的无套利分析</a:t>
            </a:r>
          </a:p>
        </p:txBody>
      </p:sp>
      <p:pic>
        <p:nvPicPr>
          <p:cNvPr id="51202" name="内容占位符 4">
            <a:extLst>
              <a:ext uri="{FF2B5EF4-FFF2-40B4-BE49-F238E27FC236}">
                <a16:creationId xmlns:a16="http://schemas.microsoft.com/office/drawing/2014/main" id="{B7A64114-B630-6C4A-BBA6-A1B6A0773B3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016125" y="1662113"/>
            <a:ext cx="8229600" cy="4205287"/>
          </a:xfrm>
        </p:spPr>
      </p:pic>
      <p:sp>
        <p:nvSpPr>
          <p:cNvPr id="51203" name="灯片编号占位符 3">
            <a:extLst>
              <a:ext uri="{FF2B5EF4-FFF2-40B4-BE49-F238E27FC236}">
                <a16:creationId xmlns:a16="http://schemas.microsoft.com/office/drawing/2014/main" id="{7593AF69-A0E5-604C-9916-9A20356933DC}"/>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D035413A-7D11-7340-BD56-653CB7CAE0FF}" type="slidenum">
              <a:rPr lang="zh-CN" altLang="en-US" smtClean="0">
                <a:solidFill>
                  <a:srgbClr val="7F7F7F"/>
                </a:solidFill>
                <a:latin typeface="Adobe Jenson Pro Capt" panose="020A0503050201030203" pitchFamily="18" charset="0"/>
              </a:rPr>
              <a:pPr/>
              <a:t>7</a:t>
            </a:fld>
            <a:endParaRPr lang="zh-CN" altLang="en-US">
              <a:solidFill>
                <a:srgbClr val="7F7F7F"/>
              </a:solidFill>
              <a:latin typeface="Adobe Jenson Pro Capt" panose="020A0503050201030203" pitchFamily="18" charset="0"/>
            </a:endParaRPr>
          </a:p>
        </p:txBody>
      </p:sp>
    </p:spTree>
    <p:extLst>
      <p:ext uri="{BB962C8B-B14F-4D97-AF65-F5344CB8AC3E}">
        <p14:creationId xmlns:p14="http://schemas.microsoft.com/office/powerpoint/2010/main" val="2616907187"/>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标题 1">
            <a:extLst>
              <a:ext uri="{FF2B5EF4-FFF2-40B4-BE49-F238E27FC236}">
                <a16:creationId xmlns:a16="http://schemas.microsoft.com/office/drawing/2014/main" id="{3A026145-AC39-244E-9E78-8278782F0A5B}"/>
              </a:ext>
            </a:extLst>
          </p:cNvPr>
          <p:cNvSpPr>
            <a:spLocks noGrp="1" noChangeArrowheads="1"/>
          </p:cNvSpPr>
          <p:nvPr>
            <p:ph type="title"/>
          </p:nvPr>
        </p:nvSpPr>
        <p:spPr>
          <a:xfrm>
            <a:off x="609600" y="80682"/>
            <a:ext cx="8229600" cy="846138"/>
          </a:xfrm>
        </p:spPr>
        <p:txBody>
          <a:bodyPr/>
          <a:lstStyle/>
          <a:p>
            <a:r>
              <a:rPr kumimoji="1" lang="zh-CN" altLang="en-US" dirty="0">
                <a:ea typeface="Adobe 黑体 Std R" panose="020B0400000000000000" pitchFamily="34" charset="-128"/>
              </a:rPr>
              <a:t>远期利率协议的价值</a:t>
            </a:r>
          </a:p>
        </p:txBody>
      </p:sp>
      <p:sp>
        <p:nvSpPr>
          <p:cNvPr id="52227" name="灯片编号占位符 3">
            <a:extLst>
              <a:ext uri="{FF2B5EF4-FFF2-40B4-BE49-F238E27FC236}">
                <a16:creationId xmlns:a16="http://schemas.microsoft.com/office/drawing/2014/main" id="{9A1E2ED4-D716-804A-BF0E-088B66AA3FD3}"/>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A743741-3997-8C49-AB02-A437B9CD06F3}" type="slidenum">
              <a:rPr lang="zh-CN" altLang="en-US" smtClean="0">
                <a:solidFill>
                  <a:srgbClr val="7F7F7F"/>
                </a:solidFill>
                <a:latin typeface="Adobe Jenson Pro Capt" panose="020A0503050201030203" pitchFamily="18" charset="0"/>
              </a:rPr>
              <a:pPr/>
              <a:t>8</a:t>
            </a:fld>
            <a:endParaRPr lang="zh-CN" altLang="en-US">
              <a:solidFill>
                <a:srgbClr val="7F7F7F"/>
              </a:solidFill>
              <a:latin typeface="Adobe Jenson Pro Capt" panose="020A0503050201030203" pitchFamily="18" charset="0"/>
            </a:endParaRPr>
          </a:p>
        </p:txBody>
      </p:sp>
      <mc:AlternateContent xmlns:mc="http://schemas.openxmlformats.org/markup-compatibility/2006" xmlns:a14="http://schemas.microsoft.com/office/drawing/2010/main">
        <mc:Choice Requires="a14">
          <p:sp>
            <p:nvSpPr>
              <p:cNvPr id="2" name="内容占位符 1">
                <a:extLst>
                  <a:ext uri="{FF2B5EF4-FFF2-40B4-BE49-F238E27FC236}">
                    <a16:creationId xmlns:a16="http://schemas.microsoft.com/office/drawing/2014/main" id="{6E77F8F0-6886-A6C8-5658-FB74E1B883FE}"/>
                  </a:ext>
                </a:extLst>
              </p:cNvPr>
              <p:cNvSpPr>
                <a:spLocks noGrp="1"/>
              </p:cNvSpPr>
              <p:nvPr>
                <p:ph idx="1"/>
              </p:nvPr>
            </p:nvSpPr>
            <p:spPr/>
            <p:txBody>
              <a:bodyPr/>
              <a:lstStyle/>
              <a:p>
                <a:r>
                  <a:rPr kumimoji="1" lang="zh-CN" altLang="en-US" dirty="0"/>
                  <a:t>持有一份</a:t>
                </a:r>
                <a:r>
                  <a:rPr kumimoji="1" lang="en" altLang="zh-CN" dirty="0"/>
                  <a:t>FRA</a:t>
                </a:r>
                <a:r>
                  <a:rPr kumimoji="1" lang="zh-CN" altLang="en-US" dirty="0"/>
                  <a:t>所带来的盈亏就是该</a:t>
                </a:r>
                <a:r>
                  <a:rPr kumimoji="1" lang="en" altLang="zh-CN" dirty="0"/>
                  <a:t>FRA</a:t>
                </a:r>
                <a:r>
                  <a:rPr kumimoji="1" lang="zh-CN" altLang="en-US" dirty="0"/>
                  <a:t>对其持有者的价值。</a:t>
                </a:r>
                <a:endParaRPr kumimoji="1" lang="en-US" altLang="zh-CN" dirty="0"/>
              </a:p>
              <a:p>
                <a:endParaRPr kumimoji="1" lang="en-US" altLang="zh-CN" dirty="0"/>
              </a:p>
              <a:p>
                <a:r>
                  <a:rPr kumimoji="1" lang="en-US" altLang="zh-CN" dirty="0"/>
                  <a:t>FRA</a:t>
                </a:r>
                <a:r>
                  <a:rPr kumimoji="1" lang="zh-CN" altLang="zh-CN" dirty="0"/>
                  <a:t>多头的合约价值公式为</a:t>
                </a:r>
              </a:p>
              <a:p>
                <a:pPr marL="0" indent="0" algn="ctr">
                  <a:buNone/>
                </a:pPr>
                <a14:m>
                  <m:oMath xmlns:m="http://schemas.openxmlformats.org/officeDocument/2006/math">
                    <m:f>
                      <m:fPr>
                        <m:ctrlPr>
                          <a:rPr lang="zh-CN" altLang="zh-CN" sz="2400" i="1">
                            <a:effectLst/>
                            <a:latin typeface="Cambria Math" panose="02040503050406030204" pitchFamily="18" charset="0"/>
                            <a:ea typeface="Cambria Math" panose="02040503050406030204" pitchFamily="18" charset="0"/>
                          </a:rPr>
                        </m:ctrlPr>
                      </m:fPr>
                      <m:num>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𝑀</m:t>
                        </m:r>
                      </m:num>
                      <m:den>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𝑚</m:t>
                        </m:r>
                      </m:den>
                    </m:f>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d>
                      <m:dPr>
                        <m:ctrlPr>
                          <a:rPr lang="zh-CN" altLang="zh-CN" sz="2400" i="1">
                            <a:effectLst/>
                            <a:latin typeface="Cambria Math" panose="02040503050406030204" pitchFamily="18" charset="0"/>
                            <a:ea typeface="Cambria Math" panose="02040503050406030204" pitchFamily="18" charset="0"/>
                          </a:rPr>
                        </m:ctrlPr>
                      </m:dPr>
                      <m:e>
                        <m:sSubSup>
                          <m:sSubSupPr>
                            <m:ctrlPr>
                              <a:rPr lang="zh-CN" altLang="zh-CN" sz="2400" i="1">
                                <a:effectLst/>
                                <a:latin typeface="Cambria Math" panose="02040503050406030204" pitchFamily="18" charset="0"/>
                                <a:ea typeface="Cambria Math" panose="02040503050406030204" pitchFamily="18" charset="0"/>
                              </a:rPr>
                            </m:ctrlPr>
                          </m:sSub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𝑅</m:t>
                            </m:r>
                          </m:e>
                          <m:sub>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𝑡</m:t>
                            </m:r>
                          </m:sub>
                          <m: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𝑇</m:t>
                            </m:r>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Sup>
                              <m:sSupPr>
                                <m:ctrlPr>
                                  <a:rPr lang="zh-CN" altLang="zh-CN" sz="2400" i="1">
                                    <a:effectLst/>
                                    <a:latin typeface="Cambria Math" panose="02040503050406030204" pitchFamily="18" charset="0"/>
                                    <a:ea typeface="Cambria Math" panose="02040503050406030204" pitchFamily="18" charset="0"/>
                                  </a:rPr>
                                </m:ctrlPr>
                              </m:s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𝑇</m:t>
                                </m:r>
                              </m:e>
                              <m: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up>
                            </m:sSup>
                          </m:sup>
                        </m:sSubSup>
                        <m:r>
                          <a:rPr lang="zh-CN" altLang="en-US" sz="2400" i="1">
                            <a:effectLst/>
                            <a:latin typeface="Cambria Math" panose="02040503050406030204" pitchFamily="18" charset="0"/>
                            <a:ea typeface="微软雅黑" panose="020B0503020204020204" pitchFamily="34" charset="-122"/>
                            <a:cs typeface="微软雅黑" panose="020B0503020204020204" pitchFamily="34" charset="-122"/>
                          </a:rPr>
                          <m:t>−</m:t>
                        </m:r>
                        <m:sSub>
                          <m:sSubPr>
                            <m:ctrlPr>
                              <a:rPr lang="zh-CN" altLang="zh-CN" sz="2400" i="1">
                                <a:effectLst/>
                                <a:latin typeface="Cambria Math" panose="02040503050406030204" pitchFamily="18" charset="0"/>
                                <a:ea typeface="Cambria Math" panose="02040503050406030204" pitchFamily="18" charset="0"/>
                              </a:rPr>
                            </m:ctrlPr>
                          </m:sSub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𝑅</m:t>
                            </m:r>
                          </m:e>
                          <m:sub>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𝐾</m:t>
                            </m:r>
                          </m:sub>
                        </m:sSub>
                      </m:e>
                    </m:d>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SubSup>
                      <m:sSubSupPr>
                        <m:ctrlPr>
                          <a:rPr lang="zh-CN" altLang="zh-CN" sz="2400" i="1">
                            <a:effectLst/>
                            <a:latin typeface="Cambria Math" panose="02040503050406030204" pitchFamily="18" charset="0"/>
                            <a:ea typeface="Cambria Math" panose="02040503050406030204" pitchFamily="18" charset="0"/>
                          </a:rPr>
                        </m:ctrlPr>
                      </m:sSub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𝐵</m:t>
                        </m:r>
                      </m:e>
                      <m:sub>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𝑡</m:t>
                        </m:r>
                      </m:sub>
                      <m:sup>
                        <m:sSup>
                          <m:sSupPr>
                            <m:ctrlPr>
                              <a:rPr lang="zh-CN" altLang="zh-CN" sz="2400" i="1">
                                <a:effectLst/>
                                <a:latin typeface="Cambria Math" panose="02040503050406030204" pitchFamily="18" charset="0"/>
                                <a:ea typeface="Cambria Math" panose="02040503050406030204" pitchFamily="18" charset="0"/>
                              </a:rPr>
                            </m:ctrlPr>
                          </m:s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𝑇</m:t>
                            </m:r>
                          </m:e>
                          <m: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up>
                        </m:sSup>
                      </m:sup>
                    </m:sSubSup>
                  </m:oMath>
                </a14:m>
                <a:r>
                  <a:rPr lang="zh-CN" altLang="zh-CN" sz="2400" dirty="0">
                    <a:effectLst/>
                  </a:rPr>
                  <a:t> </a:t>
                </a:r>
                <a:r>
                  <a:rPr lang="en-US" altLang="zh-CN" sz="2400" dirty="0">
                    <a:effectLst/>
                  </a:rPr>
                  <a:t>(</a:t>
                </a:r>
                <a:r>
                  <a:rPr lang="zh-CN" altLang="en-US" sz="2400" dirty="0">
                    <a:effectLst/>
                  </a:rPr>
                  <a:t>普通复利</a:t>
                </a:r>
                <a:r>
                  <a:rPr lang="en-US" altLang="zh-CN" sz="2400" dirty="0">
                    <a:effectLst/>
                  </a:rPr>
                  <a:t>)</a:t>
                </a:r>
              </a:p>
              <a:p>
                <a:pPr marL="0" indent="0" algn="ctr">
                  <a:buNone/>
                </a:pPr>
                <a14:m>
                  <m:oMath xmlns:m="http://schemas.openxmlformats.org/officeDocument/2006/math">
                    <m:r>
                      <a:rPr lang="en-US" altLang="zh-CN" sz="2400" i="1" smtClean="0">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2400" i="1" smtClean="0">
                        <a:effectLst/>
                        <a:latin typeface="Cambria Math" panose="02040503050406030204" pitchFamily="18" charset="0"/>
                        <a:ea typeface="宋体" panose="02010600030101010101" pitchFamily="2" charset="-122"/>
                        <a:cs typeface="Times New Roman" panose="02020603050405020304" pitchFamily="18" charset="0"/>
                      </a:rPr>
                      <m:t>𝑀</m:t>
                    </m:r>
                    <m:sSup>
                      <m:sSupPr>
                        <m:ctrlPr>
                          <a:rPr lang="zh-CN" altLang="zh-CN" sz="2400" i="1">
                            <a:effectLst/>
                            <a:latin typeface="Cambria Math" panose="02040503050406030204" pitchFamily="18" charset="0"/>
                            <a:ea typeface="Cambria Math" panose="02040503050406030204" pitchFamily="18" charset="0"/>
                          </a:rPr>
                        </m:ctrlPr>
                      </m:s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𝑒</m:t>
                        </m:r>
                      </m:e>
                      <m:sup>
                        <m:sSubSup>
                          <m:sSubSupPr>
                            <m:ctrlPr>
                              <a:rPr lang="zh-CN" altLang="zh-CN" sz="2400" i="1">
                                <a:effectLst/>
                                <a:latin typeface="Cambria Math" panose="02040503050406030204" pitchFamily="18" charset="0"/>
                                <a:ea typeface="Cambria Math" panose="02040503050406030204" pitchFamily="18" charset="0"/>
                              </a:rPr>
                            </m:ctrlPr>
                          </m:sSub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𝑅</m:t>
                            </m:r>
                          </m:e>
                          <m:sub>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𝑡</m:t>
                            </m:r>
                          </m:sub>
                          <m: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𝑇</m:t>
                            </m:r>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Sup>
                              <m:sSupPr>
                                <m:ctrlPr>
                                  <a:rPr lang="zh-CN" altLang="zh-CN" sz="2400" i="1">
                                    <a:effectLst/>
                                    <a:latin typeface="Cambria Math" panose="02040503050406030204" pitchFamily="18" charset="0"/>
                                    <a:ea typeface="Cambria Math" panose="02040503050406030204" pitchFamily="18" charset="0"/>
                                  </a:rPr>
                                </m:ctrlPr>
                              </m:s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𝑇</m:t>
                                </m:r>
                              </m:e>
                              <m: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up>
                            </m:sSup>
                          </m:sup>
                        </m:sSub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Sup>
                          <m:sSupPr>
                            <m:ctrlPr>
                              <a:rPr lang="zh-CN" altLang="zh-CN" sz="2400" i="1">
                                <a:effectLst/>
                                <a:latin typeface="Cambria Math" panose="02040503050406030204" pitchFamily="18" charset="0"/>
                                <a:ea typeface="Cambria Math" panose="02040503050406030204" pitchFamily="18" charset="0"/>
                              </a:rPr>
                            </m:ctrlPr>
                          </m:s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𝑇</m:t>
                            </m:r>
                          </m:e>
                          <m: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up>
                        </m:s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𝑇</m:t>
                        </m:r>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up>
                    </m:s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𝑀</m:t>
                    </m:r>
                    <m:sSup>
                      <m:sSupPr>
                        <m:ctrlPr>
                          <a:rPr lang="zh-CN" altLang="zh-CN" sz="2400" i="1">
                            <a:effectLst/>
                            <a:latin typeface="Cambria Math" panose="02040503050406030204" pitchFamily="18" charset="0"/>
                            <a:ea typeface="Cambria Math" panose="02040503050406030204" pitchFamily="18" charset="0"/>
                          </a:rPr>
                        </m:ctrlPr>
                      </m:s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𝑒</m:t>
                        </m:r>
                      </m:e>
                      <m:sup>
                        <m:sSub>
                          <m:sSubPr>
                            <m:ctrlPr>
                              <a:rPr lang="zh-CN" altLang="zh-CN" sz="2400" i="1">
                                <a:effectLst/>
                                <a:latin typeface="Cambria Math" panose="02040503050406030204" pitchFamily="18" charset="0"/>
                                <a:ea typeface="Cambria Math" panose="02040503050406030204" pitchFamily="18" charset="0"/>
                              </a:rPr>
                            </m:ctrlPr>
                          </m:sSub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𝑅</m:t>
                            </m:r>
                          </m:e>
                          <m:sub>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𝐾</m:t>
                            </m:r>
                          </m:sub>
                        </m:sSub>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Sup>
                          <m:sSupPr>
                            <m:ctrlPr>
                              <a:rPr lang="zh-CN" altLang="zh-CN" sz="2400" i="1">
                                <a:effectLst/>
                                <a:latin typeface="Cambria Math" panose="02040503050406030204" pitchFamily="18" charset="0"/>
                                <a:ea typeface="Cambria Math" panose="02040503050406030204" pitchFamily="18" charset="0"/>
                              </a:rPr>
                            </m:ctrlPr>
                          </m:s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𝑇</m:t>
                            </m:r>
                          </m:e>
                          <m: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up>
                        </m:s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𝑇</m:t>
                        </m:r>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up>
                    </m:s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SubSup>
                      <m:sSubSupPr>
                        <m:ctrlPr>
                          <a:rPr lang="zh-CN" altLang="zh-CN" sz="2400" i="1">
                            <a:effectLst/>
                            <a:latin typeface="Cambria Math" panose="02040503050406030204" pitchFamily="18" charset="0"/>
                            <a:ea typeface="Cambria Math" panose="02040503050406030204" pitchFamily="18" charset="0"/>
                          </a:rPr>
                        </m:ctrlPr>
                      </m:sSub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𝐵</m:t>
                        </m:r>
                      </m:e>
                      <m:sub>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𝑡</m:t>
                        </m:r>
                      </m:sub>
                      <m:sup>
                        <m:sSup>
                          <m:sSupPr>
                            <m:ctrlPr>
                              <a:rPr lang="zh-CN" altLang="zh-CN" sz="2400" i="1">
                                <a:effectLst/>
                                <a:latin typeface="Cambria Math" panose="02040503050406030204" pitchFamily="18" charset="0"/>
                                <a:ea typeface="Cambria Math" panose="02040503050406030204" pitchFamily="18" charset="0"/>
                              </a:rPr>
                            </m:ctrlPr>
                          </m:sSupPr>
                          <m:e>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𝑇</m:t>
                            </m:r>
                          </m:e>
                          <m:sup>
                            <m:r>
                              <a:rPr lang="en-US" altLang="zh-CN" sz="2400" i="1">
                                <a:effectLst/>
                                <a:latin typeface="Cambria Math" panose="02040503050406030204" pitchFamily="18" charset="0"/>
                                <a:ea typeface="宋体" panose="02010600030101010101" pitchFamily="2" charset="-122"/>
                                <a:cs typeface="Times New Roman" panose="02020603050405020304" pitchFamily="18" charset="0"/>
                              </a:rPr>
                              <m:t>∗</m:t>
                            </m:r>
                          </m:sup>
                        </m:sSup>
                      </m:sup>
                    </m:sSubSup>
                  </m:oMath>
                </a14:m>
                <a:r>
                  <a:rPr lang="zh-CN" altLang="zh-CN" sz="2400" dirty="0">
                    <a:effectLst/>
                  </a:rPr>
                  <a:t> </a:t>
                </a:r>
                <a:r>
                  <a:rPr lang="zh-CN" altLang="en-US" sz="2400" dirty="0">
                    <a:effectLst/>
                  </a:rPr>
                  <a:t>（连续复利）</a:t>
                </a:r>
                <a:endParaRPr lang="en-US" altLang="zh-CN" sz="2400" dirty="0">
                  <a:effectLst/>
                </a:endParaRPr>
              </a:p>
              <a:p>
                <a:endParaRPr kumimoji="1" lang="en-US" altLang="zh-CN" sz="2400" dirty="0"/>
              </a:p>
              <a:p>
                <a:r>
                  <a:rPr kumimoji="1" lang="zh-CN" altLang="en-US" dirty="0"/>
                  <a:t>当一份</a:t>
                </a:r>
                <a:r>
                  <a:rPr kumimoji="1" lang="en" altLang="zh-CN" dirty="0"/>
                  <a:t>FRA</a:t>
                </a:r>
                <a:r>
                  <a:rPr kumimoji="1" lang="zh-CN" altLang="en-US" dirty="0"/>
                  <a:t>的协议利率等于合理远期利率时，该</a:t>
                </a:r>
                <a:r>
                  <a:rPr kumimoji="1" lang="en" altLang="zh-CN" dirty="0"/>
                  <a:t>FRA</a:t>
                </a:r>
                <a:r>
                  <a:rPr kumimoji="1" lang="zh-CN" altLang="en-US" dirty="0"/>
                  <a:t>对买卖双方来说是公平的，这时多空双方的协议价值都等于</a:t>
                </a:r>
                <a:r>
                  <a:rPr kumimoji="1" lang="en-US" altLang="zh-CN" dirty="0"/>
                  <a:t>0</a:t>
                </a:r>
                <a:r>
                  <a:rPr kumimoji="1" lang="zh-CN" altLang="en-US" dirty="0"/>
                  <a:t>。</a:t>
                </a:r>
              </a:p>
            </p:txBody>
          </p:sp>
        </mc:Choice>
        <mc:Fallback xmlns="">
          <p:sp>
            <p:nvSpPr>
              <p:cNvPr id="2" name="内容占位符 1">
                <a:extLst>
                  <a:ext uri="{FF2B5EF4-FFF2-40B4-BE49-F238E27FC236}">
                    <a16:creationId xmlns:a16="http://schemas.microsoft.com/office/drawing/2014/main" id="{6E77F8F0-6886-A6C8-5658-FB74E1B883FE}"/>
                  </a:ext>
                </a:extLst>
              </p:cNvPr>
              <p:cNvSpPr>
                <a:spLocks noGrp="1" noRot="1" noChangeAspect="1" noMove="1" noResize="1" noEditPoints="1" noAdjustHandles="1" noChangeArrowheads="1" noChangeShapeType="1" noTextEdit="1"/>
              </p:cNvSpPr>
              <p:nvPr>
                <p:ph idx="1"/>
              </p:nvPr>
            </p:nvSpPr>
            <p:spPr>
              <a:blipFill>
                <a:blip r:embed="rId2"/>
                <a:stretch>
                  <a:fillRect t="-171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8090784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0882095-30D3-6F8B-455D-E89FF6C96AE7}"/>
              </a:ext>
            </a:extLst>
          </p:cNvPr>
          <p:cNvSpPr>
            <a:spLocks noGrp="1"/>
          </p:cNvSpPr>
          <p:nvPr>
            <p:ph type="title"/>
          </p:nvPr>
        </p:nvSpPr>
        <p:spPr/>
        <p:txBody>
          <a:bodyPr/>
          <a:lstStyle/>
          <a:p>
            <a:r>
              <a:rPr kumimoji="1" lang="zh-CN" altLang="en-US" dirty="0"/>
              <a:t>远期利率协议的未来</a:t>
            </a:r>
          </a:p>
        </p:txBody>
      </p:sp>
      <p:pic>
        <p:nvPicPr>
          <p:cNvPr id="5" name="内容占位符 4">
            <a:extLst>
              <a:ext uri="{FF2B5EF4-FFF2-40B4-BE49-F238E27FC236}">
                <a16:creationId xmlns:a16="http://schemas.microsoft.com/office/drawing/2014/main" id="{D29EC221-99C4-E167-44DF-9B92616A13CE}"/>
              </a:ext>
            </a:extLst>
          </p:cNvPr>
          <p:cNvPicPr>
            <a:picLocks noGrp="1" noChangeAspect="1"/>
          </p:cNvPicPr>
          <p:nvPr>
            <p:ph idx="1"/>
          </p:nvPr>
        </p:nvPicPr>
        <p:blipFill>
          <a:blip r:embed="rId2"/>
          <a:stretch>
            <a:fillRect/>
          </a:stretch>
        </p:blipFill>
        <p:spPr>
          <a:xfrm>
            <a:off x="1061187" y="1132285"/>
            <a:ext cx="10069626" cy="5183187"/>
          </a:xfrm>
          <a:prstGeom prst="rect">
            <a:avLst/>
          </a:prstGeom>
        </p:spPr>
      </p:pic>
      <p:sp>
        <p:nvSpPr>
          <p:cNvPr id="4" name="灯片编号占位符 3">
            <a:extLst>
              <a:ext uri="{FF2B5EF4-FFF2-40B4-BE49-F238E27FC236}">
                <a16:creationId xmlns:a16="http://schemas.microsoft.com/office/drawing/2014/main" id="{9B69D7C0-ED38-5ADD-D823-B4F4B1549795}"/>
              </a:ext>
            </a:extLst>
          </p:cNvPr>
          <p:cNvSpPr>
            <a:spLocks noGrp="1"/>
          </p:cNvSpPr>
          <p:nvPr>
            <p:ph type="sldNum" sz="quarter" idx="10"/>
          </p:nvPr>
        </p:nvSpPr>
        <p:spPr/>
        <p:txBody>
          <a:bodyPr/>
          <a:lstStyle/>
          <a:p>
            <a:pPr>
              <a:defRPr/>
            </a:pPr>
            <a:fld id="{923144D4-4537-FE42-A10B-59D0A9F39BA6}" type="slidenum">
              <a:rPr lang="zh-CN" altLang="en-US" smtClean="0"/>
              <a:pPr>
                <a:defRPr/>
              </a:pPr>
              <a:t>9</a:t>
            </a:fld>
            <a:endParaRPr lang="zh-CN" altLang="en-US"/>
          </a:p>
        </p:txBody>
      </p:sp>
      <p:sp>
        <p:nvSpPr>
          <p:cNvPr id="9" name="文本框 8">
            <a:extLst>
              <a:ext uri="{FF2B5EF4-FFF2-40B4-BE49-F238E27FC236}">
                <a16:creationId xmlns:a16="http://schemas.microsoft.com/office/drawing/2014/main" id="{9EC63D3D-48F9-8522-ACE3-EF11C71E4AE5}"/>
              </a:ext>
            </a:extLst>
          </p:cNvPr>
          <p:cNvSpPr txBox="1"/>
          <p:nvPr/>
        </p:nvSpPr>
        <p:spPr>
          <a:xfrm>
            <a:off x="3426372" y="3087441"/>
            <a:ext cx="609600" cy="215444"/>
          </a:xfrm>
          <a:prstGeom prst="rect">
            <a:avLst/>
          </a:prstGeom>
          <a:noFill/>
        </p:spPr>
        <p:txBody>
          <a:bodyPr wrap="square" rtlCol="0">
            <a:spAutoFit/>
          </a:bodyPr>
          <a:lstStyle/>
          <a:p>
            <a:r>
              <a:rPr kumimoji="1" lang="en-US" altLang="zh-CN" sz="800" dirty="0"/>
              <a:t>29%</a:t>
            </a:r>
            <a:endParaRPr kumimoji="1" lang="zh-CN" altLang="en-US" sz="800" dirty="0"/>
          </a:p>
        </p:txBody>
      </p:sp>
      <p:sp>
        <p:nvSpPr>
          <p:cNvPr id="10" name="文本框 9">
            <a:extLst>
              <a:ext uri="{FF2B5EF4-FFF2-40B4-BE49-F238E27FC236}">
                <a16:creationId xmlns:a16="http://schemas.microsoft.com/office/drawing/2014/main" id="{46DFEA91-536B-6F43-2602-09E20FC36CD8}"/>
              </a:ext>
            </a:extLst>
          </p:cNvPr>
          <p:cNvSpPr txBox="1"/>
          <p:nvPr/>
        </p:nvSpPr>
        <p:spPr>
          <a:xfrm>
            <a:off x="3744310" y="3213556"/>
            <a:ext cx="609600" cy="215444"/>
          </a:xfrm>
          <a:prstGeom prst="rect">
            <a:avLst/>
          </a:prstGeom>
          <a:noFill/>
        </p:spPr>
        <p:txBody>
          <a:bodyPr wrap="square" rtlCol="0">
            <a:spAutoFit/>
          </a:bodyPr>
          <a:lstStyle/>
          <a:p>
            <a:r>
              <a:rPr kumimoji="1" lang="en-US" altLang="zh-CN" sz="800" dirty="0"/>
              <a:t>9.5%</a:t>
            </a:r>
            <a:endParaRPr kumimoji="1" lang="zh-CN" altLang="en-US" sz="800" dirty="0"/>
          </a:p>
        </p:txBody>
      </p:sp>
    </p:spTree>
    <p:extLst>
      <p:ext uri="{BB962C8B-B14F-4D97-AF65-F5344CB8AC3E}">
        <p14:creationId xmlns:p14="http://schemas.microsoft.com/office/powerpoint/2010/main" val="179521777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9331D1E1-8769-1740-93EC-3708E35B7471}"/>
              </a:ext>
            </a:extLst>
          </p:cNvPr>
          <p:cNvSpPr>
            <a:spLocks noGrp="1"/>
          </p:cNvSpPr>
          <p:nvPr>
            <p:ph type="title"/>
          </p:nvPr>
        </p:nvSpPr>
        <p:spPr>
          <a:xfrm>
            <a:off x="508000" y="2492376"/>
            <a:ext cx="7772400" cy="1362075"/>
          </a:xfrm>
        </p:spPr>
        <p:txBody>
          <a:bodyPr/>
          <a:lstStyle/>
          <a:p>
            <a:pPr>
              <a:defRPr/>
            </a:pPr>
            <a:r>
              <a:rPr lang="zh-CN" altLang="en-US" dirty="0"/>
              <a:t>第二节</a:t>
            </a:r>
          </a:p>
        </p:txBody>
      </p:sp>
      <p:sp>
        <p:nvSpPr>
          <p:cNvPr id="27650" name="文本占位符 4">
            <a:extLst>
              <a:ext uri="{FF2B5EF4-FFF2-40B4-BE49-F238E27FC236}">
                <a16:creationId xmlns:a16="http://schemas.microsoft.com/office/drawing/2014/main" id="{87C09C56-D5A3-3E44-AACF-18576DC8753E}"/>
              </a:ext>
            </a:extLst>
          </p:cNvPr>
          <p:cNvSpPr>
            <a:spLocks noGrp="1" noChangeArrowheads="1"/>
          </p:cNvSpPr>
          <p:nvPr>
            <p:ph type="body" idx="1"/>
          </p:nvPr>
        </p:nvSpPr>
        <p:spPr>
          <a:xfrm>
            <a:off x="508000" y="4076700"/>
            <a:ext cx="7772400" cy="1500188"/>
          </a:xfrm>
        </p:spPr>
        <p:txBody>
          <a:bodyPr/>
          <a:lstStyle/>
          <a:p>
            <a:r>
              <a:rPr lang="en-US" altLang="zh-CN" dirty="0">
                <a:ea typeface="Adobe 楷体 Std R" panose="02020400000000000000" pitchFamily="18" charset="-128"/>
              </a:rPr>
              <a:t>SOFR</a:t>
            </a:r>
            <a:r>
              <a:rPr lang="zh-CN" altLang="en-US" dirty="0">
                <a:ea typeface="Adobe 楷体 Std R" panose="02020400000000000000" pitchFamily="18" charset="-128"/>
              </a:rPr>
              <a:t>期货</a:t>
            </a:r>
          </a:p>
        </p:txBody>
      </p:sp>
      <p:sp>
        <p:nvSpPr>
          <p:cNvPr id="27651" name="灯片编号占位符 2">
            <a:extLst>
              <a:ext uri="{FF2B5EF4-FFF2-40B4-BE49-F238E27FC236}">
                <a16:creationId xmlns:a16="http://schemas.microsoft.com/office/drawing/2014/main" id="{81074834-4B90-6E48-8108-401CBEE11AB8}"/>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E4AA399E-B711-544D-9F7A-FEF894485008}" type="slidenum">
              <a:rPr lang="zh-CN" altLang="en-US" smtClean="0">
                <a:solidFill>
                  <a:srgbClr val="2A0015"/>
                </a:solidFill>
                <a:latin typeface="Adobe Jenson Pro Capt" panose="020A0503050201030203" pitchFamily="18" charset="0"/>
              </a:rPr>
              <a:pPr/>
              <a:t>10</a:t>
            </a:fld>
            <a:endParaRPr lang="zh-CN" altLang="en-US">
              <a:solidFill>
                <a:srgbClr val="2A0015"/>
              </a:solidFill>
              <a:latin typeface="Adobe Jenson Pro Capt" panose="020A0503050201030203" pitchFamily="18" charset="0"/>
            </a:endParaRPr>
          </a:p>
        </p:txBody>
      </p:sp>
    </p:spTree>
    <p:extLst>
      <p:ext uri="{BB962C8B-B14F-4D97-AF65-F5344CB8AC3E}">
        <p14:creationId xmlns:p14="http://schemas.microsoft.com/office/powerpoint/2010/main" val="410773725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a:extLst>
              <a:ext uri="{FF2B5EF4-FFF2-40B4-BE49-F238E27FC236}">
                <a16:creationId xmlns:a16="http://schemas.microsoft.com/office/drawing/2014/main" id="{167F8A6D-D8E8-7342-BC36-F09787A2BFE1}"/>
              </a:ext>
            </a:extLst>
          </p:cNvPr>
          <p:cNvSpPr>
            <a:spLocks noGrp="1" noChangeArrowheads="1"/>
          </p:cNvSpPr>
          <p:nvPr>
            <p:ph type="title"/>
          </p:nvPr>
        </p:nvSpPr>
        <p:spPr>
          <a:xfrm>
            <a:off x="581461" y="76200"/>
            <a:ext cx="8229600" cy="846138"/>
          </a:xfrm>
        </p:spPr>
        <p:txBody>
          <a:bodyPr/>
          <a:lstStyle/>
          <a:p>
            <a:pPr eaLnBrk="1" hangingPunct="1"/>
            <a:r>
              <a:rPr lang="en-US" altLang="zh-CN" dirty="0">
                <a:ea typeface="Adobe 黑体 Std R" panose="020B0400000000000000" pitchFamily="34" charset="-128"/>
              </a:rPr>
              <a:t>3 </a:t>
            </a:r>
            <a:r>
              <a:rPr lang="zh-CN" altLang="en-US" dirty="0">
                <a:ea typeface="Adobe 黑体 Std R" panose="020B0400000000000000" pitchFamily="34" charset="-128"/>
              </a:rPr>
              <a:t>个月</a:t>
            </a:r>
            <a:r>
              <a:rPr lang="en-US" altLang="zh-CN" dirty="0">
                <a:ea typeface="Adobe 黑体 Std R" panose="020B0400000000000000" pitchFamily="34" charset="-128"/>
              </a:rPr>
              <a:t>SOFR</a:t>
            </a:r>
            <a:r>
              <a:rPr lang="zh-CN" altLang="en-US" dirty="0">
                <a:ea typeface="Adobe 黑体 Std R" panose="020B0400000000000000" pitchFamily="34" charset="-128"/>
              </a:rPr>
              <a:t>期货概述</a:t>
            </a:r>
          </a:p>
        </p:txBody>
      </p:sp>
      <p:sp>
        <p:nvSpPr>
          <p:cNvPr id="74757" name="Rectangle 3">
            <a:extLst>
              <a:ext uri="{FF2B5EF4-FFF2-40B4-BE49-F238E27FC236}">
                <a16:creationId xmlns:a16="http://schemas.microsoft.com/office/drawing/2014/main" id="{3FDA42C5-F1F0-5041-8EF5-3B76A9B4F284}"/>
              </a:ext>
            </a:extLst>
          </p:cNvPr>
          <p:cNvSpPr>
            <a:spLocks noGrp="1" noChangeArrowheads="1"/>
          </p:cNvSpPr>
          <p:nvPr>
            <p:ph idx="1"/>
          </p:nvPr>
        </p:nvSpPr>
        <p:spPr>
          <a:xfrm>
            <a:off x="581460" y="1524000"/>
            <a:ext cx="11000939" cy="3398838"/>
          </a:xfrm>
        </p:spPr>
        <p:txBody>
          <a:bodyPr/>
          <a:lstStyle/>
          <a:p>
            <a:pPr eaLnBrk="1" hangingPunct="1">
              <a:defRPr/>
            </a:pPr>
            <a:endParaRPr lang="zh-CN" altLang="en-US" dirty="0"/>
          </a:p>
          <a:p>
            <a:pPr eaLnBrk="1" hangingPunct="1">
              <a:defRPr/>
            </a:pPr>
            <a:r>
              <a:rPr lang="zh-CN" altLang="en-US" dirty="0"/>
              <a:t>标的变量为合约到期时的</a:t>
            </a:r>
            <a:r>
              <a:rPr lang="en-US" altLang="zh-CN" dirty="0"/>
              <a:t>3</a:t>
            </a:r>
            <a:r>
              <a:rPr lang="zh-CN" altLang="en-US" dirty="0"/>
              <a:t>个月期后顾式几何平均美元</a:t>
            </a:r>
            <a:r>
              <a:rPr lang="en-US" altLang="zh-CN" dirty="0"/>
              <a:t>SOFR</a:t>
            </a:r>
          </a:p>
          <a:p>
            <a:pPr eaLnBrk="1" hangingPunct="1">
              <a:defRPr/>
            </a:pPr>
            <a:endParaRPr lang="zh-CN" altLang="en-US" dirty="0"/>
          </a:p>
          <a:p>
            <a:pPr eaLnBrk="1" hangingPunct="1">
              <a:defRPr/>
            </a:pPr>
            <a:r>
              <a:rPr lang="en-US" altLang="zh-CN" dirty="0"/>
              <a:t>2018</a:t>
            </a:r>
            <a:r>
              <a:rPr lang="zh-CN" altLang="en-US" dirty="0"/>
              <a:t>年</a:t>
            </a:r>
            <a:r>
              <a:rPr lang="en-US" altLang="zh-CN" dirty="0"/>
              <a:t>5</a:t>
            </a:r>
            <a:r>
              <a:rPr lang="zh-CN" altLang="en-US" dirty="0"/>
              <a:t>月</a:t>
            </a:r>
            <a:r>
              <a:rPr lang="en-US" altLang="zh-CN" dirty="0"/>
              <a:t>7</a:t>
            </a:r>
            <a:r>
              <a:rPr lang="zh-CN" altLang="en-US" dirty="0"/>
              <a:t>日开始在 </a:t>
            </a:r>
            <a:r>
              <a:rPr lang="en-US" altLang="zh-CN" dirty="0"/>
              <a:t>CME </a:t>
            </a:r>
            <a:r>
              <a:rPr lang="zh-CN" altLang="en-US" dirty="0"/>
              <a:t>集团交易</a:t>
            </a:r>
            <a:endParaRPr lang="en-US" altLang="zh-CN" dirty="0"/>
          </a:p>
          <a:p>
            <a:pPr eaLnBrk="1" hangingPunct="1">
              <a:defRPr/>
            </a:pPr>
            <a:endParaRPr lang="en-US" altLang="zh-CN" dirty="0"/>
          </a:p>
          <a:p>
            <a:pPr eaLnBrk="1" hangingPunct="1">
              <a:defRPr/>
            </a:pPr>
            <a:r>
              <a:rPr lang="zh-CN" altLang="en-US" dirty="0"/>
              <a:t>期货利率与远期利率本质相同，市场机制不同</a:t>
            </a:r>
          </a:p>
        </p:txBody>
      </p:sp>
      <p:sp>
        <p:nvSpPr>
          <p:cNvPr id="53251" name="灯片编号占位符 6">
            <a:extLst>
              <a:ext uri="{FF2B5EF4-FFF2-40B4-BE49-F238E27FC236}">
                <a16:creationId xmlns:a16="http://schemas.microsoft.com/office/drawing/2014/main" id="{FD49D855-9A8D-E743-9864-FF7720C472BF}"/>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3"/>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3"/>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3"/>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3"/>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AEF83E9D-A27D-FA4F-A366-DDC7D00B1D48}" type="slidenum">
              <a:rPr lang="zh-CN" altLang="en-US" sz="9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11</a:t>
            </a:fld>
            <a:endParaRPr lang="en-US" altLang="zh-CN" sz="900">
              <a:solidFill>
                <a:srgbClr val="000000"/>
              </a:solidFill>
              <a:latin typeface="Adobe Jenson Pro Capt" panose="020A0503050201030203" pitchFamily="18" charset="0"/>
              <a:ea typeface="宋体" panose="02010600030101010101" pitchFamily="2" charset="-122"/>
            </a:endParaRPr>
          </a:p>
        </p:txBody>
      </p:sp>
    </p:spTree>
    <p:extLst>
      <p:ext uri="{BB962C8B-B14F-4D97-AF65-F5344CB8AC3E}">
        <p14:creationId xmlns:p14="http://schemas.microsoft.com/office/powerpoint/2010/main" val="1285907360"/>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标题 1">
            <a:extLst>
              <a:ext uri="{FF2B5EF4-FFF2-40B4-BE49-F238E27FC236}">
                <a16:creationId xmlns:a16="http://schemas.microsoft.com/office/drawing/2014/main" id="{55820A8E-4483-F94B-AEEE-5953FE6B5291}"/>
              </a:ext>
            </a:extLst>
          </p:cNvPr>
          <p:cNvSpPr>
            <a:spLocks noGrp="1" noChangeArrowheads="1"/>
          </p:cNvSpPr>
          <p:nvPr>
            <p:ph type="title"/>
          </p:nvPr>
        </p:nvSpPr>
        <p:spPr>
          <a:xfrm>
            <a:off x="585943" y="80682"/>
            <a:ext cx="8229600" cy="846138"/>
          </a:xfrm>
        </p:spPr>
        <p:txBody>
          <a:bodyPr/>
          <a:lstStyle/>
          <a:p>
            <a:r>
              <a:rPr lang="en-US" altLang="zh-CN" dirty="0">
                <a:ea typeface="Adobe 黑体 Std R" panose="020B0400000000000000" pitchFamily="34" charset="-128"/>
              </a:rPr>
              <a:t>3</a:t>
            </a:r>
            <a:r>
              <a:rPr lang="zh-CN" altLang="en-US" dirty="0">
                <a:ea typeface="Adobe 黑体 Std R" panose="020B0400000000000000" pitchFamily="34" charset="-128"/>
              </a:rPr>
              <a:t>个月</a:t>
            </a:r>
            <a:r>
              <a:rPr lang="en-US" altLang="zh-CN" dirty="0">
                <a:ea typeface="Adobe 黑体 Std R" panose="020B0400000000000000" pitchFamily="34" charset="-128"/>
              </a:rPr>
              <a:t>SOFR</a:t>
            </a:r>
            <a:r>
              <a:rPr lang="zh-CN" altLang="zh-CN" dirty="0">
                <a:ea typeface="Adobe 黑体 Std R" panose="020B0400000000000000" pitchFamily="34" charset="-128"/>
              </a:rPr>
              <a:t>期货合约条款</a:t>
            </a:r>
            <a:endParaRPr kumimoji="1" lang="zh-CN" altLang="en-US" dirty="0">
              <a:ea typeface="Adobe 黑体 Std R" panose="020B0400000000000000" pitchFamily="34" charset="-128"/>
            </a:endParaRPr>
          </a:p>
        </p:txBody>
      </p:sp>
      <p:sp>
        <p:nvSpPr>
          <p:cNvPr id="55299" name="灯片编号占位符 3">
            <a:extLst>
              <a:ext uri="{FF2B5EF4-FFF2-40B4-BE49-F238E27FC236}">
                <a16:creationId xmlns:a16="http://schemas.microsoft.com/office/drawing/2014/main" id="{58B7EAFF-9750-084D-BBC1-729AC14AC3F5}"/>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2FB832ED-773A-7C44-B165-8BCAAF376DC5}" type="slidenum">
              <a:rPr lang="zh-CN" altLang="en-US" smtClean="0">
                <a:solidFill>
                  <a:srgbClr val="7F7F7F"/>
                </a:solidFill>
                <a:latin typeface="Adobe Jenson Pro Capt" panose="020A0503050201030203" pitchFamily="18" charset="0"/>
              </a:rPr>
              <a:pPr/>
              <a:t>12</a:t>
            </a:fld>
            <a:endParaRPr lang="zh-CN" altLang="en-US">
              <a:solidFill>
                <a:srgbClr val="7F7F7F"/>
              </a:solidFill>
              <a:latin typeface="Adobe Jenson Pro Capt" panose="020A0503050201030203" pitchFamily="18" charset="0"/>
            </a:endParaRPr>
          </a:p>
        </p:txBody>
      </p:sp>
      <p:pic>
        <p:nvPicPr>
          <p:cNvPr id="3" name="内容占位符 2">
            <a:extLst>
              <a:ext uri="{FF2B5EF4-FFF2-40B4-BE49-F238E27FC236}">
                <a16:creationId xmlns:a16="http://schemas.microsoft.com/office/drawing/2014/main" id="{616FA4B3-4DE9-E784-F55A-C32ACD805164}"/>
              </a:ext>
            </a:extLst>
          </p:cNvPr>
          <p:cNvPicPr>
            <a:picLocks noGrp="1" noChangeAspect="1"/>
          </p:cNvPicPr>
          <p:nvPr>
            <p:ph idx="1"/>
          </p:nvPr>
        </p:nvPicPr>
        <p:blipFill>
          <a:blip r:embed="rId2"/>
          <a:stretch>
            <a:fillRect/>
          </a:stretch>
        </p:blipFill>
        <p:spPr>
          <a:xfrm>
            <a:off x="1066800" y="1134129"/>
            <a:ext cx="9738376" cy="5183187"/>
          </a:xfrm>
          <a:prstGeom prst="rect">
            <a:avLst/>
          </a:prstGeom>
        </p:spPr>
      </p:pic>
    </p:spTree>
    <p:extLst>
      <p:ext uri="{BB962C8B-B14F-4D97-AF65-F5344CB8AC3E}">
        <p14:creationId xmlns:p14="http://schemas.microsoft.com/office/powerpoint/2010/main" val="207082094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标题 1">
            <a:extLst>
              <a:ext uri="{FF2B5EF4-FFF2-40B4-BE49-F238E27FC236}">
                <a16:creationId xmlns:a16="http://schemas.microsoft.com/office/drawing/2014/main" id="{C2ACB767-1F61-7541-AA8B-0E350E569796}"/>
              </a:ext>
            </a:extLst>
          </p:cNvPr>
          <p:cNvSpPr>
            <a:spLocks noGrp="1" noChangeArrowheads="1"/>
          </p:cNvSpPr>
          <p:nvPr>
            <p:ph type="title"/>
          </p:nvPr>
        </p:nvSpPr>
        <p:spPr>
          <a:xfrm>
            <a:off x="609600" y="76200"/>
            <a:ext cx="8839200" cy="846138"/>
          </a:xfrm>
        </p:spPr>
        <p:txBody>
          <a:bodyPr/>
          <a:lstStyle/>
          <a:p>
            <a:r>
              <a:rPr kumimoji="1" lang="en-US" altLang="zh-CN" dirty="0">
                <a:ea typeface="Adobe 黑体 Std R" panose="020B0400000000000000" pitchFamily="34" charset="-128"/>
              </a:rPr>
              <a:t>3</a:t>
            </a:r>
            <a:r>
              <a:rPr kumimoji="1" lang="zh-CN" altLang="en-US" dirty="0">
                <a:ea typeface="Adobe 黑体 Std R" panose="020B0400000000000000" pitchFamily="34" charset="-128"/>
              </a:rPr>
              <a:t>个月</a:t>
            </a:r>
            <a:r>
              <a:rPr kumimoji="1" lang="en-US" altLang="zh-CN" dirty="0">
                <a:ea typeface="Adobe 黑体 Std R" panose="020B0400000000000000" pitchFamily="34" charset="-128"/>
              </a:rPr>
              <a:t>SOFR</a:t>
            </a:r>
            <a:r>
              <a:rPr kumimoji="1" lang="zh-CN" altLang="en-US" dirty="0">
                <a:ea typeface="Adobe 黑体 Std R" panose="020B0400000000000000" pitchFamily="34" charset="-128"/>
              </a:rPr>
              <a:t>期货合约报价</a:t>
            </a:r>
            <a:r>
              <a:rPr kumimoji="1" lang="en-US" altLang="zh-CN" dirty="0">
                <a:ea typeface="Adobe 黑体 Std R" panose="020B0400000000000000" pitchFamily="34" charset="-128"/>
              </a:rPr>
              <a:t>: 2024.3.15</a:t>
            </a:r>
            <a:endParaRPr kumimoji="1" lang="zh-CN" altLang="en-US" dirty="0">
              <a:ea typeface="Adobe 黑体 Std R" panose="020B0400000000000000" pitchFamily="34" charset="-128"/>
            </a:endParaRPr>
          </a:p>
        </p:txBody>
      </p:sp>
      <p:sp>
        <p:nvSpPr>
          <p:cNvPr id="56322" name="灯片编号占位符 3">
            <a:extLst>
              <a:ext uri="{FF2B5EF4-FFF2-40B4-BE49-F238E27FC236}">
                <a16:creationId xmlns:a16="http://schemas.microsoft.com/office/drawing/2014/main" id="{AFFE61BD-F08B-184B-A1B9-55DA31971DF6}"/>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B071A97-1A5B-4445-8784-AF9A10F3A0FF}" type="slidenum">
              <a:rPr lang="zh-CN" altLang="en-US" smtClean="0">
                <a:solidFill>
                  <a:srgbClr val="7F7F7F"/>
                </a:solidFill>
                <a:latin typeface="Adobe Jenson Pro Capt" panose="020A0503050201030203" pitchFamily="18" charset="0"/>
              </a:rPr>
              <a:pPr/>
              <a:t>13</a:t>
            </a:fld>
            <a:endParaRPr lang="zh-CN" altLang="en-US">
              <a:solidFill>
                <a:srgbClr val="7F7F7F"/>
              </a:solidFill>
              <a:latin typeface="Adobe Jenson Pro Capt" panose="020A0503050201030203" pitchFamily="18" charset="0"/>
            </a:endParaRPr>
          </a:p>
        </p:txBody>
      </p:sp>
      <p:graphicFrame>
        <p:nvGraphicFramePr>
          <p:cNvPr id="12" name="表格 11">
            <a:extLst>
              <a:ext uri="{FF2B5EF4-FFF2-40B4-BE49-F238E27FC236}">
                <a16:creationId xmlns:a16="http://schemas.microsoft.com/office/drawing/2014/main" id="{647BECA1-A1DA-3B0B-AEE8-97A98F1E0E6D}"/>
              </a:ext>
            </a:extLst>
          </p:cNvPr>
          <p:cNvGraphicFramePr>
            <a:graphicFrameLocks noGrp="1"/>
          </p:cNvGraphicFramePr>
          <p:nvPr>
            <p:extLst>
              <p:ext uri="{D42A27DB-BD31-4B8C-83A1-F6EECF244321}">
                <p14:modId xmlns:p14="http://schemas.microsoft.com/office/powerpoint/2010/main" val="211213534"/>
              </p:ext>
            </p:extLst>
          </p:nvPr>
        </p:nvGraphicFramePr>
        <p:xfrm>
          <a:off x="762000" y="1067040"/>
          <a:ext cx="10668000" cy="5305752"/>
        </p:xfrm>
        <a:graphic>
          <a:graphicData uri="http://schemas.openxmlformats.org/drawingml/2006/table">
            <a:tbl>
              <a:tblPr>
                <a:tableStyleId>{F5AB1C69-6EDB-4FF4-983F-18BD219EF322}</a:tableStyleId>
              </a:tblPr>
              <a:tblGrid>
                <a:gridCol w="1080502">
                  <a:extLst>
                    <a:ext uri="{9D8B030D-6E8A-4147-A177-3AD203B41FA5}">
                      <a16:colId xmlns:a16="http://schemas.microsoft.com/office/drawing/2014/main" val="1235909778"/>
                    </a:ext>
                  </a:extLst>
                </a:gridCol>
                <a:gridCol w="955225">
                  <a:extLst>
                    <a:ext uri="{9D8B030D-6E8A-4147-A177-3AD203B41FA5}">
                      <a16:colId xmlns:a16="http://schemas.microsoft.com/office/drawing/2014/main" val="2505683708"/>
                    </a:ext>
                  </a:extLst>
                </a:gridCol>
                <a:gridCol w="955225">
                  <a:extLst>
                    <a:ext uri="{9D8B030D-6E8A-4147-A177-3AD203B41FA5}">
                      <a16:colId xmlns:a16="http://schemas.microsoft.com/office/drawing/2014/main" val="1584142279"/>
                    </a:ext>
                  </a:extLst>
                </a:gridCol>
                <a:gridCol w="1049184">
                  <a:extLst>
                    <a:ext uri="{9D8B030D-6E8A-4147-A177-3AD203B41FA5}">
                      <a16:colId xmlns:a16="http://schemas.microsoft.com/office/drawing/2014/main" val="689762194"/>
                    </a:ext>
                  </a:extLst>
                </a:gridCol>
                <a:gridCol w="1049184">
                  <a:extLst>
                    <a:ext uri="{9D8B030D-6E8A-4147-A177-3AD203B41FA5}">
                      <a16:colId xmlns:a16="http://schemas.microsoft.com/office/drawing/2014/main" val="4056871149"/>
                    </a:ext>
                  </a:extLst>
                </a:gridCol>
                <a:gridCol w="1143140">
                  <a:extLst>
                    <a:ext uri="{9D8B030D-6E8A-4147-A177-3AD203B41FA5}">
                      <a16:colId xmlns:a16="http://schemas.microsoft.com/office/drawing/2014/main" val="2799736366"/>
                    </a:ext>
                  </a:extLst>
                </a:gridCol>
                <a:gridCol w="1021780">
                  <a:extLst>
                    <a:ext uri="{9D8B030D-6E8A-4147-A177-3AD203B41FA5}">
                      <a16:colId xmlns:a16="http://schemas.microsoft.com/office/drawing/2014/main" val="1361627025"/>
                    </a:ext>
                  </a:extLst>
                </a:gridCol>
                <a:gridCol w="1706880">
                  <a:extLst>
                    <a:ext uri="{9D8B030D-6E8A-4147-A177-3AD203B41FA5}">
                      <a16:colId xmlns:a16="http://schemas.microsoft.com/office/drawing/2014/main" val="353840252"/>
                    </a:ext>
                  </a:extLst>
                </a:gridCol>
                <a:gridCol w="1706880">
                  <a:extLst>
                    <a:ext uri="{9D8B030D-6E8A-4147-A177-3AD203B41FA5}">
                      <a16:colId xmlns:a16="http://schemas.microsoft.com/office/drawing/2014/main" val="3646300066"/>
                    </a:ext>
                  </a:extLst>
                </a:gridCol>
              </a:tblGrid>
              <a:tr h="193665">
                <a:tc>
                  <a:txBody>
                    <a:bodyPr/>
                    <a:lstStyle/>
                    <a:p>
                      <a:pPr algn="l" fontAlgn="ctr"/>
                      <a:r>
                        <a:rPr lang="en" sz="1400" u="none" strike="noStrike" dirty="0">
                          <a:effectLst/>
                          <a:latin typeface="Adobe Jenson Pro" panose="020A0503050201030203" pitchFamily="18" charset="0"/>
                        </a:rPr>
                        <a:t>MONTH</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OPEN</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HIGH</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LOW</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LAST</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CHANGE</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SETTLE</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EST. VOLUME</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PRIOR DAY OI</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1875759"/>
                  </a:ext>
                </a:extLst>
              </a:tr>
              <a:tr h="193665">
                <a:tc>
                  <a:txBody>
                    <a:bodyPr/>
                    <a:lstStyle/>
                    <a:p>
                      <a:pPr algn="l" fontAlgn="ctr"/>
                      <a:r>
                        <a:rPr lang="en" sz="1400" u="none" strike="noStrike">
                          <a:effectLst/>
                          <a:latin typeface="Adobe Jenson Pro" panose="020A0503050201030203" pitchFamily="18" charset="0"/>
                        </a:rPr>
                        <a:t>Dec-23</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dirty="0">
                          <a:effectLst/>
                          <a:latin typeface="Adobe Jenson Pro" panose="020A0503050201030203" pitchFamily="18" charset="0"/>
                        </a:rPr>
                        <a:t>94.6450 </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94.6475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94.6450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94.6475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0.0000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94.6450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dirty="0">
                          <a:effectLst/>
                          <a:latin typeface="Adobe Jenson Pro" panose="020A0503050201030203" pitchFamily="18" charset="0"/>
                        </a:rPr>
                        <a:t>11,981</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dirty="0">
                          <a:effectLst/>
                          <a:latin typeface="Adobe Jenson Pro" panose="020A0503050201030203" pitchFamily="18" charset="0"/>
                        </a:rPr>
                        <a:t>1,224,094</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915266725"/>
                  </a:ext>
                </a:extLst>
              </a:tr>
              <a:tr h="193665">
                <a:tc>
                  <a:txBody>
                    <a:bodyPr/>
                    <a:lstStyle/>
                    <a:p>
                      <a:pPr algn="l" fontAlgn="ctr"/>
                      <a:r>
                        <a:rPr lang="en" sz="1400" u="none" strike="noStrike" dirty="0">
                          <a:effectLst/>
                          <a:latin typeface="Adobe Jenson Pro" panose="020A0503050201030203" pitchFamily="18" charset="0"/>
                        </a:rPr>
                        <a:t>Jan-24</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94.6525 </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94.6525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94.6525 </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94.6525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94.6550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62</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6,000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703940279"/>
                  </a:ext>
                </a:extLst>
              </a:tr>
              <a:tr h="193665">
                <a:tc>
                  <a:txBody>
                    <a:bodyPr/>
                    <a:lstStyle/>
                    <a:p>
                      <a:pPr algn="l" fontAlgn="ctr"/>
                      <a:r>
                        <a:rPr lang="en" sz="1400" u="none" strike="noStrike">
                          <a:effectLst/>
                          <a:latin typeface="Adobe Jenson Pro" panose="020A0503050201030203" pitchFamily="18" charset="0"/>
                        </a:rPr>
                        <a:t>Feb-24</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94.6575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2,863</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2424297757"/>
                  </a:ext>
                </a:extLst>
              </a:tr>
              <a:tr h="193665">
                <a:tc>
                  <a:txBody>
                    <a:bodyPr/>
                    <a:lstStyle/>
                    <a:p>
                      <a:pPr algn="l" fontAlgn="ctr"/>
                      <a:r>
                        <a:rPr lang="en" sz="1400" u="none" strike="noStrike">
                          <a:effectLst/>
                          <a:latin typeface="Adobe Jenson Pro" panose="020A0503050201030203" pitchFamily="18" charset="0"/>
                        </a:rPr>
                        <a:t>Mar-24</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94.6675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94.6700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94.6625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94.6650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-0.0025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94.6650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278,124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1,126,554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144873473"/>
                  </a:ext>
                </a:extLst>
              </a:tr>
              <a:tr h="193665">
                <a:tc>
                  <a:txBody>
                    <a:bodyPr/>
                    <a:lstStyle/>
                    <a:p>
                      <a:pPr algn="l" fontAlgn="ctr"/>
                      <a:r>
                        <a:rPr lang="en" sz="1400" u="none" strike="noStrike">
                          <a:effectLst/>
                          <a:latin typeface="Adobe Jenson Pro" panose="020A0503050201030203" pitchFamily="18" charset="0"/>
                        </a:rPr>
                        <a:t>Apr-24</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94.7150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94.7150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94.7150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94.7150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-0.0050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94.7100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563</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1,404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07265432"/>
                  </a:ext>
                </a:extLst>
              </a:tr>
              <a:tr h="193665">
                <a:tc>
                  <a:txBody>
                    <a:bodyPr/>
                    <a:lstStyle/>
                    <a:p>
                      <a:pPr algn="l" fontAlgn="ctr"/>
                      <a:r>
                        <a:rPr lang="en" sz="1400" u="none" strike="noStrike" dirty="0">
                          <a:effectLst/>
                          <a:latin typeface="Adobe Jenson Pro" panose="020A0503050201030203" pitchFamily="18" charset="0"/>
                        </a:rPr>
                        <a:t>May-24</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94.7800A</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94.7800A</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-0.0050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94.7850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1,082</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942161092"/>
                  </a:ext>
                </a:extLst>
              </a:tr>
              <a:tr h="193665">
                <a:tc>
                  <a:txBody>
                    <a:bodyPr/>
                    <a:lstStyle/>
                    <a:p>
                      <a:pPr algn="l" fontAlgn="ctr"/>
                      <a:r>
                        <a:rPr lang="en" sz="1400" u="none" strike="noStrike">
                          <a:effectLst/>
                          <a:latin typeface="Adobe Jenson Pro" panose="020A0503050201030203" pitchFamily="18" charset="0"/>
                        </a:rPr>
                        <a:t>Jun-24</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94.8600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94.8700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94.8400 </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94.8400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94.8500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327,834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1,128,454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2304279295"/>
                  </a:ext>
                </a:extLst>
              </a:tr>
              <a:tr h="193665">
                <a:tc>
                  <a:txBody>
                    <a:bodyPr/>
                    <a:lstStyle/>
                    <a:p>
                      <a:pPr algn="l" fontAlgn="ctr"/>
                      <a:r>
                        <a:rPr lang="en" sz="1400" u="none" strike="noStrike">
                          <a:effectLst/>
                          <a:latin typeface="Adobe Jenson Pro" panose="020A0503050201030203" pitchFamily="18" charset="0"/>
                        </a:rPr>
                        <a:t>Jul-24</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dirty="0">
                          <a:effectLst/>
                          <a:latin typeface="Adobe Jenson Pro" panose="020A0503050201030203" pitchFamily="18" charset="0"/>
                        </a:rPr>
                        <a:t>94.9300A</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94.9300A</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94.9400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246</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031481300"/>
                  </a:ext>
                </a:extLst>
              </a:tr>
              <a:tr h="193665">
                <a:tc>
                  <a:txBody>
                    <a:bodyPr/>
                    <a:lstStyle/>
                    <a:p>
                      <a:pPr algn="l" fontAlgn="ctr"/>
                      <a:r>
                        <a:rPr lang="en" sz="1400" u="none" strike="noStrike" dirty="0">
                          <a:effectLst/>
                          <a:latin typeface="Adobe Jenson Pro" panose="020A0503050201030203" pitchFamily="18" charset="0"/>
                        </a:rPr>
                        <a:t>Aug-24</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95.0300A</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95.0300A</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-0.0200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95.0400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157</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40759351"/>
                  </a:ext>
                </a:extLst>
              </a:tr>
              <a:tr h="193665">
                <a:tc>
                  <a:txBody>
                    <a:bodyPr/>
                    <a:lstStyle/>
                    <a:p>
                      <a:pPr algn="l" fontAlgn="ctr"/>
                      <a:r>
                        <a:rPr lang="en" sz="1400" u="none" strike="noStrike">
                          <a:effectLst/>
                          <a:latin typeface="Adobe Jenson Pro" panose="020A0503050201030203" pitchFamily="18" charset="0"/>
                        </a:rPr>
                        <a:t>Sep-24</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95.1450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95.1500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95.1100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95.1150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-0.0200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95.1200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301,008</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910,448</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2384829324"/>
                  </a:ext>
                </a:extLst>
              </a:tr>
              <a:tr h="193665">
                <a:tc>
                  <a:txBody>
                    <a:bodyPr/>
                    <a:lstStyle/>
                    <a:p>
                      <a:pPr algn="l" fontAlgn="ctr"/>
                      <a:r>
                        <a:rPr lang="en" sz="1400" u="none" strike="noStrike">
                          <a:effectLst/>
                          <a:latin typeface="Adobe Jenson Pro" panose="020A0503050201030203" pitchFamily="18" charset="0"/>
                        </a:rPr>
                        <a:t>Dec-24</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95.4400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95.4500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95.3900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95.4000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-0.0250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95.4050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438,502</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1,087,494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2294509593"/>
                  </a:ext>
                </a:extLst>
              </a:tr>
              <a:tr h="193665">
                <a:tc>
                  <a:txBody>
                    <a:bodyPr/>
                    <a:lstStyle/>
                    <a:p>
                      <a:pPr algn="l" fontAlgn="ctr"/>
                      <a:r>
                        <a:rPr lang="en" sz="1400" u="none" strike="noStrike">
                          <a:effectLst/>
                          <a:latin typeface="Adobe Jenson Pro" panose="020A0503050201030203" pitchFamily="18" charset="0"/>
                        </a:rPr>
                        <a:t>Mar-25</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95.7000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95.7100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95.6400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95.6450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-0.0400 </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95.6550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324,021</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712,797</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1248078305"/>
                  </a:ext>
                </a:extLst>
              </a:tr>
              <a:tr h="193665">
                <a:tc>
                  <a:txBody>
                    <a:bodyPr/>
                    <a:lstStyle/>
                    <a:p>
                      <a:pPr algn="l" fontAlgn="ctr"/>
                      <a:r>
                        <a:rPr lang="en" sz="1400" u="none" strike="noStrike">
                          <a:effectLst/>
                          <a:latin typeface="Adobe Jenson Pro" panose="020A0503050201030203" pitchFamily="18" charset="0"/>
                        </a:rPr>
                        <a:t>Jun-25</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95.9200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95.9300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95.8450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95.8500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95.8650 </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241,717</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754,987</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160156244"/>
                  </a:ext>
                </a:extLst>
              </a:tr>
              <a:tr h="193665">
                <a:tc>
                  <a:txBody>
                    <a:bodyPr/>
                    <a:lstStyle/>
                    <a:p>
                      <a:pPr algn="l" fontAlgn="ctr"/>
                      <a:r>
                        <a:rPr lang="en" sz="1400" u="none" strike="noStrike">
                          <a:effectLst/>
                          <a:latin typeface="Adobe Jenson Pro" panose="020A0503050201030203" pitchFamily="18" charset="0"/>
                        </a:rPr>
                        <a:t>Sep-25</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96.0850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96.0950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96.0050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96.0250 </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205,206</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649,134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638206746"/>
                  </a:ext>
                </a:extLst>
              </a:tr>
              <a:tr h="193665">
                <a:tc>
                  <a:txBody>
                    <a:bodyPr/>
                    <a:lstStyle/>
                    <a:p>
                      <a:pPr algn="l" fontAlgn="ctr"/>
                      <a:r>
                        <a:rPr lang="en" sz="1400" u="none" strike="noStrike">
                          <a:effectLst/>
                          <a:latin typeface="Adobe Jenson Pro" panose="020A0503050201030203" pitchFamily="18" charset="0"/>
                        </a:rPr>
                        <a:t>Dec-25</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96.1950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96.2050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96.1100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96.1200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-0.0600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96.1300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289,697</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663,934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2822619678"/>
                  </a:ext>
                </a:extLst>
              </a:tr>
              <a:tr h="193665">
                <a:tc>
                  <a:txBody>
                    <a:bodyPr/>
                    <a:lstStyle/>
                    <a:p>
                      <a:pPr algn="l" fontAlgn="ctr"/>
                      <a:r>
                        <a:rPr lang="en" sz="1400" u="none" strike="noStrike">
                          <a:effectLst/>
                          <a:latin typeface="Adobe Jenson Pro" panose="020A0503050201030203" pitchFamily="18" charset="0"/>
                        </a:rPr>
                        <a:t>Mar-26</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96.2650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96.1750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96.1850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96.1950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151,916</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486,677</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4169307637"/>
                  </a:ext>
                </a:extLst>
              </a:tr>
              <a:tr h="193665">
                <a:tc>
                  <a:txBody>
                    <a:bodyPr/>
                    <a:lstStyle/>
                    <a:p>
                      <a:pPr algn="l" fontAlgn="ctr"/>
                      <a:r>
                        <a:rPr lang="en" sz="1400" u="none" strike="noStrike">
                          <a:effectLst/>
                          <a:latin typeface="Adobe Jenson Pro" panose="020A0503050201030203" pitchFamily="18" charset="0"/>
                        </a:rPr>
                        <a:t>Jun-26</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96.2850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96.2950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96.2200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96.2300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118,000</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487,577</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249855412"/>
                  </a:ext>
                </a:extLst>
              </a:tr>
              <a:tr h="193665">
                <a:tc>
                  <a:txBody>
                    <a:bodyPr/>
                    <a:lstStyle/>
                    <a:p>
                      <a:pPr algn="l" fontAlgn="ctr"/>
                      <a:r>
                        <a:rPr lang="en" sz="1400" u="none" strike="noStrike">
                          <a:effectLst/>
                          <a:latin typeface="Adobe Jenson Pro" panose="020A0503050201030203" pitchFamily="18" charset="0"/>
                        </a:rPr>
                        <a:t>Sep-26</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96.2400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-0.0400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112,718</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363,133</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1578366405"/>
                  </a:ext>
                </a:extLst>
              </a:tr>
              <a:tr h="193665">
                <a:tc>
                  <a:txBody>
                    <a:bodyPr/>
                    <a:lstStyle/>
                    <a:p>
                      <a:pPr algn="l" fontAlgn="ctr"/>
                      <a:r>
                        <a:rPr lang="en" sz="1400" u="none" strike="noStrike">
                          <a:effectLst/>
                          <a:latin typeface="Adobe Jenson Pro" panose="020A0503050201030203" pitchFamily="18" charset="0"/>
                        </a:rPr>
                        <a:t>Dec-26</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96.3300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96.2600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96.2700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-0.0350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96.2750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112,479</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334,588</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203662551"/>
                  </a:ext>
                </a:extLst>
              </a:tr>
              <a:tr h="193665">
                <a:tc>
                  <a:txBody>
                    <a:bodyPr/>
                    <a:lstStyle/>
                    <a:p>
                      <a:pPr algn="l" fontAlgn="ctr"/>
                      <a:r>
                        <a:rPr lang="en" sz="1400" u="none" strike="noStrike">
                          <a:effectLst/>
                          <a:latin typeface="Adobe Jenson Pro" panose="020A0503050201030203" pitchFamily="18" charset="0"/>
                        </a:rPr>
                        <a:t>Mar-27</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96.3200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96.3400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96.2750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96.2800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-0.0250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96.2900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60,091</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191,372</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539289768"/>
                  </a:ext>
                </a:extLst>
              </a:tr>
              <a:tr h="193665">
                <a:tc>
                  <a:txBody>
                    <a:bodyPr/>
                    <a:lstStyle/>
                    <a:p>
                      <a:pPr algn="l" fontAlgn="ctr"/>
                      <a:r>
                        <a:rPr lang="en" sz="1400" u="none" strike="noStrike">
                          <a:effectLst/>
                          <a:latin typeface="Adobe Jenson Pro" panose="020A0503050201030203" pitchFamily="18" charset="0"/>
                        </a:rPr>
                        <a:t>Jun-27</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96.3200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96.3400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96.2800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96.2850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96.2950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48,154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183,511</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1177067626"/>
                  </a:ext>
                </a:extLst>
              </a:tr>
              <a:tr h="193665">
                <a:tc>
                  <a:txBody>
                    <a:bodyPr/>
                    <a:lstStyle/>
                    <a:p>
                      <a:pPr algn="l" fontAlgn="ctr"/>
                      <a:r>
                        <a:rPr lang="en" sz="1400" u="none" strike="noStrike">
                          <a:effectLst/>
                          <a:latin typeface="Adobe Jenson Pro" panose="020A0503050201030203" pitchFamily="18" charset="0"/>
                        </a:rPr>
                        <a:t>Sep-27</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96.3100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96.3300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96.2750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96.2800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96.2850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35,364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dirty="0">
                          <a:effectLst/>
                          <a:latin typeface="Adobe Jenson Pro" panose="020A0503050201030203" pitchFamily="18" charset="0"/>
                        </a:rPr>
                        <a:t>150,747</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900726472"/>
                  </a:ext>
                </a:extLst>
              </a:tr>
              <a:tr h="193665">
                <a:tc>
                  <a:txBody>
                    <a:bodyPr/>
                    <a:lstStyle/>
                    <a:p>
                      <a:pPr algn="l" fontAlgn="ctr"/>
                      <a:r>
                        <a:rPr lang="en" sz="1400" u="none" strike="noStrike">
                          <a:effectLst/>
                          <a:latin typeface="Adobe Jenson Pro" panose="020A0503050201030203" pitchFamily="18" charset="0"/>
                        </a:rPr>
                        <a:t>Dec-27</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96.3000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96.3200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96.2650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96.2700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96.2750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41,604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dirty="0">
                          <a:effectLst/>
                          <a:latin typeface="Adobe Jenson Pro" panose="020A0503050201030203" pitchFamily="18" charset="0"/>
                        </a:rPr>
                        <a:t>190,471</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38152938"/>
                  </a:ext>
                </a:extLst>
              </a:tr>
            </a:tbl>
          </a:graphicData>
        </a:graphic>
      </p:graphicFrame>
    </p:spTree>
    <p:extLst>
      <p:ext uri="{BB962C8B-B14F-4D97-AF65-F5344CB8AC3E}">
        <p14:creationId xmlns:p14="http://schemas.microsoft.com/office/powerpoint/2010/main" val="303768016"/>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标题 1">
            <a:extLst>
              <a:ext uri="{FF2B5EF4-FFF2-40B4-BE49-F238E27FC236}">
                <a16:creationId xmlns:a16="http://schemas.microsoft.com/office/drawing/2014/main" id="{C2ACB767-1F61-7541-AA8B-0E350E569796}"/>
              </a:ext>
            </a:extLst>
          </p:cNvPr>
          <p:cNvSpPr>
            <a:spLocks noGrp="1" noChangeArrowheads="1"/>
          </p:cNvSpPr>
          <p:nvPr>
            <p:ph type="title"/>
          </p:nvPr>
        </p:nvSpPr>
        <p:spPr>
          <a:xfrm>
            <a:off x="609600" y="76200"/>
            <a:ext cx="8839200" cy="846138"/>
          </a:xfrm>
        </p:spPr>
        <p:txBody>
          <a:bodyPr/>
          <a:lstStyle/>
          <a:p>
            <a:r>
              <a:rPr kumimoji="1" lang="en-US" altLang="zh-CN" dirty="0">
                <a:ea typeface="Adobe 黑体 Std R" panose="020B0400000000000000" pitchFamily="34" charset="-128"/>
              </a:rPr>
              <a:t>3</a:t>
            </a:r>
            <a:r>
              <a:rPr kumimoji="1" lang="zh-CN" altLang="en-US" dirty="0">
                <a:ea typeface="Adobe 黑体 Std R" panose="020B0400000000000000" pitchFamily="34" charset="-128"/>
              </a:rPr>
              <a:t>个月</a:t>
            </a:r>
            <a:r>
              <a:rPr kumimoji="1" lang="en-US" altLang="zh-CN" dirty="0">
                <a:ea typeface="Adobe 黑体 Std R" panose="020B0400000000000000" pitchFamily="34" charset="-128"/>
              </a:rPr>
              <a:t>SOFR</a:t>
            </a:r>
            <a:r>
              <a:rPr kumimoji="1" lang="zh-CN" altLang="en-US" dirty="0">
                <a:ea typeface="Adobe 黑体 Std R" panose="020B0400000000000000" pitchFamily="34" charset="-128"/>
              </a:rPr>
              <a:t>期货合约报价</a:t>
            </a:r>
            <a:r>
              <a:rPr kumimoji="1" lang="en-US" altLang="zh-CN" dirty="0">
                <a:ea typeface="Adobe 黑体 Std R" panose="020B0400000000000000" pitchFamily="34" charset="-128"/>
              </a:rPr>
              <a:t>: 2024.3.15</a:t>
            </a:r>
            <a:endParaRPr kumimoji="1" lang="zh-CN" altLang="en-US" dirty="0">
              <a:ea typeface="Adobe 黑体 Std R" panose="020B0400000000000000" pitchFamily="34" charset="-128"/>
            </a:endParaRPr>
          </a:p>
        </p:txBody>
      </p:sp>
      <p:sp>
        <p:nvSpPr>
          <p:cNvPr id="56322" name="灯片编号占位符 3">
            <a:extLst>
              <a:ext uri="{FF2B5EF4-FFF2-40B4-BE49-F238E27FC236}">
                <a16:creationId xmlns:a16="http://schemas.microsoft.com/office/drawing/2014/main" id="{AFFE61BD-F08B-184B-A1B9-55DA31971DF6}"/>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B071A97-1A5B-4445-8784-AF9A10F3A0FF}" type="slidenum">
              <a:rPr lang="zh-CN" altLang="en-US" smtClean="0">
                <a:solidFill>
                  <a:srgbClr val="7F7F7F"/>
                </a:solidFill>
                <a:latin typeface="Adobe Jenson Pro Capt" panose="020A0503050201030203" pitchFamily="18" charset="0"/>
              </a:rPr>
              <a:pPr/>
              <a:t>14</a:t>
            </a:fld>
            <a:endParaRPr lang="zh-CN" altLang="en-US">
              <a:solidFill>
                <a:srgbClr val="7F7F7F"/>
              </a:solidFill>
              <a:latin typeface="Adobe Jenson Pro Capt" panose="020A0503050201030203" pitchFamily="18" charset="0"/>
            </a:endParaRPr>
          </a:p>
        </p:txBody>
      </p:sp>
      <p:graphicFrame>
        <p:nvGraphicFramePr>
          <p:cNvPr id="2" name="表格 1">
            <a:extLst>
              <a:ext uri="{FF2B5EF4-FFF2-40B4-BE49-F238E27FC236}">
                <a16:creationId xmlns:a16="http://schemas.microsoft.com/office/drawing/2014/main" id="{C6C9D794-719E-DE21-9CC8-FDD8B25F202E}"/>
              </a:ext>
            </a:extLst>
          </p:cNvPr>
          <p:cNvGraphicFramePr>
            <a:graphicFrameLocks noGrp="1"/>
          </p:cNvGraphicFramePr>
          <p:nvPr>
            <p:extLst>
              <p:ext uri="{D42A27DB-BD31-4B8C-83A1-F6EECF244321}">
                <p14:modId xmlns:p14="http://schemas.microsoft.com/office/powerpoint/2010/main" val="345499013"/>
              </p:ext>
            </p:extLst>
          </p:nvPr>
        </p:nvGraphicFramePr>
        <p:xfrm>
          <a:off x="762000" y="1072399"/>
          <a:ext cx="10668000" cy="5305752"/>
        </p:xfrm>
        <a:graphic>
          <a:graphicData uri="http://schemas.openxmlformats.org/drawingml/2006/table">
            <a:tbl>
              <a:tblPr>
                <a:tableStyleId>{F5AB1C69-6EDB-4FF4-983F-18BD219EF322}</a:tableStyleId>
              </a:tblPr>
              <a:tblGrid>
                <a:gridCol w="1083286">
                  <a:extLst>
                    <a:ext uri="{9D8B030D-6E8A-4147-A177-3AD203B41FA5}">
                      <a16:colId xmlns:a16="http://schemas.microsoft.com/office/drawing/2014/main" val="1734664655"/>
                    </a:ext>
                  </a:extLst>
                </a:gridCol>
                <a:gridCol w="957687">
                  <a:extLst>
                    <a:ext uri="{9D8B030D-6E8A-4147-A177-3AD203B41FA5}">
                      <a16:colId xmlns:a16="http://schemas.microsoft.com/office/drawing/2014/main" val="3704115052"/>
                    </a:ext>
                  </a:extLst>
                </a:gridCol>
                <a:gridCol w="1024410">
                  <a:extLst>
                    <a:ext uri="{9D8B030D-6E8A-4147-A177-3AD203B41FA5}">
                      <a16:colId xmlns:a16="http://schemas.microsoft.com/office/drawing/2014/main" val="4241280703"/>
                    </a:ext>
                  </a:extLst>
                </a:gridCol>
                <a:gridCol w="957687">
                  <a:extLst>
                    <a:ext uri="{9D8B030D-6E8A-4147-A177-3AD203B41FA5}">
                      <a16:colId xmlns:a16="http://schemas.microsoft.com/office/drawing/2014/main" val="894740157"/>
                    </a:ext>
                  </a:extLst>
                </a:gridCol>
                <a:gridCol w="1051886">
                  <a:extLst>
                    <a:ext uri="{9D8B030D-6E8A-4147-A177-3AD203B41FA5}">
                      <a16:colId xmlns:a16="http://schemas.microsoft.com/office/drawing/2014/main" val="4200558340"/>
                    </a:ext>
                  </a:extLst>
                </a:gridCol>
                <a:gridCol w="1146084">
                  <a:extLst>
                    <a:ext uri="{9D8B030D-6E8A-4147-A177-3AD203B41FA5}">
                      <a16:colId xmlns:a16="http://schemas.microsoft.com/office/drawing/2014/main" val="1336084572"/>
                    </a:ext>
                  </a:extLst>
                </a:gridCol>
                <a:gridCol w="1024410">
                  <a:extLst>
                    <a:ext uri="{9D8B030D-6E8A-4147-A177-3AD203B41FA5}">
                      <a16:colId xmlns:a16="http://schemas.microsoft.com/office/drawing/2014/main" val="2939121852"/>
                    </a:ext>
                  </a:extLst>
                </a:gridCol>
                <a:gridCol w="1711275">
                  <a:extLst>
                    <a:ext uri="{9D8B030D-6E8A-4147-A177-3AD203B41FA5}">
                      <a16:colId xmlns:a16="http://schemas.microsoft.com/office/drawing/2014/main" val="2021312816"/>
                    </a:ext>
                  </a:extLst>
                </a:gridCol>
                <a:gridCol w="1711275">
                  <a:extLst>
                    <a:ext uri="{9D8B030D-6E8A-4147-A177-3AD203B41FA5}">
                      <a16:colId xmlns:a16="http://schemas.microsoft.com/office/drawing/2014/main" val="46649619"/>
                    </a:ext>
                  </a:extLst>
                </a:gridCol>
              </a:tblGrid>
              <a:tr h="215966">
                <a:tc>
                  <a:txBody>
                    <a:bodyPr/>
                    <a:lstStyle/>
                    <a:p>
                      <a:pPr algn="l" fontAlgn="ctr"/>
                      <a:r>
                        <a:rPr lang="en" sz="1400" u="none" strike="noStrike" dirty="0">
                          <a:effectLst/>
                          <a:latin typeface="Adobe Jenson Pro" panose="020A0503050201030203" pitchFamily="18" charset="0"/>
                        </a:rPr>
                        <a:t>MONTH</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a:effectLst/>
                          <a:latin typeface="Adobe Jenson Pro" panose="020A0503050201030203" pitchFamily="18" charset="0"/>
                        </a:rPr>
                        <a:t>OPEN</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a:effectLst/>
                          <a:latin typeface="Adobe Jenson Pro" panose="020A0503050201030203" pitchFamily="18" charset="0"/>
                        </a:rPr>
                        <a:t>HIGH</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LOW</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LAST</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CHANGE</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SETTLE</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EST. VOLUME</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 sz="1400" u="none" strike="noStrike" dirty="0">
                          <a:effectLst/>
                          <a:latin typeface="Adobe Jenson Pro" panose="020A0503050201030203" pitchFamily="18" charset="0"/>
                        </a:rPr>
                        <a:t>PRIOR DAY OI</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924880"/>
                  </a:ext>
                </a:extLst>
              </a:tr>
              <a:tr h="215966">
                <a:tc>
                  <a:txBody>
                    <a:bodyPr/>
                    <a:lstStyle/>
                    <a:p>
                      <a:pPr algn="l" fontAlgn="ctr"/>
                      <a:r>
                        <a:rPr lang="en" sz="1400" u="none" strike="noStrike" dirty="0">
                          <a:effectLst/>
                          <a:latin typeface="Adobe Jenson Pro" panose="020A0503050201030203" pitchFamily="18" charset="0"/>
                        </a:rPr>
                        <a:t>Mar-28</a:t>
                      </a:r>
                      <a:endParaRPr lang="e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dirty="0">
                          <a:effectLst/>
                          <a:latin typeface="Adobe Jenson Pro" panose="020A0503050201030203" pitchFamily="18" charset="0"/>
                        </a:rPr>
                        <a:t>96.2850 </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dirty="0">
                          <a:effectLst/>
                          <a:latin typeface="Adobe Jenson Pro" panose="020A0503050201030203" pitchFamily="18" charset="0"/>
                        </a:rPr>
                        <a:t>96.3150 </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96.2550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96.2650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-0.0100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96.2700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25,300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tc>
                  <a:txBody>
                    <a:bodyPr/>
                    <a:lstStyle/>
                    <a:p>
                      <a:pPr algn="l" fontAlgn="ctr"/>
                      <a:r>
                        <a:rPr lang="en-US" altLang="zh-CN" sz="1400" u="none" strike="noStrike">
                          <a:effectLst/>
                          <a:latin typeface="Adobe Jenson Pro" panose="020A0503050201030203" pitchFamily="18" charset="0"/>
                        </a:rPr>
                        <a:t>103,066</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937664267"/>
                  </a:ext>
                </a:extLst>
              </a:tr>
              <a:tr h="215966">
                <a:tc>
                  <a:txBody>
                    <a:bodyPr/>
                    <a:lstStyle/>
                    <a:p>
                      <a:pPr algn="l" fontAlgn="ctr"/>
                      <a:r>
                        <a:rPr lang="en" sz="1400" u="none" strike="noStrike">
                          <a:effectLst/>
                          <a:latin typeface="Adobe Jenson Pro" panose="020A0503050201030203" pitchFamily="18" charset="0"/>
                        </a:rPr>
                        <a:t>Jun-28</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96.2700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96.3000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96.2400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-0.0050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29,480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95,744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4129312669"/>
                  </a:ext>
                </a:extLst>
              </a:tr>
              <a:tr h="215966">
                <a:tc>
                  <a:txBody>
                    <a:bodyPr/>
                    <a:lstStyle/>
                    <a:p>
                      <a:pPr algn="l" fontAlgn="ctr"/>
                      <a:r>
                        <a:rPr lang="en" sz="1400" u="none" strike="noStrike">
                          <a:effectLst/>
                          <a:latin typeface="Adobe Jenson Pro" panose="020A0503050201030203" pitchFamily="18" charset="0"/>
                        </a:rPr>
                        <a:t>Sep-28</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96.2450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96.2750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96.2200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96.2300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96.2350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22,710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64,891</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561436701"/>
                  </a:ext>
                </a:extLst>
              </a:tr>
              <a:tr h="215966">
                <a:tc>
                  <a:txBody>
                    <a:bodyPr/>
                    <a:lstStyle/>
                    <a:p>
                      <a:pPr algn="l" fontAlgn="ctr"/>
                      <a:r>
                        <a:rPr lang="en" sz="1400" u="none" strike="noStrike">
                          <a:effectLst/>
                          <a:latin typeface="Adobe Jenson Pro" panose="020A0503050201030203" pitchFamily="18" charset="0"/>
                        </a:rPr>
                        <a:t>Dec-28</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96.2450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96.1900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96.2050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96.2050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25,846</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51,457</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033287231"/>
                  </a:ext>
                </a:extLst>
              </a:tr>
              <a:tr h="215966">
                <a:tc>
                  <a:txBody>
                    <a:bodyPr/>
                    <a:lstStyle/>
                    <a:p>
                      <a:pPr algn="l" fontAlgn="ctr"/>
                      <a:r>
                        <a:rPr lang="en" sz="1400" u="none" strike="noStrike">
                          <a:effectLst/>
                          <a:latin typeface="Adobe Jenson Pro" panose="020A0503050201030203" pitchFamily="18" charset="0"/>
                        </a:rPr>
                        <a:t>Mar-29</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96.1900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96.2150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96.1650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96.1800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0.0050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96.1800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3,010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9,798</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4107035074"/>
                  </a:ext>
                </a:extLst>
              </a:tr>
              <a:tr h="215966">
                <a:tc>
                  <a:txBody>
                    <a:bodyPr/>
                    <a:lstStyle/>
                    <a:p>
                      <a:pPr algn="l" fontAlgn="ctr"/>
                      <a:r>
                        <a:rPr lang="en" sz="1400" u="none" strike="noStrike">
                          <a:effectLst/>
                          <a:latin typeface="Adobe Jenson Pro" panose="020A0503050201030203" pitchFamily="18" charset="0"/>
                        </a:rPr>
                        <a:t>Jun-29</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96.1900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96.1900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96.1550B</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237</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2,603</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2561458644"/>
                  </a:ext>
                </a:extLst>
              </a:tr>
              <a:tr h="215966">
                <a:tc>
                  <a:txBody>
                    <a:bodyPr/>
                    <a:lstStyle/>
                    <a:p>
                      <a:pPr algn="l" fontAlgn="ctr"/>
                      <a:r>
                        <a:rPr lang="en" sz="1400" u="none" strike="noStrike">
                          <a:effectLst/>
                          <a:latin typeface="Adobe Jenson Pro" panose="020A0503050201030203" pitchFamily="18" charset="0"/>
                        </a:rPr>
                        <a:t>Sep-29</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96.1250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96.1600B</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96.1250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96.1250A</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96.1250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22</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1,382</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14364960"/>
                  </a:ext>
                </a:extLst>
              </a:tr>
              <a:tr h="215966">
                <a:tc>
                  <a:txBody>
                    <a:bodyPr/>
                    <a:lstStyle/>
                    <a:p>
                      <a:pPr algn="l" fontAlgn="ctr"/>
                      <a:r>
                        <a:rPr lang="en" sz="1400" u="none" strike="noStrike">
                          <a:effectLst/>
                          <a:latin typeface="Adobe Jenson Pro" panose="020A0503050201030203" pitchFamily="18" charset="0"/>
                        </a:rPr>
                        <a:t>Dec-29</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96.1300B</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96.1000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96.0950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8</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536</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659400134"/>
                  </a:ext>
                </a:extLst>
              </a:tr>
              <a:tr h="215966">
                <a:tc>
                  <a:txBody>
                    <a:bodyPr/>
                    <a:lstStyle/>
                    <a:p>
                      <a:pPr algn="l" fontAlgn="ctr"/>
                      <a:r>
                        <a:rPr lang="en" sz="1400" u="none" strike="noStrike">
                          <a:effectLst/>
                          <a:latin typeface="Adobe Jenson Pro" panose="020A0503050201030203" pitchFamily="18" charset="0"/>
                        </a:rPr>
                        <a:t>Mar-30</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96.1000B</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96.0750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195</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694584598"/>
                  </a:ext>
                </a:extLst>
              </a:tr>
              <a:tr h="215966">
                <a:tc>
                  <a:txBody>
                    <a:bodyPr/>
                    <a:lstStyle/>
                    <a:p>
                      <a:pPr algn="l" fontAlgn="ctr"/>
                      <a:r>
                        <a:rPr lang="en" sz="1400" u="none" strike="noStrike">
                          <a:effectLst/>
                          <a:latin typeface="Adobe Jenson Pro" panose="020A0503050201030203" pitchFamily="18" charset="0"/>
                        </a:rPr>
                        <a:t>Jun-30</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 sz="1400" u="none" strike="noStrike">
                          <a:effectLst/>
                          <a:latin typeface="Adobe Jenson Pro" panose="020A0503050201030203" pitchFamily="18" charset="0"/>
                        </a:rPr>
                        <a:t>96.0650B</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96.0500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70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718636850"/>
                  </a:ext>
                </a:extLst>
              </a:tr>
              <a:tr h="215966">
                <a:tc>
                  <a:txBody>
                    <a:bodyPr/>
                    <a:lstStyle/>
                    <a:p>
                      <a:pPr algn="l" fontAlgn="ctr"/>
                      <a:r>
                        <a:rPr lang="en" sz="1400" u="none" strike="noStrike">
                          <a:effectLst/>
                          <a:latin typeface="Adobe Jenson Pro" panose="020A0503050201030203" pitchFamily="18" charset="0"/>
                        </a:rPr>
                        <a:t>Sep-30</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96.0300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40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864163188"/>
                  </a:ext>
                </a:extLst>
              </a:tr>
              <a:tr h="215966">
                <a:tc>
                  <a:txBody>
                    <a:bodyPr/>
                    <a:lstStyle/>
                    <a:p>
                      <a:pPr algn="l" fontAlgn="ctr"/>
                      <a:r>
                        <a:rPr lang="en" sz="1400" u="none" strike="noStrike">
                          <a:effectLst/>
                          <a:latin typeface="Adobe Jenson Pro" panose="020A0503050201030203" pitchFamily="18" charset="0"/>
                        </a:rPr>
                        <a:t>Dec-30</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571093020"/>
                  </a:ext>
                </a:extLst>
              </a:tr>
              <a:tr h="215966">
                <a:tc>
                  <a:txBody>
                    <a:bodyPr/>
                    <a:lstStyle/>
                    <a:p>
                      <a:pPr algn="l" fontAlgn="ctr"/>
                      <a:r>
                        <a:rPr lang="en" sz="1400" u="none" strike="noStrike">
                          <a:effectLst/>
                          <a:latin typeface="Adobe Jenson Pro" panose="020A0503050201030203" pitchFamily="18" charset="0"/>
                        </a:rPr>
                        <a:t>Mar-31</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96.0050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15</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938196137"/>
                  </a:ext>
                </a:extLst>
              </a:tr>
              <a:tr h="215966">
                <a:tc>
                  <a:txBody>
                    <a:bodyPr/>
                    <a:lstStyle/>
                    <a:p>
                      <a:pPr algn="l" fontAlgn="ctr"/>
                      <a:r>
                        <a:rPr lang="en" sz="1400" u="none" strike="noStrike">
                          <a:effectLst/>
                          <a:latin typeface="Adobe Jenson Pro" panose="020A0503050201030203" pitchFamily="18" charset="0"/>
                        </a:rPr>
                        <a:t>Jun-31</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95.9950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8</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2079193647"/>
                  </a:ext>
                </a:extLst>
              </a:tr>
              <a:tr h="215966">
                <a:tc>
                  <a:txBody>
                    <a:bodyPr/>
                    <a:lstStyle/>
                    <a:p>
                      <a:pPr algn="l" fontAlgn="ctr"/>
                      <a:r>
                        <a:rPr lang="en" sz="1400" u="none" strike="noStrike">
                          <a:effectLst/>
                          <a:latin typeface="Adobe Jenson Pro" panose="020A0503050201030203" pitchFamily="18" charset="0"/>
                        </a:rPr>
                        <a:t>Sep-31</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95.9750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7</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1775653971"/>
                  </a:ext>
                </a:extLst>
              </a:tr>
              <a:tr h="215966">
                <a:tc>
                  <a:txBody>
                    <a:bodyPr/>
                    <a:lstStyle/>
                    <a:p>
                      <a:pPr algn="l" fontAlgn="ctr"/>
                      <a:r>
                        <a:rPr lang="en" sz="1400" u="none" strike="noStrike">
                          <a:effectLst/>
                          <a:latin typeface="Adobe Jenson Pro" panose="020A0503050201030203" pitchFamily="18" charset="0"/>
                        </a:rPr>
                        <a:t>Dec-31</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5</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989051755"/>
                  </a:ext>
                </a:extLst>
              </a:tr>
              <a:tr h="215966">
                <a:tc>
                  <a:txBody>
                    <a:bodyPr/>
                    <a:lstStyle/>
                    <a:p>
                      <a:pPr algn="l" fontAlgn="ctr"/>
                      <a:r>
                        <a:rPr lang="en" sz="1400" u="none" strike="noStrike">
                          <a:effectLst/>
                          <a:latin typeface="Adobe Jenson Pro" panose="020A0503050201030203" pitchFamily="18" charset="0"/>
                        </a:rPr>
                        <a:t>Mar-32</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95.9450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14</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3549044142"/>
                  </a:ext>
                </a:extLst>
              </a:tr>
              <a:tr h="215966">
                <a:tc>
                  <a:txBody>
                    <a:bodyPr/>
                    <a:lstStyle/>
                    <a:p>
                      <a:pPr algn="l" fontAlgn="ctr"/>
                      <a:r>
                        <a:rPr lang="en" sz="1400" u="none" strike="noStrike">
                          <a:effectLst/>
                          <a:latin typeface="Adobe Jenson Pro" panose="020A0503050201030203" pitchFamily="18" charset="0"/>
                        </a:rPr>
                        <a:t>Jun-32</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95.9550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8</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2466976178"/>
                  </a:ext>
                </a:extLst>
              </a:tr>
              <a:tr h="215966">
                <a:tc>
                  <a:txBody>
                    <a:bodyPr/>
                    <a:lstStyle/>
                    <a:p>
                      <a:pPr algn="l" fontAlgn="ctr"/>
                      <a:r>
                        <a:rPr lang="en" sz="1400" u="none" strike="noStrike">
                          <a:effectLst/>
                          <a:latin typeface="Adobe Jenson Pro" panose="020A0503050201030203" pitchFamily="18" charset="0"/>
                        </a:rPr>
                        <a:t>Sep-32</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95.9700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5</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1495213556"/>
                  </a:ext>
                </a:extLst>
              </a:tr>
              <a:tr h="215966">
                <a:tc>
                  <a:txBody>
                    <a:bodyPr/>
                    <a:lstStyle/>
                    <a:p>
                      <a:pPr algn="l" fontAlgn="ctr"/>
                      <a:r>
                        <a:rPr lang="en" sz="1400" u="none" strike="noStrike">
                          <a:effectLst/>
                          <a:latin typeface="Adobe Jenson Pro" panose="020A0503050201030203" pitchFamily="18" charset="0"/>
                        </a:rPr>
                        <a:t>Dec-32</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95.9250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2</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1577722052"/>
                  </a:ext>
                </a:extLst>
              </a:tr>
              <a:tr h="215966">
                <a:tc>
                  <a:txBody>
                    <a:bodyPr/>
                    <a:lstStyle/>
                    <a:p>
                      <a:pPr algn="l" fontAlgn="ctr"/>
                      <a:r>
                        <a:rPr lang="en" sz="1400" u="none" strike="noStrike">
                          <a:effectLst/>
                          <a:latin typeface="Adobe Jenson Pro" panose="020A0503050201030203" pitchFamily="18" charset="0"/>
                        </a:rPr>
                        <a:t>Mar-33</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95.9350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5</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1085657120"/>
                  </a:ext>
                </a:extLst>
              </a:tr>
              <a:tr h="215966">
                <a:tc>
                  <a:txBody>
                    <a:bodyPr/>
                    <a:lstStyle/>
                    <a:p>
                      <a:pPr algn="l" fontAlgn="ctr"/>
                      <a:r>
                        <a:rPr lang="en" sz="1400" u="none" strike="noStrike">
                          <a:effectLst/>
                          <a:latin typeface="Adobe Jenson Pro" panose="020A0503050201030203" pitchFamily="18" charset="0"/>
                        </a:rPr>
                        <a:t>Jun-33</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0.0150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95.9350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tc>
                <a:extLst>
                  <a:ext uri="{0D108BD9-81ED-4DB2-BD59-A6C34878D82A}">
                    <a16:rowId xmlns:a16="http://schemas.microsoft.com/office/drawing/2014/main" val="988862046"/>
                  </a:ext>
                </a:extLst>
              </a:tr>
              <a:tr h="215966">
                <a:tc>
                  <a:txBody>
                    <a:bodyPr/>
                    <a:lstStyle/>
                    <a:p>
                      <a:pPr algn="l" fontAlgn="ctr"/>
                      <a:r>
                        <a:rPr lang="en" sz="1400" u="none" strike="noStrike">
                          <a:effectLst/>
                          <a:latin typeface="Adobe Jenson Pro" panose="020A0503050201030203" pitchFamily="18" charset="0"/>
                        </a:rPr>
                        <a:t>Sep-33</a:t>
                      </a:r>
                      <a:endParaRPr lang="e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0.0000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95.9500 </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a:effectLst/>
                          <a:latin typeface="Adobe Jenson Pro" panose="020A0503050201030203" pitchFamily="18" charset="0"/>
                        </a:rPr>
                        <a:t>0</a:t>
                      </a:r>
                      <a:endParaRPr lang="en-US" altLang="zh-CN" sz="1400" b="0" i="0" u="none" strike="noStrike">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tc>
                  <a:txBody>
                    <a:bodyPr/>
                    <a:lstStyle/>
                    <a:p>
                      <a:pPr algn="l" fontAlgn="ctr"/>
                      <a:r>
                        <a:rPr lang="en-US" altLang="zh-CN" sz="1400" u="none" strike="noStrike" dirty="0">
                          <a:effectLst/>
                          <a:latin typeface="Adobe Jenson Pro" panose="020A0503050201030203" pitchFamily="18" charset="0"/>
                        </a:rPr>
                        <a:t>0</a:t>
                      </a:r>
                      <a:endParaRPr lang="en-US" altLang="zh-CN" sz="1400" b="0" i="0" u="none" strike="noStrike" dirty="0">
                        <a:effectLst/>
                        <a:latin typeface="Adobe Jenson Pro" panose="020A0503050201030203" pitchFamily="18" charset="0"/>
                        <a:ea typeface="宋体" panose="02010600030101010101" pitchFamily="2" charset="-122"/>
                      </a:endParaRPr>
                    </a:p>
                  </a:txBody>
                  <a:tcPr marL="7713" marR="7713" marT="7713"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72655236"/>
                  </a:ext>
                </a:extLst>
              </a:tr>
            </a:tbl>
          </a:graphicData>
        </a:graphic>
      </p:graphicFrame>
    </p:spTree>
    <p:extLst>
      <p:ext uri="{BB962C8B-B14F-4D97-AF65-F5344CB8AC3E}">
        <p14:creationId xmlns:p14="http://schemas.microsoft.com/office/powerpoint/2010/main" val="1288536662"/>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标题 1">
            <a:extLst>
              <a:ext uri="{FF2B5EF4-FFF2-40B4-BE49-F238E27FC236}">
                <a16:creationId xmlns:a16="http://schemas.microsoft.com/office/drawing/2014/main" id="{F73C68C3-2995-914F-A30A-71860BA4A79E}"/>
              </a:ext>
            </a:extLst>
          </p:cNvPr>
          <p:cNvSpPr>
            <a:spLocks noGrp="1" noChangeArrowheads="1"/>
          </p:cNvSpPr>
          <p:nvPr>
            <p:ph type="title"/>
          </p:nvPr>
        </p:nvSpPr>
        <p:spPr>
          <a:xfrm>
            <a:off x="584449" y="80682"/>
            <a:ext cx="8229600" cy="846138"/>
          </a:xfrm>
        </p:spPr>
        <p:txBody>
          <a:bodyPr/>
          <a:lstStyle/>
          <a:p>
            <a:r>
              <a:rPr lang="en-US" altLang="zh-CN" dirty="0">
                <a:ea typeface="Adobe 黑体 Std R" panose="020B0400000000000000" pitchFamily="34" charset="-128"/>
              </a:rPr>
              <a:t>3</a:t>
            </a:r>
            <a:r>
              <a:rPr lang="zh-CN" altLang="en-US" dirty="0">
                <a:ea typeface="Adobe 黑体 Std R" panose="020B0400000000000000" pitchFamily="34" charset="-128"/>
              </a:rPr>
              <a:t>个月</a:t>
            </a:r>
            <a:r>
              <a:rPr lang="en-US" altLang="zh-CN" dirty="0">
                <a:ea typeface="Adobe 黑体 Std R" panose="020B0400000000000000" pitchFamily="34" charset="-128"/>
              </a:rPr>
              <a:t>SOFR</a:t>
            </a:r>
            <a:r>
              <a:rPr lang="zh-CN" altLang="en-US" dirty="0">
                <a:ea typeface="Adobe 黑体 Std R" panose="020B0400000000000000" pitchFamily="34" charset="-128"/>
              </a:rPr>
              <a:t>期货报价</a:t>
            </a:r>
          </a:p>
        </p:txBody>
      </p:sp>
      <p:sp>
        <p:nvSpPr>
          <p:cNvPr id="3" name="文本占位符 2">
            <a:extLst>
              <a:ext uri="{FF2B5EF4-FFF2-40B4-BE49-F238E27FC236}">
                <a16:creationId xmlns:a16="http://schemas.microsoft.com/office/drawing/2014/main" id="{1E9CE7B0-E7B8-8D47-953E-DAC71EFBF95F}"/>
              </a:ext>
            </a:extLst>
          </p:cNvPr>
          <p:cNvSpPr>
            <a:spLocks noGrp="1"/>
          </p:cNvSpPr>
          <p:nvPr>
            <p:ph idx="1"/>
          </p:nvPr>
        </p:nvSpPr>
        <p:spPr>
          <a:xfrm>
            <a:off x="685799" y="1781035"/>
            <a:ext cx="10943167" cy="3889375"/>
          </a:xfrm>
        </p:spPr>
        <p:txBody>
          <a:bodyPr/>
          <a:lstStyle/>
          <a:p>
            <a:pPr>
              <a:defRPr/>
            </a:pPr>
            <a:r>
              <a:rPr lang="en-US" altLang="zh-CN" dirty="0">
                <a:solidFill>
                  <a:srgbClr val="000000"/>
                </a:solidFill>
                <a:ea typeface="黑体" pitchFamily="49" charset="-122"/>
              </a:rPr>
              <a:t>IMM </a:t>
            </a:r>
            <a:r>
              <a:rPr lang="zh-CN" altLang="en-US" dirty="0">
                <a:solidFill>
                  <a:srgbClr val="000000"/>
                </a:solidFill>
                <a:ea typeface="黑体" pitchFamily="49" charset="-122"/>
              </a:rPr>
              <a:t>指数</a:t>
            </a:r>
            <a:r>
              <a:rPr lang="en-US" altLang="zh-CN" dirty="0">
                <a:solidFill>
                  <a:srgbClr val="000000"/>
                </a:solidFill>
                <a:ea typeface="黑体" pitchFamily="49" charset="-122"/>
              </a:rPr>
              <a:t>= 100</a:t>
            </a:r>
            <a:r>
              <a:rPr lang="en-US" altLang="zh-CN" i="1" dirty="0">
                <a:solidFill>
                  <a:srgbClr val="000000"/>
                </a:solidFill>
                <a:ea typeface="黑体" pitchFamily="49" charset="-122"/>
              </a:rPr>
              <a:t> − </a:t>
            </a:r>
            <a:r>
              <a:rPr lang="en-US" altLang="zh-CN" dirty="0">
                <a:solidFill>
                  <a:srgbClr val="000000"/>
                </a:solidFill>
                <a:ea typeface="黑体" pitchFamily="49" charset="-122"/>
              </a:rPr>
              <a:t>R=100 </a:t>
            </a:r>
            <a:r>
              <a:rPr lang="en-US" altLang="zh-CN" i="1" dirty="0">
                <a:solidFill>
                  <a:srgbClr val="000000"/>
                </a:solidFill>
                <a:ea typeface="黑体" pitchFamily="49" charset="-122"/>
              </a:rPr>
              <a:t>− 100</a:t>
            </a:r>
            <a:r>
              <a:rPr lang="en-US" altLang="zh-CN" dirty="0">
                <a:solidFill>
                  <a:srgbClr val="000000"/>
                </a:solidFill>
                <a:ea typeface="黑体" pitchFamily="49" charset="-122"/>
              </a:rPr>
              <a:t>×</a:t>
            </a:r>
            <a:r>
              <a:rPr lang="zh-CN" altLang="en-US" dirty="0">
                <a:solidFill>
                  <a:srgbClr val="000000"/>
                </a:solidFill>
                <a:ea typeface="黑体" pitchFamily="49" charset="-122"/>
              </a:rPr>
              <a:t>期货利率</a:t>
            </a:r>
            <a:endParaRPr lang="en-US" altLang="zh-CN" dirty="0">
              <a:solidFill>
                <a:srgbClr val="000000"/>
              </a:solidFill>
              <a:ea typeface="黑体" pitchFamily="49" charset="-122"/>
            </a:endParaRPr>
          </a:p>
          <a:p>
            <a:pPr lvl="1">
              <a:defRPr/>
            </a:pPr>
            <a:r>
              <a:rPr lang="zh-CN" altLang="en-US" dirty="0"/>
              <a:t>期货利率含义与远期利率类似</a:t>
            </a:r>
          </a:p>
          <a:p>
            <a:pPr lvl="1">
              <a:defRPr/>
            </a:pPr>
            <a:r>
              <a:rPr lang="zh-CN" altLang="en-US" dirty="0"/>
              <a:t>期货利率为</a:t>
            </a:r>
            <a:r>
              <a:rPr lang="en-US" altLang="zh-CN" dirty="0"/>
              <a:t>1</a:t>
            </a:r>
            <a:r>
              <a:rPr lang="zh-CN" altLang="en-US" dirty="0"/>
              <a:t>年以</a:t>
            </a:r>
            <a:r>
              <a:rPr lang="en-US" altLang="zh-CN" dirty="0"/>
              <a:t>360</a:t>
            </a:r>
            <a:r>
              <a:rPr lang="zh-CN" altLang="en-US" dirty="0"/>
              <a:t>天计的</a:t>
            </a:r>
            <a:r>
              <a:rPr lang="en-US" altLang="zh-CN" dirty="0"/>
              <a:t>1</a:t>
            </a:r>
            <a:r>
              <a:rPr lang="zh-CN" altLang="en-US" dirty="0"/>
              <a:t>年计</a:t>
            </a:r>
            <a:r>
              <a:rPr lang="en-US" altLang="zh-CN" dirty="0"/>
              <a:t>4</a:t>
            </a:r>
            <a:r>
              <a:rPr lang="zh-CN" altLang="en-US" dirty="0"/>
              <a:t>次复利的年利率</a:t>
            </a:r>
            <a:endParaRPr lang="en-US" altLang="zh-CN" dirty="0"/>
          </a:p>
          <a:p>
            <a:pPr>
              <a:defRPr/>
            </a:pPr>
            <a:endParaRPr lang="en-US" altLang="zh-CN" dirty="0"/>
          </a:p>
          <a:p>
            <a:pPr>
              <a:defRPr/>
            </a:pPr>
            <a:r>
              <a:rPr lang="zh-CN" altLang="en-US" dirty="0"/>
              <a:t>举例：将于</a:t>
            </a:r>
            <a:r>
              <a:rPr lang="en-US" altLang="zh-CN" dirty="0"/>
              <a:t>2024</a:t>
            </a:r>
            <a:r>
              <a:rPr lang="zh-CN" altLang="en-US" dirty="0"/>
              <a:t>年</a:t>
            </a:r>
            <a:r>
              <a:rPr lang="en-US" altLang="zh-CN" dirty="0"/>
              <a:t>3</a:t>
            </a:r>
            <a:r>
              <a:rPr lang="zh-CN" altLang="en-US" dirty="0"/>
              <a:t>月到期的</a:t>
            </a:r>
            <a:r>
              <a:rPr lang="en-US" altLang="zh-CN" dirty="0"/>
              <a:t>3</a:t>
            </a:r>
            <a:r>
              <a:rPr lang="zh-CN" altLang="en-US" dirty="0"/>
              <a:t>个月</a:t>
            </a:r>
            <a:r>
              <a:rPr lang="en" altLang="zh-CN" dirty="0"/>
              <a:t>SOFR</a:t>
            </a:r>
            <a:r>
              <a:rPr lang="zh-CN" altLang="en-US" dirty="0"/>
              <a:t>期货收盘价（</a:t>
            </a:r>
            <a:r>
              <a:rPr lang="en" altLang="zh-CN" dirty="0"/>
              <a:t>IMM</a:t>
            </a:r>
            <a:r>
              <a:rPr lang="zh-CN" altLang="en-US" dirty="0"/>
              <a:t>指数）为</a:t>
            </a:r>
            <a:r>
              <a:rPr lang="en-US" altLang="zh-CN" dirty="0"/>
              <a:t>94.885</a:t>
            </a:r>
            <a:r>
              <a:rPr lang="zh-CN" altLang="en-US" dirty="0"/>
              <a:t>，这意味着对应的年化期货利率为</a:t>
            </a:r>
            <a:r>
              <a:rPr lang="en-US" altLang="zh-CN" dirty="0"/>
              <a:t>5.115%</a:t>
            </a:r>
            <a:r>
              <a:rPr lang="zh-CN" altLang="en-US" dirty="0"/>
              <a:t>。</a:t>
            </a:r>
            <a:endParaRPr lang="en-US" altLang="zh-CN" dirty="0">
              <a:solidFill>
                <a:srgbClr val="000000"/>
              </a:solidFill>
              <a:ea typeface="黑体" pitchFamily="49" charset="-122"/>
            </a:endParaRPr>
          </a:p>
        </p:txBody>
      </p:sp>
      <p:sp>
        <p:nvSpPr>
          <p:cNvPr id="57347" name="灯片编号占位符 3">
            <a:extLst>
              <a:ext uri="{FF2B5EF4-FFF2-40B4-BE49-F238E27FC236}">
                <a16:creationId xmlns:a16="http://schemas.microsoft.com/office/drawing/2014/main" id="{3F5655E0-CB21-0240-B034-52C6E22287B4}"/>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3"/>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3"/>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3"/>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3"/>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C0B33660-92D5-1148-9F43-74EABCE122FD}" type="slidenum">
              <a:rPr lang="zh-CN" altLang="en-US" sz="9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15</a:t>
            </a:fld>
            <a:endParaRPr lang="zh-CN" altLang="en-US" sz="900">
              <a:solidFill>
                <a:srgbClr val="7F7F7F"/>
              </a:solidFill>
              <a:latin typeface="Adobe Jenson Pro Capt" panose="020A0503050201030203" pitchFamily="18" charset="0"/>
              <a:ea typeface="宋体" panose="02010600030101010101" pitchFamily="2" charset="-122"/>
            </a:endParaRPr>
          </a:p>
        </p:txBody>
      </p:sp>
    </p:spTree>
    <p:extLst>
      <p:ext uri="{BB962C8B-B14F-4D97-AF65-F5344CB8AC3E}">
        <p14:creationId xmlns:p14="http://schemas.microsoft.com/office/powerpoint/2010/main" val="357401125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ea typeface="Adobe 黑体 Std R" panose="020B0400000000000000" pitchFamily="34" charset="-128"/>
              </a:rPr>
              <a:t>3</a:t>
            </a:r>
            <a:r>
              <a:rPr lang="zh-CN" altLang="en-US" dirty="0">
                <a:ea typeface="Adobe 黑体 Std R" panose="020B0400000000000000" pitchFamily="34" charset="-128"/>
              </a:rPr>
              <a:t>个月</a:t>
            </a:r>
            <a:r>
              <a:rPr lang="en-US" altLang="zh-CN" dirty="0">
                <a:ea typeface="Adobe 黑体 Std R" panose="020B0400000000000000" pitchFamily="34" charset="-128"/>
              </a:rPr>
              <a:t>SOFR</a:t>
            </a:r>
            <a:r>
              <a:rPr lang="zh-CN" altLang="en-US" dirty="0"/>
              <a:t>期货盈亏计算</a:t>
            </a:r>
          </a:p>
        </p:txBody>
      </p:sp>
      <mc:AlternateContent xmlns:mc="http://schemas.openxmlformats.org/markup-compatibility/2006" xmlns:a14="http://schemas.microsoft.com/office/drawing/2010/main">
        <mc:Choice Requires="a14">
          <p:sp>
            <p:nvSpPr>
              <p:cNvPr id="3" name="内容占位符 2"/>
              <p:cNvSpPr>
                <a:spLocks noGrp="1"/>
              </p:cNvSpPr>
              <p:nvPr>
                <p:ph idx="1"/>
              </p:nvPr>
            </p:nvSpPr>
            <p:spPr>
              <a:xfrm>
                <a:off x="623392" y="1216943"/>
                <a:ext cx="10972800" cy="5184576"/>
              </a:xfrm>
            </p:spPr>
            <p:txBody>
              <a:bodyPr/>
              <a:lstStyle/>
              <a:p>
                <a:pPr marL="342900" lvl="1" indent="-342900">
                  <a:buClr>
                    <a:schemeClr val="accent6">
                      <a:lumMod val="75000"/>
                    </a:schemeClr>
                  </a:buClr>
                  <a:buSzPct val="65000"/>
                </a:pPr>
                <a:endParaRPr lang="en-US" altLang="zh-CN" sz="2800" dirty="0"/>
              </a:p>
              <a:p>
                <a:pPr marL="342900" lvl="1" indent="-342900">
                  <a:buClr>
                    <a:schemeClr val="accent6">
                      <a:lumMod val="75000"/>
                    </a:schemeClr>
                  </a:buClr>
                  <a:buSzPct val="65000"/>
                </a:pPr>
                <a:r>
                  <a:rPr lang="zh-CN" altLang="en-US" sz="2800" dirty="0"/>
                  <a:t>期货利率的</a:t>
                </a:r>
                <a:r>
                  <a:rPr lang="en-US" altLang="zh-CN" sz="2800" dirty="0"/>
                  <a:t>1</a:t>
                </a:r>
                <a:r>
                  <a:rPr lang="zh-CN" altLang="en-US" sz="2800" dirty="0"/>
                  <a:t>个基点</a:t>
                </a:r>
                <a14:m>
                  <m:oMath xmlns:m="http://schemas.openxmlformats.org/officeDocument/2006/math">
                    <m:r>
                      <a:rPr lang="en-US" altLang="zh-CN" sz="2800" i="1" dirty="0">
                        <a:latin typeface="Cambria Math" panose="02040503050406030204" pitchFamily="18" charset="0"/>
                        <a:ea typeface="Cambria Math" panose="02040503050406030204" pitchFamily="18" charset="0"/>
                      </a:rPr>
                      <m:t>=</m:t>
                    </m:r>
                  </m:oMath>
                </a14:m>
                <a:r>
                  <a:rPr lang="zh-CN" altLang="en-US" sz="2800" dirty="0"/>
                  <a:t>报价的</a:t>
                </a:r>
                <a:r>
                  <a:rPr lang="en-US" altLang="zh-CN" sz="2800" dirty="0"/>
                  <a:t>0.01</a:t>
                </a:r>
                <a14:m>
                  <m:oMath xmlns:m="http://schemas.openxmlformats.org/officeDocument/2006/math">
                    <m:r>
                      <a:rPr lang="en-US" altLang="zh-CN" sz="2800" i="1">
                        <a:latin typeface="Cambria Math" panose="02040503050406030204" pitchFamily="18" charset="0"/>
                        <a:ea typeface="Cambria Math" panose="02040503050406030204" pitchFamily="18" charset="0"/>
                      </a:rPr>
                      <m:t>=</m:t>
                    </m:r>
                  </m:oMath>
                </a14:m>
                <a:r>
                  <a:rPr lang="zh-CN" altLang="en-US" sz="2800" dirty="0"/>
                  <a:t>一份合约</a:t>
                </a:r>
                <a:r>
                  <a:rPr lang="en-US" altLang="zh-CN" sz="2800" dirty="0"/>
                  <a:t>25</a:t>
                </a:r>
                <a:r>
                  <a:rPr lang="zh-CN" altLang="en-US" sz="2800" dirty="0"/>
                  <a:t>美元</a:t>
                </a:r>
                <a:endParaRPr lang="en-US" altLang="zh-CN" sz="2800" dirty="0"/>
              </a:p>
              <a:p>
                <a:pPr marL="342900" lvl="1" indent="-342900">
                  <a:buClr>
                    <a:schemeClr val="accent6">
                      <a:lumMod val="75000"/>
                    </a:schemeClr>
                  </a:buClr>
                  <a:buSzPct val="65000"/>
                </a:pPr>
                <a:r>
                  <a:rPr lang="zh-CN" altLang="en-US" sz="2800" dirty="0"/>
                  <a:t>合约规模：</a:t>
                </a:r>
                <a14:m>
                  <m:oMath xmlns:m="http://schemas.openxmlformats.org/officeDocument/2006/math">
                    <m:r>
                      <a:rPr lang="en-US" altLang="zh-CN" sz="2400" i="1">
                        <a:latin typeface="Cambria Math" panose="02040503050406030204" pitchFamily="18" charset="0"/>
                      </a:rPr>
                      <m:t>2500</m:t>
                    </m:r>
                    <m:r>
                      <a:rPr lang="zh-CN" altLang="en-US" sz="2400" i="1">
                        <a:latin typeface="Cambria Math" panose="02040503050406030204" pitchFamily="18" charset="0"/>
                      </a:rPr>
                      <m:t>美元</m:t>
                    </m:r>
                    <m:r>
                      <a:rPr lang="en-US" altLang="zh-CN" sz="2400" i="1">
                        <a:latin typeface="Cambria Math" panose="02040503050406030204" pitchFamily="18" charset="0"/>
                      </a:rPr>
                      <m:t>×</m:t>
                    </m:r>
                    <m:r>
                      <a:rPr lang="en-US" altLang="zh-CN" sz="2400" i="1">
                        <a:latin typeface="Cambria Math" panose="02040503050406030204" pitchFamily="18" charset="0"/>
                      </a:rPr>
                      <m:t>𝐼𝑀𝑀</m:t>
                    </m:r>
                    <m:r>
                      <a:rPr lang="zh-CN" altLang="en-US" sz="2400" i="1">
                        <a:latin typeface="Cambria Math" panose="02040503050406030204" pitchFamily="18" charset="0"/>
                      </a:rPr>
                      <m:t>指数</m:t>
                    </m:r>
                    <m:r>
                      <a:rPr lang="en-US" altLang="zh-CN" sz="2400" i="1">
                        <a:latin typeface="Cambria Math" panose="02040503050406030204" pitchFamily="18" charset="0"/>
                      </a:rPr>
                      <m:t>=2500</m:t>
                    </m:r>
                    <m:r>
                      <a:rPr lang="zh-CN" altLang="en-US" sz="2400" i="1">
                        <a:latin typeface="Cambria Math" panose="02040503050406030204" pitchFamily="18" charset="0"/>
                      </a:rPr>
                      <m:t>美元</m:t>
                    </m:r>
                    <m:r>
                      <a:rPr lang="en-US" altLang="zh-CN" sz="2400" i="1">
                        <a:latin typeface="Cambria Math" panose="02040503050406030204" pitchFamily="18" charset="0"/>
                      </a:rPr>
                      <m:t>× (100−</m:t>
                    </m:r>
                    <m:r>
                      <a:rPr lang="en-US" altLang="zh-CN" sz="2400" i="1">
                        <a:latin typeface="Cambria Math" panose="02040503050406030204" pitchFamily="18" charset="0"/>
                      </a:rPr>
                      <m:t>𝑅</m:t>
                    </m:r>
                    <m:r>
                      <a:rPr lang="en-US" altLang="zh-CN" sz="2400" i="1">
                        <a:latin typeface="Cambria Math" panose="02040503050406030204" pitchFamily="18" charset="0"/>
                      </a:rPr>
                      <m:t>)</m:t>
                    </m:r>
                  </m:oMath>
                </a14:m>
                <a:endParaRPr lang="en-US" altLang="zh-CN" sz="2800" dirty="0"/>
              </a:p>
              <a:p>
                <a:pPr marL="342900" lvl="1" indent="-342900">
                  <a:buClr>
                    <a:schemeClr val="accent6">
                      <a:lumMod val="75000"/>
                    </a:schemeClr>
                  </a:buClr>
                  <a:buSzPct val="65000"/>
                </a:pPr>
                <a:r>
                  <a:rPr lang="zh-CN" altLang="en-US" sz="2800" dirty="0"/>
                  <a:t>方向相反</a:t>
                </a:r>
                <a:endParaRPr lang="en-US" altLang="zh-CN" sz="2800" dirty="0"/>
              </a:p>
              <a:p>
                <a:pPr marL="342900" lvl="1" indent="-342900">
                  <a:buClr>
                    <a:schemeClr val="accent6">
                      <a:lumMod val="75000"/>
                    </a:schemeClr>
                  </a:buClr>
                  <a:buSzPct val="65000"/>
                </a:pPr>
                <a:endParaRPr lang="en-US" altLang="zh-CN" sz="2800" dirty="0"/>
              </a:p>
              <a:p>
                <a:pPr marL="342900" lvl="1" indent="-342900">
                  <a:buClr>
                    <a:schemeClr val="accent6">
                      <a:lumMod val="75000"/>
                    </a:schemeClr>
                  </a:buClr>
                  <a:buSzPct val="65000"/>
                </a:pPr>
                <a:endParaRPr lang="en-US" altLang="zh-CN" sz="2800" dirty="0"/>
              </a:p>
              <a:p>
                <a:pPr marL="342900" lvl="1" indent="-342900">
                  <a:buClr>
                    <a:schemeClr val="accent6">
                      <a:lumMod val="75000"/>
                    </a:schemeClr>
                  </a:buClr>
                  <a:buSzPct val="65000"/>
                </a:pPr>
                <a:r>
                  <a:rPr lang="zh-CN" altLang="en-US" sz="2800" dirty="0"/>
                  <a:t>举例：</a:t>
                </a:r>
                <a:r>
                  <a:rPr lang="zh-CN" altLang="zh-CN" sz="2800" dirty="0"/>
                  <a:t>价格变化为</a:t>
                </a:r>
                <a:r>
                  <a:rPr lang="en-US" altLang="zh-CN" sz="2800" dirty="0"/>
                  <a:t>+0.045</a:t>
                </a:r>
                <a:r>
                  <a:rPr lang="zh-CN" altLang="zh-CN" sz="2800" dirty="0"/>
                  <a:t>，这一价格变化会给该合约多头（空头）带来</a:t>
                </a:r>
                <a:r>
                  <a:rPr lang="en-US" altLang="zh-CN" sz="2800" dirty="0"/>
                  <a:t>112.5</a:t>
                </a:r>
                <a:r>
                  <a:rPr lang="zh-CN" altLang="zh-CN" sz="2800" dirty="0"/>
                  <a:t>美元</a:t>
                </a:r>
                <a:r>
                  <a:rPr lang="en-US" altLang="zh-CN" sz="2800" dirty="0"/>
                  <a:t>/</a:t>
                </a:r>
                <a:r>
                  <a:rPr lang="zh-CN" altLang="zh-CN" sz="2800" dirty="0"/>
                  <a:t>份合约的亏损（盈利）</a:t>
                </a:r>
                <a:endParaRPr lang="en-US" altLang="zh-CN" sz="2800" dirty="0"/>
              </a:p>
              <a:p>
                <a:pPr marL="342900" lvl="1" indent="-342900">
                  <a:buClr>
                    <a:schemeClr val="accent6">
                      <a:lumMod val="75000"/>
                    </a:schemeClr>
                  </a:buClr>
                  <a:buSzPct val="65000"/>
                </a:pPr>
                <a:endParaRPr lang="en-US" altLang="zh-CN" dirty="0">
                  <a:solidFill>
                    <a:srgbClr val="000000"/>
                  </a:solidFill>
                  <a:ea typeface="黑体" pitchFamily="49" charset="-122"/>
                </a:endParaRPr>
              </a:p>
              <a:p>
                <a:pPr marL="342900" lvl="1" indent="-342900">
                  <a:buClr>
                    <a:schemeClr val="accent6">
                      <a:lumMod val="75000"/>
                    </a:schemeClr>
                  </a:buClr>
                  <a:buSzPct val="65000"/>
                </a:pPr>
                <a:endParaRPr lang="en-US" altLang="zh-CN" dirty="0">
                  <a:solidFill>
                    <a:srgbClr val="000000"/>
                  </a:solidFill>
                  <a:ea typeface="黑体" pitchFamily="49" charset="-122"/>
                </a:endParaRPr>
              </a:p>
              <a:p>
                <a:pPr marL="342900" lvl="1" indent="-342900">
                  <a:buClr>
                    <a:schemeClr val="accent6">
                      <a:lumMod val="75000"/>
                    </a:schemeClr>
                  </a:buClr>
                  <a:buSzPct val="65000"/>
                </a:pPr>
                <a:endParaRPr lang="en-US" altLang="zh-CN" dirty="0">
                  <a:solidFill>
                    <a:srgbClr val="000000"/>
                  </a:solidFill>
                  <a:ea typeface="黑体" pitchFamily="49" charset="-122"/>
                </a:endParaRPr>
              </a:p>
              <a:p>
                <a:endParaRPr lang="zh-CN" altLang="en-US" dirty="0"/>
              </a:p>
            </p:txBody>
          </p:sp>
        </mc:Choice>
        <mc:Fallback xmlns="">
          <p:sp>
            <p:nvSpPr>
              <p:cNvPr id="3" name="内容占位符 2"/>
              <p:cNvSpPr>
                <a:spLocks noGrp="1" noRot="1" noChangeAspect="1" noMove="1" noResize="1" noEditPoints="1" noAdjustHandles="1" noChangeArrowheads="1" noChangeShapeType="1" noTextEdit="1"/>
              </p:cNvSpPr>
              <p:nvPr>
                <p:ph idx="1"/>
              </p:nvPr>
            </p:nvSpPr>
            <p:spPr>
              <a:xfrm>
                <a:off x="623392" y="1216943"/>
                <a:ext cx="10972800" cy="5184576"/>
              </a:xfrm>
              <a:blipFill>
                <a:blip r:embed="rId2"/>
                <a:stretch>
                  <a:fillRect/>
                </a:stretch>
              </a:blipFill>
            </p:spPr>
            <p:txBody>
              <a:bodyPr/>
              <a:lstStyle/>
              <a:p>
                <a:r>
                  <a:rPr lang="zh-CN" altLang="en-US">
                    <a:noFill/>
                  </a:rPr>
                  <a:t> </a:t>
                </a:r>
              </a:p>
            </p:txBody>
          </p:sp>
        </mc:Fallback>
      </mc:AlternateContent>
      <p:sp>
        <p:nvSpPr>
          <p:cNvPr id="4" name="灯片编号占位符 3"/>
          <p:cNvSpPr>
            <a:spLocks noGrp="1"/>
          </p:cNvSpPr>
          <p:nvPr>
            <p:ph type="sldNum" sz="quarter" idx="4294967295"/>
          </p:nvPr>
        </p:nvSpPr>
        <p:spPr/>
        <p:txBody>
          <a:bodyPr/>
          <a:lstStyle/>
          <a:p>
            <a:fld id="{0C913308-F349-4B6D-A68A-DD1791B4A57B}" type="slidenum">
              <a:rPr lang="zh-CN" altLang="en-US" smtClean="0"/>
              <a:pPr/>
              <a:t>16</a:t>
            </a:fld>
            <a:endParaRPr lang="zh-CN" altLang="en-US" dirty="0"/>
          </a:p>
        </p:txBody>
      </p:sp>
      <p:sp>
        <p:nvSpPr>
          <p:cNvPr id="6" name="Rectangle 2"/>
          <p:cNvSpPr>
            <a:spLocks noChangeArrowheads="1"/>
          </p:cNvSpPr>
          <p:nvPr/>
        </p:nvSpPr>
        <p:spPr bwMode="auto">
          <a:xfrm>
            <a:off x="1533207" y="-308491"/>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2320249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6" name="标题 1"/>
          <p:cNvSpPr>
            <a:spLocks noGrp="1"/>
          </p:cNvSpPr>
          <p:nvPr>
            <p:ph type="title"/>
          </p:nvPr>
        </p:nvSpPr>
        <p:spPr/>
        <p:txBody>
          <a:bodyPr/>
          <a:lstStyle/>
          <a:p>
            <a:r>
              <a:rPr lang="en-US" altLang="zh-CN" dirty="0">
                <a:ea typeface="Adobe 黑体 Std R" panose="020B0400000000000000" pitchFamily="34" charset="-128"/>
              </a:rPr>
              <a:t>3</a:t>
            </a:r>
            <a:r>
              <a:rPr lang="zh-CN" altLang="en-US" dirty="0">
                <a:ea typeface="Adobe 黑体 Std R" panose="020B0400000000000000" pitchFamily="34" charset="-128"/>
              </a:rPr>
              <a:t>个月</a:t>
            </a:r>
            <a:r>
              <a:rPr lang="en-US" altLang="zh-CN" dirty="0">
                <a:ea typeface="Adobe 黑体 Std R" panose="020B0400000000000000" pitchFamily="34" charset="-128"/>
              </a:rPr>
              <a:t>SOFR</a:t>
            </a:r>
            <a:r>
              <a:rPr lang="zh-CN" altLang="zh-CN" dirty="0"/>
              <a:t>期货</a:t>
            </a:r>
            <a:r>
              <a:rPr lang="zh-CN" altLang="en-US" dirty="0"/>
              <a:t>的</a:t>
            </a:r>
            <a:r>
              <a:rPr lang="zh-CN" altLang="zh-CN" dirty="0"/>
              <a:t>结算</a:t>
            </a:r>
            <a:endParaRPr lang="zh-CN" altLang="en-US" dirty="0"/>
          </a:p>
        </p:txBody>
      </p:sp>
      <mc:AlternateContent xmlns:mc="http://schemas.openxmlformats.org/markup-compatibility/2006" xmlns:a14="http://schemas.microsoft.com/office/drawing/2010/main">
        <mc:Choice Requires="a14">
          <p:sp>
            <p:nvSpPr>
              <p:cNvPr id="15367" name="内容占位符 2"/>
              <p:cNvSpPr>
                <a:spLocks noGrp="1"/>
              </p:cNvSpPr>
              <p:nvPr>
                <p:ph idx="1"/>
              </p:nvPr>
            </p:nvSpPr>
            <p:spPr>
              <a:xfrm>
                <a:off x="623392" y="1340769"/>
                <a:ext cx="10972800" cy="4530725"/>
              </a:xfrm>
            </p:spPr>
            <p:txBody>
              <a:bodyPr/>
              <a:lstStyle/>
              <a:p>
                <a:r>
                  <a:rPr lang="zh-CN" altLang="en-US" dirty="0"/>
                  <a:t>现金结算</a:t>
                </a:r>
                <a:endParaRPr lang="en-US" altLang="zh-CN" dirty="0"/>
              </a:p>
              <a:p>
                <a:endParaRPr lang="en-US" altLang="zh-CN" dirty="0"/>
              </a:p>
              <a:p>
                <a:r>
                  <a:rPr lang="zh-CN" altLang="en-US" dirty="0"/>
                  <a:t>假设</a:t>
                </a:r>
                <a:r>
                  <a:rPr lang="en-US" altLang="zh-CN" dirty="0"/>
                  <a:t>2024</a:t>
                </a:r>
                <a:r>
                  <a:rPr lang="zh-CN" altLang="en-US" dirty="0"/>
                  <a:t>年</a:t>
                </a:r>
                <a:r>
                  <a:rPr lang="en-US" altLang="zh-CN" dirty="0"/>
                  <a:t>3</a:t>
                </a:r>
                <a:r>
                  <a:rPr lang="zh-CN" altLang="en-US" dirty="0"/>
                  <a:t>月合约到期时的实际</a:t>
                </a:r>
                <a:r>
                  <a:rPr lang="en-US" altLang="zh-CN" dirty="0"/>
                  <a:t>3</a:t>
                </a:r>
                <a:r>
                  <a:rPr lang="zh-CN" altLang="en-US" dirty="0"/>
                  <a:t>个月后顾式</a:t>
                </a:r>
                <a:r>
                  <a:rPr lang="en" altLang="zh-CN" dirty="0"/>
                  <a:t>SOFR</a:t>
                </a:r>
                <a:r>
                  <a:rPr lang="zh-CN" altLang="en-US" dirty="0"/>
                  <a:t>为</a:t>
                </a:r>
                <a:r>
                  <a:rPr lang="en-US" altLang="zh-CN" dirty="0"/>
                  <a:t>5.0962%</a:t>
                </a:r>
                <a:r>
                  <a:rPr lang="zh-CN" altLang="en-US" dirty="0"/>
                  <a:t>，对应的到期结算价格为</a:t>
                </a:r>
                <a:r>
                  <a:rPr lang="en-US" altLang="zh-CN" dirty="0"/>
                  <a:t>94.9038</a:t>
                </a:r>
                <a:r>
                  <a:rPr lang="zh-CN" altLang="en-US" dirty="0"/>
                  <a:t>。在</a:t>
                </a:r>
                <a:r>
                  <a:rPr lang="en-US" altLang="zh-CN" dirty="0"/>
                  <a:t>2024</a:t>
                </a:r>
                <a:r>
                  <a:rPr lang="zh-CN" altLang="en-US" dirty="0"/>
                  <a:t>年</a:t>
                </a:r>
                <a:r>
                  <a:rPr lang="en-US" altLang="zh-CN" dirty="0"/>
                  <a:t>2</a:t>
                </a:r>
                <a:r>
                  <a:rPr lang="zh-CN" altLang="en-US" dirty="0"/>
                  <a:t>月</a:t>
                </a:r>
                <a:r>
                  <a:rPr lang="en-US" altLang="zh-CN" dirty="0"/>
                  <a:t>1</a:t>
                </a:r>
                <a:r>
                  <a:rPr lang="zh-CN" altLang="en-US" dirty="0"/>
                  <a:t>日以</a:t>
                </a:r>
                <a:r>
                  <a:rPr lang="en-US" altLang="zh-CN" dirty="0"/>
                  <a:t>94.885</a:t>
                </a:r>
                <a:r>
                  <a:rPr lang="zh-CN" altLang="en-US" dirty="0"/>
                  <a:t>买入（卖出）该合约的交易者将盈利（亏损）</a:t>
                </a:r>
                <a:r>
                  <a:rPr lang="en-US" altLang="zh-CN" dirty="0"/>
                  <a:t>0.0188</a:t>
                </a:r>
                <a:r>
                  <a:rPr lang="zh-CN" altLang="en-US" dirty="0"/>
                  <a:t>价格点，</a:t>
                </a:r>
                <a:r>
                  <a:rPr lang="zh-CN" altLang="zh-CN" dirty="0"/>
                  <a:t>即</a:t>
                </a:r>
                <a:endParaRPr lang="en-US" altLang="zh-CN" dirty="0"/>
              </a:p>
              <a:p>
                <a:endParaRPr lang="en-US" altLang="zh-CN" dirty="0"/>
              </a:p>
              <a:p>
                <a:pPr marL="0" indent="0">
                  <a:buNone/>
                </a:pPr>
                <a14:m>
                  <m:oMathPara xmlns:m="http://schemas.openxmlformats.org/officeDocument/2006/math">
                    <m:oMathParaPr>
                      <m:jc m:val="centerGroup"/>
                    </m:oMathParaPr>
                    <m:oMath xmlns:m="http://schemas.openxmlformats.org/officeDocument/2006/math">
                      <m:r>
                        <a:rPr lang="en-US" altLang="zh-CN" i="1">
                          <a:latin typeface="Cambria Math" panose="02040503050406030204" pitchFamily="18" charset="0"/>
                        </a:rPr>
                        <m:t>0.0188×2500=47</m:t>
                      </m:r>
                      <m:r>
                        <a:rPr lang="zh-CN" altLang="zh-CN">
                          <a:latin typeface="Cambria Math" panose="02040503050406030204" pitchFamily="18" charset="0"/>
                        </a:rPr>
                        <m:t>美元</m:t>
                      </m:r>
                      <m:r>
                        <a:rPr lang="en-US" altLang="zh-CN" b="0" i="1" smtClean="0">
                          <a:latin typeface="Cambria Math" panose="02040503050406030204" pitchFamily="18" charset="0"/>
                        </a:rPr>
                        <m:t>/</m:t>
                      </m:r>
                      <m:r>
                        <a:rPr lang="zh-CN" altLang="en-US" i="1">
                          <a:latin typeface="Cambria Math" panose="02040503050406030204" pitchFamily="18" charset="0"/>
                        </a:rPr>
                        <m:t>合约</m:t>
                      </m:r>
                    </m:oMath>
                  </m:oMathPara>
                </a14:m>
                <a:endParaRPr lang="zh-CN" altLang="en-US" dirty="0"/>
              </a:p>
              <a:p>
                <a:endParaRPr lang="zh-CN" altLang="en-US" dirty="0"/>
              </a:p>
            </p:txBody>
          </p:sp>
        </mc:Choice>
        <mc:Fallback xmlns="">
          <p:sp>
            <p:nvSpPr>
              <p:cNvPr id="15367" name="内容占位符 2"/>
              <p:cNvSpPr>
                <a:spLocks noGrp="1" noRot="1" noChangeAspect="1" noMove="1" noResize="1" noEditPoints="1" noAdjustHandles="1" noChangeArrowheads="1" noChangeShapeType="1" noTextEdit="1"/>
              </p:cNvSpPr>
              <p:nvPr>
                <p:ph idx="1"/>
              </p:nvPr>
            </p:nvSpPr>
            <p:spPr>
              <a:xfrm>
                <a:off x="623392" y="1340769"/>
                <a:ext cx="10972800" cy="4530725"/>
              </a:xfrm>
              <a:blipFill>
                <a:blip r:embed="rId3"/>
                <a:stretch>
                  <a:fillRect t="-1955"/>
                </a:stretch>
              </a:blipFill>
            </p:spPr>
            <p:txBody>
              <a:bodyPr/>
              <a:lstStyle/>
              <a:p>
                <a:r>
                  <a:rPr lang="zh-CN" altLang="en-US">
                    <a:noFill/>
                  </a:rPr>
                  <a:t> </a:t>
                </a:r>
              </a:p>
            </p:txBody>
          </p:sp>
        </mc:Fallback>
      </mc:AlternateContent>
      <p:sp>
        <p:nvSpPr>
          <p:cNvPr id="11" name="灯片编号占位符 10"/>
          <p:cNvSpPr>
            <a:spLocks noGrp="1"/>
          </p:cNvSpPr>
          <p:nvPr>
            <p:ph type="sldNum" sz="quarter" idx="4294967295"/>
          </p:nvPr>
        </p:nvSpPr>
        <p:spPr/>
        <p:txBody>
          <a:bodyPr/>
          <a:lstStyle/>
          <a:p>
            <a:pPr>
              <a:defRPr/>
            </a:pPr>
            <a:fld id="{712ED21B-D72F-43ED-ACC0-30B5002D14BC}" type="slidenum">
              <a:rPr lang="en-US" altLang="zh-CN" smtClean="0">
                <a:solidFill>
                  <a:srgbClr val="000000"/>
                </a:solidFill>
              </a:rPr>
              <a:pPr>
                <a:defRPr/>
              </a:pPr>
              <a:t>17</a:t>
            </a:fld>
            <a:endParaRPr lang="en-US" altLang="zh-CN" dirty="0">
              <a:solidFill>
                <a:srgbClr val="000000"/>
              </a:solidFill>
            </a:endParaRPr>
          </a:p>
        </p:txBody>
      </p:sp>
      <p:sp>
        <p:nvSpPr>
          <p:cNvPr id="4" name="Rectangle 66"/>
          <p:cNvSpPr>
            <a:spLocks noChangeArrowheads="1"/>
          </p:cNvSpPr>
          <p:nvPr/>
        </p:nvSpPr>
        <p:spPr bwMode="auto">
          <a:xfrm>
            <a:off x="3581788" y="4913112"/>
            <a:ext cx="1375794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3731973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标题 1">
            <a:extLst>
              <a:ext uri="{FF2B5EF4-FFF2-40B4-BE49-F238E27FC236}">
                <a16:creationId xmlns:a16="http://schemas.microsoft.com/office/drawing/2014/main" id="{F9122209-F594-3A40-A7C8-E00C69123CE1}"/>
              </a:ext>
            </a:extLst>
          </p:cNvPr>
          <p:cNvSpPr>
            <a:spLocks noGrp="1" noChangeArrowheads="1"/>
          </p:cNvSpPr>
          <p:nvPr>
            <p:ph type="title"/>
          </p:nvPr>
        </p:nvSpPr>
        <p:spPr>
          <a:xfrm>
            <a:off x="568014" y="76200"/>
            <a:ext cx="8229600" cy="846138"/>
          </a:xfrm>
        </p:spPr>
        <p:txBody>
          <a:bodyPr/>
          <a:lstStyle/>
          <a:p>
            <a:r>
              <a:rPr lang="en-US" altLang="zh-CN" dirty="0">
                <a:ea typeface="Adobe 黑体 Std R" panose="020B0400000000000000" pitchFamily="34" charset="-128"/>
              </a:rPr>
              <a:t>3</a:t>
            </a:r>
            <a:r>
              <a:rPr lang="zh-CN" altLang="en-US" dirty="0">
                <a:ea typeface="Adobe 黑体 Std R" panose="020B0400000000000000" pitchFamily="34" charset="-128"/>
              </a:rPr>
              <a:t>个月</a:t>
            </a:r>
            <a:r>
              <a:rPr lang="en-US" altLang="zh-CN" dirty="0">
                <a:ea typeface="Adobe 黑体 Std R" panose="020B0400000000000000" pitchFamily="34" charset="-128"/>
              </a:rPr>
              <a:t>SOFR</a:t>
            </a:r>
            <a:r>
              <a:rPr kumimoji="1" lang="zh-CN" altLang="en-US" dirty="0">
                <a:ea typeface="Adobe 黑体 Std R" panose="020B0400000000000000" pitchFamily="34" charset="-128"/>
              </a:rPr>
              <a:t>期货的可交易期限</a:t>
            </a:r>
          </a:p>
        </p:txBody>
      </p:sp>
      <p:sp>
        <p:nvSpPr>
          <p:cNvPr id="3" name="内容占位符 2">
            <a:extLst>
              <a:ext uri="{FF2B5EF4-FFF2-40B4-BE49-F238E27FC236}">
                <a16:creationId xmlns:a16="http://schemas.microsoft.com/office/drawing/2014/main" id="{89F074EF-A4A0-CA4D-AE34-7727A43742E2}"/>
              </a:ext>
            </a:extLst>
          </p:cNvPr>
          <p:cNvSpPr>
            <a:spLocks noGrp="1"/>
          </p:cNvSpPr>
          <p:nvPr>
            <p:ph idx="1"/>
          </p:nvPr>
        </p:nvSpPr>
        <p:spPr>
          <a:xfrm>
            <a:off x="602378" y="1341439"/>
            <a:ext cx="11056221" cy="5183187"/>
          </a:xfrm>
        </p:spPr>
        <p:txBody>
          <a:bodyPr/>
          <a:lstStyle/>
          <a:p>
            <a:pPr>
              <a:defRPr/>
            </a:pPr>
            <a:r>
              <a:rPr lang="zh-CN" altLang="zh-CN" dirty="0"/>
              <a:t>欧洲美元期货的交易月份包括</a:t>
            </a:r>
            <a:r>
              <a:rPr lang="en-US" altLang="zh-CN" dirty="0"/>
              <a:t>39</a:t>
            </a:r>
            <a:r>
              <a:rPr lang="zh-CN" altLang="en-US" dirty="0"/>
              <a:t>个</a:t>
            </a:r>
            <a:r>
              <a:rPr lang="en-US" altLang="zh-CN" dirty="0"/>
              <a:t>3</a:t>
            </a:r>
            <a:r>
              <a:rPr lang="zh-CN" altLang="en-US" dirty="0"/>
              <a:t>月季度循环月份与</a:t>
            </a:r>
            <a:r>
              <a:rPr lang="en-US" altLang="zh-CN" dirty="0"/>
              <a:t>6</a:t>
            </a:r>
            <a:r>
              <a:rPr lang="zh-CN" altLang="en-US" dirty="0"/>
              <a:t>个连续月份</a:t>
            </a:r>
            <a:r>
              <a:rPr lang="zh-CN" altLang="zh-CN" dirty="0"/>
              <a:t>。</a:t>
            </a:r>
            <a:r>
              <a:rPr lang="zh-CN" altLang="en-US" dirty="0"/>
              <a:t>季度月份的交易比序列月份的交易活跃，短期交易比较活跃，</a:t>
            </a:r>
            <a:r>
              <a:rPr lang="en-US" altLang="zh-CN" dirty="0"/>
              <a:t>5</a:t>
            </a:r>
            <a:r>
              <a:rPr lang="zh-CN" altLang="en-US" dirty="0"/>
              <a:t>年以上的期限交易很少。</a:t>
            </a:r>
            <a:endParaRPr kumimoji="1" lang="zh-CN" altLang="en-US" dirty="0"/>
          </a:p>
        </p:txBody>
      </p:sp>
      <p:sp>
        <p:nvSpPr>
          <p:cNvPr id="62467" name="灯片编号占位符 3">
            <a:extLst>
              <a:ext uri="{FF2B5EF4-FFF2-40B4-BE49-F238E27FC236}">
                <a16:creationId xmlns:a16="http://schemas.microsoft.com/office/drawing/2014/main" id="{6A03AB96-E8BB-1B44-BB99-BC4BE09B7431}"/>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AE1D230A-E235-484B-B20A-5CCAD7DF80A3}" type="slidenum">
              <a:rPr lang="zh-CN" altLang="en-US" smtClean="0">
                <a:solidFill>
                  <a:srgbClr val="7F7F7F"/>
                </a:solidFill>
                <a:latin typeface="Adobe Jenson Pro Capt" panose="020A0503050201030203" pitchFamily="18" charset="0"/>
              </a:rPr>
              <a:pPr/>
              <a:t>18</a:t>
            </a:fld>
            <a:endParaRPr lang="zh-CN" altLang="en-US">
              <a:solidFill>
                <a:srgbClr val="7F7F7F"/>
              </a:solidFill>
              <a:latin typeface="Adobe Jenson Pro Capt" panose="020A0503050201030203" pitchFamily="18" charset="0"/>
            </a:endParaRPr>
          </a:p>
        </p:txBody>
      </p:sp>
    </p:spTree>
    <p:extLst>
      <p:ext uri="{BB962C8B-B14F-4D97-AF65-F5344CB8AC3E}">
        <p14:creationId xmlns:p14="http://schemas.microsoft.com/office/powerpoint/2010/main" val="113343085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标题 1">
            <a:extLst>
              <a:ext uri="{FF2B5EF4-FFF2-40B4-BE49-F238E27FC236}">
                <a16:creationId xmlns:a16="http://schemas.microsoft.com/office/drawing/2014/main" id="{FA32D46D-B268-5147-B20C-CF7A473ED0B6}"/>
              </a:ext>
            </a:extLst>
          </p:cNvPr>
          <p:cNvSpPr>
            <a:spLocks noGrp="1" noChangeArrowheads="1"/>
          </p:cNvSpPr>
          <p:nvPr>
            <p:ph type="title"/>
          </p:nvPr>
        </p:nvSpPr>
        <p:spPr>
          <a:xfrm>
            <a:off x="609600" y="76200"/>
            <a:ext cx="8229600" cy="846138"/>
          </a:xfrm>
        </p:spPr>
        <p:txBody>
          <a:bodyPr/>
          <a:lstStyle/>
          <a:p>
            <a:r>
              <a:rPr lang="en-US" altLang="zh-CN" dirty="0">
                <a:ea typeface="Adobe 黑体 Std R" panose="020B0400000000000000" pitchFamily="34" charset="-128"/>
              </a:rPr>
              <a:t>3</a:t>
            </a:r>
            <a:r>
              <a:rPr lang="zh-CN" altLang="en-US" dirty="0">
                <a:ea typeface="Adobe 黑体 Std R" panose="020B0400000000000000" pitchFamily="34" charset="-128"/>
              </a:rPr>
              <a:t>个月</a:t>
            </a:r>
            <a:r>
              <a:rPr lang="en-US" altLang="zh-CN" dirty="0">
                <a:ea typeface="Adobe 黑体 Std R" panose="020B0400000000000000" pitchFamily="34" charset="-128"/>
              </a:rPr>
              <a:t>SOFR</a:t>
            </a:r>
            <a:r>
              <a:rPr lang="zh-CN" altLang="en-US" dirty="0">
                <a:ea typeface="Adobe 黑体 Std R" panose="020B0400000000000000" pitchFamily="34" charset="-128"/>
              </a:rPr>
              <a:t>期货的应用</a:t>
            </a:r>
          </a:p>
        </p:txBody>
      </p:sp>
      <p:sp>
        <p:nvSpPr>
          <p:cNvPr id="3" name="内容占位符 2">
            <a:extLst>
              <a:ext uri="{FF2B5EF4-FFF2-40B4-BE49-F238E27FC236}">
                <a16:creationId xmlns:a16="http://schemas.microsoft.com/office/drawing/2014/main" id="{B436A7F7-CF2B-624F-88B7-8741E087C451}"/>
              </a:ext>
            </a:extLst>
          </p:cNvPr>
          <p:cNvSpPr>
            <a:spLocks noGrp="1"/>
          </p:cNvSpPr>
          <p:nvPr>
            <p:ph idx="1"/>
          </p:nvPr>
        </p:nvSpPr>
        <p:spPr>
          <a:xfrm>
            <a:off x="609600" y="1341439"/>
            <a:ext cx="10972800" cy="5183187"/>
          </a:xfrm>
        </p:spPr>
        <p:txBody>
          <a:bodyPr/>
          <a:lstStyle/>
          <a:p>
            <a:pPr marL="257175" lvl="1" indent="-257175">
              <a:buClr>
                <a:schemeClr val="accent6">
                  <a:lumMod val="75000"/>
                </a:schemeClr>
              </a:buClr>
              <a:buSzPct val="65000"/>
              <a:defRPr/>
            </a:pPr>
            <a:r>
              <a:rPr lang="zh-CN" altLang="en-US" sz="3000" dirty="0">
                <a:cs typeface="+mn-cs"/>
              </a:rPr>
              <a:t>规避利率上升风险：卖出欧洲美元期货</a:t>
            </a:r>
            <a:endParaRPr lang="en-US" altLang="zh-CN" sz="3000" dirty="0">
              <a:cs typeface="+mn-cs"/>
            </a:endParaRPr>
          </a:p>
          <a:p>
            <a:pPr marL="257175" lvl="1" indent="-257175">
              <a:buClr>
                <a:schemeClr val="accent6">
                  <a:lumMod val="75000"/>
                </a:schemeClr>
              </a:buClr>
              <a:buSzPct val="65000"/>
              <a:defRPr/>
            </a:pPr>
            <a:r>
              <a:rPr lang="zh-CN" altLang="en-US" sz="3000" dirty="0">
                <a:cs typeface="+mn-cs"/>
              </a:rPr>
              <a:t>规避利率下跌风险：买入欧洲美元期货</a:t>
            </a:r>
            <a:endParaRPr lang="en-US" altLang="zh-CN" sz="3000" dirty="0">
              <a:cs typeface="+mn-cs"/>
            </a:endParaRPr>
          </a:p>
          <a:p>
            <a:pPr>
              <a:defRPr/>
            </a:pPr>
            <a:r>
              <a:rPr lang="en-US" altLang="zh-CN" dirty="0"/>
              <a:t>3</a:t>
            </a:r>
            <a:r>
              <a:rPr lang="zh-CN" altLang="en-US" dirty="0"/>
              <a:t>个月</a:t>
            </a:r>
            <a:r>
              <a:rPr lang="en-US" altLang="zh-CN" dirty="0"/>
              <a:t>SOFR</a:t>
            </a:r>
            <a:r>
              <a:rPr lang="zh-CN" altLang="zh-CN" dirty="0"/>
              <a:t>期货的基点价格值为</a:t>
            </a:r>
            <a:r>
              <a:rPr lang="en-US" altLang="zh-CN" dirty="0"/>
              <a:t>25</a:t>
            </a:r>
            <a:r>
              <a:rPr lang="zh-CN" altLang="zh-CN" dirty="0"/>
              <a:t>美元</a:t>
            </a:r>
            <a:endParaRPr lang="en-US" altLang="zh-CN" dirty="0"/>
          </a:p>
          <a:p>
            <a:pPr>
              <a:defRPr/>
            </a:pPr>
            <a:r>
              <a:rPr lang="zh-CN" altLang="zh-CN" dirty="0"/>
              <a:t>如果利率每上升一个基点，会引起已有债券组合亏损</a:t>
            </a:r>
            <a:r>
              <a:rPr lang="en-US" altLang="zh-CN" dirty="0"/>
              <a:t>1</a:t>
            </a:r>
            <a:r>
              <a:rPr lang="zh-CN" altLang="zh-CN" dirty="0"/>
              <a:t>万美元，那么卖出</a:t>
            </a:r>
            <a:r>
              <a:rPr lang="en-US" altLang="zh-CN" dirty="0"/>
              <a:t>400</a:t>
            </a:r>
            <a:r>
              <a:rPr lang="zh-CN" altLang="zh-CN" dirty="0"/>
              <a:t>张</a:t>
            </a:r>
            <a:r>
              <a:rPr lang="en-US" altLang="zh-CN" dirty="0"/>
              <a:t>3</a:t>
            </a:r>
            <a:r>
              <a:rPr lang="zh-CN" altLang="en-US" dirty="0"/>
              <a:t>个月</a:t>
            </a:r>
            <a:r>
              <a:rPr lang="en-US" altLang="zh-CN" dirty="0"/>
              <a:t>SOFR</a:t>
            </a:r>
            <a:r>
              <a:rPr lang="zh-CN" altLang="zh-CN" dirty="0"/>
              <a:t>期货可以对冲这一风险</a:t>
            </a:r>
          </a:p>
          <a:p>
            <a:pPr>
              <a:defRPr/>
            </a:pPr>
            <a:endParaRPr lang="zh-CN" altLang="en-US" dirty="0"/>
          </a:p>
        </p:txBody>
      </p:sp>
      <p:sp>
        <p:nvSpPr>
          <p:cNvPr id="63491" name="灯片编号占位符 3">
            <a:extLst>
              <a:ext uri="{FF2B5EF4-FFF2-40B4-BE49-F238E27FC236}">
                <a16:creationId xmlns:a16="http://schemas.microsoft.com/office/drawing/2014/main" id="{79C16345-E600-A24E-9E18-FDC7647A098A}"/>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F360428A-8D21-3F45-8935-AB67225C047B}" type="slidenum">
              <a:rPr lang="zh-CN" altLang="en-US" sz="9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19</a:t>
            </a:fld>
            <a:endParaRPr lang="zh-CN" altLang="en-US" sz="900">
              <a:solidFill>
                <a:srgbClr val="7F7F7F"/>
              </a:solidFill>
              <a:latin typeface="Adobe Jenson Pro Capt" panose="020A0503050201030203" pitchFamily="18" charset="0"/>
              <a:ea typeface="宋体" panose="02010600030101010101" pitchFamily="2" charset="-122"/>
            </a:endParaRPr>
          </a:p>
        </p:txBody>
      </p:sp>
    </p:spTree>
    <p:extLst>
      <p:ext uri="{BB962C8B-B14F-4D97-AF65-F5344CB8AC3E}">
        <p14:creationId xmlns:p14="http://schemas.microsoft.com/office/powerpoint/2010/main" val="175231254"/>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标题 1">
            <a:extLst>
              <a:ext uri="{FF2B5EF4-FFF2-40B4-BE49-F238E27FC236}">
                <a16:creationId xmlns:a16="http://schemas.microsoft.com/office/drawing/2014/main" id="{2CF32459-B84C-D240-934E-56E8A7EF929A}"/>
              </a:ext>
            </a:extLst>
          </p:cNvPr>
          <p:cNvSpPr>
            <a:spLocks noGrp="1" noChangeArrowheads="1"/>
          </p:cNvSpPr>
          <p:nvPr>
            <p:ph type="title"/>
          </p:nvPr>
        </p:nvSpPr>
        <p:spPr>
          <a:xfrm>
            <a:off x="554567" y="76200"/>
            <a:ext cx="8229600" cy="846138"/>
          </a:xfrm>
        </p:spPr>
        <p:txBody>
          <a:bodyPr/>
          <a:lstStyle/>
          <a:p>
            <a:r>
              <a:rPr lang="zh-CN" altLang="en-US" dirty="0">
                <a:ea typeface="Adobe 黑体 Std R" panose="020B0400000000000000" pitchFamily="34" charset="-128"/>
              </a:rPr>
              <a:t>远期利率协议与</a:t>
            </a:r>
            <a:r>
              <a:rPr lang="en-US" altLang="zh-CN" dirty="0">
                <a:ea typeface="Adobe 黑体 Std R" panose="020B0400000000000000" pitchFamily="34" charset="-128"/>
              </a:rPr>
              <a:t>3</a:t>
            </a:r>
            <a:r>
              <a:rPr lang="zh-CN" altLang="en-US" dirty="0">
                <a:ea typeface="Adobe 黑体 Std R" panose="020B0400000000000000" pitchFamily="34" charset="-128"/>
              </a:rPr>
              <a:t>个月</a:t>
            </a:r>
            <a:r>
              <a:rPr lang="en-US" altLang="zh-CN" dirty="0">
                <a:ea typeface="Adobe 黑体 Std R" panose="020B0400000000000000" pitchFamily="34" charset="-128"/>
              </a:rPr>
              <a:t>SOFR</a:t>
            </a:r>
            <a:r>
              <a:rPr lang="zh-CN" altLang="en-US" dirty="0">
                <a:ea typeface="Adobe 黑体 Std R" panose="020B0400000000000000" pitchFamily="34" charset="-128"/>
              </a:rPr>
              <a:t>期货</a:t>
            </a:r>
            <a:endParaRPr kumimoji="1" lang="zh-CN" altLang="en-US" dirty="0">
              <a:ea typeface="Adobe 黑体 Std R" panose="020B0400000000000000" pitchFamily="34" charset="-128"/>
            </a:endParaRPr>
          </a:p>
        </p:txBody>
      </p:sp>
      <p:sp>
        <p:nvSpPr>
          <p:cNvPr id="3" name="内容占位符 2">
            <a:extLst>
              <a:ext uri="{FF2B5EF4-FFF2-40B4-BE49-F238E27FC236}">
                <a16:creationId xmlns:a16="http://schemas.microsoft.com/office/drawing/2014/main" id="{9C2175DA-8D1C-0E4A-A844-ADEF41944317}"/>
              </a:ext>
            </a:extLst>
          </p:cNvPr>
          <p:cNvSpPr>
            <a:spLocks noGrp="1"/>
          </p:cNvSpPr>
          <p:nvPr>
            <p:ph idx="1"/>
          </p:nvPr>
        </p:nvSpPr>
        <p:spPr>
          <a:xfrm>
            <a:off x="609600" y="1341439"/>
            <a:ext cx="10972800" cy="5183187"/>
          </a:xfrm>
        </p:spPr>
        <p:txBody>
          <a:bodyPr>
            <a:normAutofit/>
          </a:bodyPr>
          <a:lstStyle/>
          <a:p>
            <a:pPr eaLnBrk="1" hangingPunct="1">
              <a:defRPr/>
            </a:pPr>
            <a:r>
              <a:rPr lang="zh-CN" altLang="zh-CN" dirty="0"/>
              <a:t>远期利率协议报出的是远期利率，而</a:t>
            </a:r>
            <a:r>
              <a:rPr lang="en-US" altLang="zh-CN" dirty="0"/>
              <a:t>3</a:t>
            </a:r>
            <a:r>
              <a:rPr lang="zh-CN" altLang="en-US" dirty="0"/>
              <a:t>个月</a:t>
            </a:r>
            <a:r>
              <a:rPr lang="en-US" altLang="zh-CN" dirty="0"/>
              <a:t>SOFR</a:t>
            </a:r>
            <a:r>
              <a:rPr lang="zh-CN" altLang="zh-CN" dirty="0"/>
              <a:t>期货所报出的通常并非期货利率，而是与期货利率反向变动的特定价格，期货利率隐含在报价中。</a:t>
            </a:r>
          </a:p>
          <a:p>
            <a:pPr eaLnBrk="1" hangingPunct="1">
              <a:defRPr/>
            </a:pPr>
            <a:r>
              <a:rPr lang="en-US" altLang="zh-CN" dirty="0"/>
              <a:t>3</a:t>
            </a:r>
            <a:r>
              <a:rPr lang="zh-CN" altLang="en-US" dirty="0"/>
              <a:t>个月</a:t>
            </a:r>
            <a:r>
              <a:rPr lang="en-US" altLang="zh-CN" dirty="0"/>
              <a:t>SOFR</a:t>
            </a:r>
            <a:r>
              <a:rPr lang="zh-CN" altLang="zh-CN" dirty="0"/>
              <a:t>期货结算金额为协议价与市场结算价之差，远期利率的结算金额则为利差的贴现值。</a:t>
            </a:r>
          </a:p>
          <a:p>
            <a:pPr eaLnBrk="1" hangingPunct="1">
              <a:defRPr/>
            </a:pPr>
            <a:r>
              <a:rPr lang="zh-CN" altLang="zh-CN" dirty="0"/>
              <a:t>远期利率协议中的多头是规避利率上升风险的一方，而</a:t>
            </a:r>
            <a:r>
              <a:rPr lang="en-US" altLang="zh-CN" dirty="0"/>
              <a:t>3</a:t>
            </a:r>
            <a:r>
              <a:rPr lang="zh-CN" altLang="en-US" dirty="0"/>
              <a:t>个月</a:t>
            </a:r>
            <a:r>
              <a:rPr lang="en-US" altLang="zh-CN" dirty="0"/>
              <a:t>SOFR</a:t>
            </a:r>
            <a:r>
              <a:rPr lang="zh-CN" altLang="zh-CN" dirty="0"/>
              <a:t>期货的多头则是规避期货价格上升风险，即规避利率下跌风险的一方。</a:t>
            </a:r>
          </a:p>
          <a:p>
            <a:pPr>
              <a:defRPr/>
            </a:pPr>
            <a:endParaRPr kumimoji="1" lang="zh-CN" altLang="en-US" dirty="0"/>
          </a:p>
        </p:txBody>
      </p:sp>
      <p:sp>
        <p:nvSpPr>
          <p:cNvPr id="66563" name="灯片编号占位符 3">
            <a:extLst>
              <a:ext uri="{FF2B5EF4-FFF2-40B4-BE49-F238E27FC236}">
                <a16:creationId xmlns:a16="http://schemas.microsoft.com/office/drawing/2014/main" id="{6AF95EA1-4262-6C46-AA67-38FE4110952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715BA3E-1027-0643-83DE-7BD8DE51148E}" type="slidenum">
              <a:rPr lang="zh-CN" altLang="en-US" smtClean="0">
                <a:solidFill>
                  <a:srgbClr val="7F7F7F"/>
                </a:solidFill>
                <a:latin typeface="Adobe Jenson Pro Capt" panose="020A0503050201030203" pitchFamily="18" charset="0"/>
              </a:rPr>
              <a:pPr/>
              <a:t>20</a:t>
            </a:fld>
            <a:endParaRPr lang="zh-CN" altLang="en-US">
              <a:solidFill>
                <a:srgbClr val="7F7F7F"/>
              </a:solidFill>
              <a:latin typeface="Adobe Jenson Pro Capt" panose="020A0503050201030203" pitchFamily="18" charset="0"/>
            </a:endParaRPr>
          </a:p>
        </p:txBody>
      </p:sp>
    </p:spTree>
    <p:extLst>
      <p:ext uri="{BB962C8B-B14F-4D97-AF65-F5344CB8AC3E}">
        <p14:creationId xmlns:p14="http://schemas.microsoft.com/office/powerpoint/2010/main" val="3383017712"/>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标题 1">
            <a:extLst>
              <a:ext uri="{FF2B5EF4-FFF2-40B4-BE49-F238E27FC236}">
                <a16:creationId xmlns:a16="http://schemas.microsoft.com/office/drawing/2014/main" id="{9F0D06F0-72F0-7741-9EFE-320213AC3C2D}"/>
              </a:ext>
            </a:extLst>
          </p:cNvPr>
          <p:cNvSpPr>
            <a:spLocks noGrp="1" noChangeArrowheads="1"/>
          </p:cNvSpPr>
          <p:nvPr>
            <p:ph type="title"/>
          </p:nvPr>
        </p:nvSpPr>
        <p:spPr>
          <a:xfrm>
            <a:off x="611653" y="125413"/>
            <a:ext cx="8229600" cy="846138"/>
          </a:xfrm>
        </p:spPr>
        <p:txBody>
          <a:bodyPr/>
          <a:lstStyle/>
          <a:p>
            <a:r>
              <a:rPr kumimoji="1" lang="en-US" altLang="zh-CN" dirty="0">
                <a:ea typeface="Adobe 黑体 Std R" panose="020B0400000000000000" pitchFamily="34" charset="-128"/>
              </a:rPr>
              <a:t>1</a:t>
            </a:r>
            <a:r>
              <a:rPr kumimoji="1" lang="zh-CN" altLang="en-US" dirty="0">
                <a:ea typeface="Adobe 黑体 Std R" panose="020B0400000000000000" pitchFamily="34" charset="-128"/>
              </a:rPr>
              <a:t>个月</a:t>
            </a:r>
            <a:r>
              <a:rPr kumimoji="1" lang="en-US" altLang="zh-CN" dirty="0">
                <a:ea typeface="Adobe 黑体 Std R" panose="020B0400000000000000" pitchFamily="34" charset="-128"/>
              </a:rPr>
              <a:t>SOFR</a:t>
            </a:r>
            <a:r>
              <a:rPr kumimoji="1" lang="zh-CN" altLang="en-US" dirty="0">
                <a:ea typeface="Adobe 黑体 Std R" panose="020B0400000000000000" pitchFamily="34" charset="-128"/>
              </a:rPr>
              <a:t>期货</a:t>
            </a:r>
          </a:p>
        </p:txBody>
      </p:sp>
      <p:sp>
        <p:nvSpPr>
          <p:cNvPr id="3" name="内容占位符 2">
            <a:extLst>
              <a:ext uri="{FF2B5EF4-FFF2-40B4-BE49-F238E27FC236}">
                <a16:creationId xmlns:a16="http://schemas.microsoft.com/office/drawing/2014/main" id="{4C1B7652-C06E-D747-9E1E-6D8B40670CF6}"/>
              </a:ext>
            </a:extLst>
          </p:cNvPr>
          <p:cNvSpPr>
            <a:spLocks noGrp="1"/>
          </p:cNvSpPr>
          <p:nvPr>
            <p:ph idx="1"/>
          </p:nvPr>
        </p:nvSpPr>
        <p:spPr>
          <a:xfrm>
            <a:off x="609599" y="1341439"/>
            <a:ext cx="11019367" cy="5183187"/>
          </a:xfrm>
        </p:spPr>
        <p:txBody>
          <a:bodyPr/>
          <a:lstStyle/>
          <a:p>
            <a:pPr>
              <a:defRPr/>
            </a:pPr>
            <a:r>
              <a:rPr kumimoji="1" lang="en-US" altLang="zh-CN" dirty="0"/>
              <a:t>2018</a:t>
            </a:r>
            <a:r>
              <a:rPr kumimoji="1" lang="zh-CN" altLang="en-US" dirty="0"/>
              <a:t>年</a:t>
            </a:r>
            <a:r>
              <a:rPr kumimoji="1" lang="en-US" altLang="zh-CN" dirty="0"/>
              <a:t>5</a:t>
            </a:r>
            <a:r>
              <a:rPr kumimoji="1" lang="zh-CN" altLang="en-US" dirty="0"/>
              <a:t>月</a:t>
            </a:r>
            <a:r>
              <a:rPr kumimoji="1" lang="en-US" altLang="zh-CN" dirty="0"/>
              <a:t>7</a:t>
            </a:r>
            <a:r>
              <a:rPr kumimoji="1" lang="zh-CN" altLang="en-US" dirty="0"/>
              <a:t>日，</a:t>
            </a:r>
            <a:r>
              <a:rPr kumimoji="1" lang="en-US" altLang="zh-CN" dirty="0"/>
              <a:t>CME</a:t>
            </a:r>
            <a:r>
              <a:rPr kumimoji="1" lang="zh-CN" altLang="en-US" dirty="0"/>
              <a:t>推出</a:t>
            </a:r>
            <a:r>
              <a:rPr kumimoji="1" lang="en-US" altLang="zh-CN" dirty="0"/>
              <a:t>SOFR</a:t>
            </a:r>
            <a:r>
              <a:rPr kumimoji="1" lang="zh-CN" altLang="en-US" dirty="0"/>
              <a:t>期货</a:t>
            </a:r>
            <a:endParaRPr kumimoji="1" lang="en-US" altLang="zh-CN" dirty="0"/>
          </a:p>
          <a:p>
            <a:pPr>
              <a:defRPr/>
            </a:pPr>
            <a:endParaRPr kumimoji="1" lang="zh-CN" altLang="en-US" dirty="0"/>
          </a:p>
        </p:txBody>
      </p:sp>
      <p:sp>
        <p:nvSpPr>
          <p:cNvPr id="67587" name="灯片编号占位符 3">
            <a:extLst>
              <a:ext uri="{FF2B5EF4-FFF2-40B4-BE49-F238E27FC236}">
                <a16:creationId xmlns:a16="http://schemas.microsoft.com/office/drawing/2014/main" id="{40536916-0B55-E947-B129-CE4F3B1C8139}"/>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95EF8388-47BC-6149-9722-150B373A39F5}" type="slidenum">
              <a:rPr lang="zh-CN" altLang="en-US" smtClean="0">
                <a:solidFill>
                  <a:srgbClr val="7F7F7F"/>
                </a:solidFill>
                <a:latin typeface="Adobe Jenson Pro Capt" panose="020A0503050201030203" pitchFamily="18" charset="0"/>
              </a:rPr>
              <a:pPr/>
              <a:t>21</a:t>
            </a:fld>
            <a:endParaRPr lang="zh-CN" altLang="en-US">
              <a:solidFill>
                <a:srgbClr val="7F7F7F"/>
              </a:solidFill>
              <a:latin typeface="Adobe Jenson Pro Capt" panose="020A0503050201030203" pitchFamily="18" charset="0"/>
            </a:endParaRPr>
          </a:p>
        </p:txBody>
      </p:sp>
      <p:pic>
        <p:nvPicPr>
          <p:cNvPr id="67588" name="图片 4">
            <a:extLst>
              <a:ext uri="{FF2B5EF4-FFF2-40B4-BE49-F238E27FC236}">
                <a16:creationId xmlns:a16="http://schemas.microsoft.com/office/drawing/2014/main" id="{52662E5F-1B58-BE4E-9C86-B7797504CB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4537" y="2209800"/>
            <a:ext cx="10042925" cy="3677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5432594"/>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00B333D6-9F82-824D-B307-6404CC296FE3}"/>
              </a:ext>
            </a:extLst>
          </p:cNvPr>
          <p:cNvSpPr>
            <a:spLocks noGrp="1"/>
          </p:cNvSpPr>
          <p:nvPr>
            <p:ph type="title"/>
          </p:nvPr>
        </p:nvSpPr>
        <p:spPr>
          <a:xfrm>
            <a:off x="508000" y="2510493"/>
            <a:ext cx="7772400" cy="1362075"/>
          </a:xfrm>
        </p:spPr>
        <p:txBody>
          <a:bodyPr/>
          <a:lstStyle/>
          <a:p>
            <a:pPr>
              <a:defRPr/>
            </a:pPr>
            <a:r>
              <a:rPr lang="zh-CN" altLang="en-US" dirty="0"/>
              <a:t>第三节</a:t>
            </a:r>
          </a:p>
        </p:txBody>
      </p:sp>
      <p:sp>
        <p:nvSpPr>
          <p:cNvPr id="68610" name="文本占位符 5">
            <a:extLst>
              <a:ext uri="{FF2B5EF4-FFF2-40B4-BE49-F238E27FC236}">
                <a16:creationId xmlns:a16="http://schemas.microsoft.com/office/drawing/2014/main" id="{419C6BE8-31B7-264D-93DA-852332315FC4}"/>
              </a:ext>
            </a:extLst>
          </p:cNvPr>
          <p:cNvSpPr>
            <a:spLocks noGrp="1" noChangeArrowheads="1"/>
          </p:cNvSpPr>
          <p:nvPr>
            <p:ph type="body" idx="1"/>
          </p:nvPr>
        </p:nvSpPr>
        <p:spPr>
          <a:xfrm>
            <a:off x="609600" y="4076700"/>
            <a:ext cx="7772400" cy="1500188"/>
          </a:xfrm>
        </p:spPr>
        <p:txBody>
          <a:bodyPr/>
          <a:lstStyle/>
          <a:p>
            <a:r>
              <a:rPr lang="zh-CN" altLang="en-US" dirty="0">
                <a:ea typeface="Adobe 楷体 Std R" panose="02020400000000000000" pitchFamily="18" charset="-128"/>
              </a:rPr>
              <a:t>债券远期</a:t>
            </a:r>
          </a:p>
        </p:txBody>
      </p:sp>
      <p:sp>
        <p:nvSpPr>
          <p:cNvPr id="68611" name="灯片编号占位符 3">
            <a:extLst>
              <a:ext uri="{FF2B5EF4-FFF2-40B4-BE49-F238E27FC236}">
                <a16:creationId xmlns:a16="http://schemas.microsoft.com/office/drawing/2014/main" id="{62680D13-9474-D747-95E4-FF7AC348EE31}"/>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A663A52-7647-4046-8F11-283DBB88D7E7}" type="slidenum">
              <a:rPr lang="zh-CN" altLang="en-US" smtClean="0">
                <a:solidFill>
                  <a:srgbClr val="2A0015"/>
                </a:solidFill>
                <a:latin typeface="Adobe Jenson Pro Capt" panose="020A0503050201030203" pitchFamily="18" charset="0"/>
              </a:rPr>
              <a:pPr/>
              <a:t>22</a:t>
            </a:fld>
            <a:endParaRPr lang="zh-CN" altLang="en-US">
              <a:solidFill>
                <a:srgbClr val="2A0015"/>
              </a:solidFill>
              <a:latin typeface="Adobe Jenson Pro Capt" panose="020A0503050201030203" pitchFamily="18" charset="0"/>
            </a:endParaRPr>
          </a:p>
        </p:txBody>
      </p:sp>
    </p:spTree>
    <p:extLst>
      <p:ext uri="{BB962C8B-B14F-4D97-AF65-F5344CB8AC3E}">
        <p14:creationId xmlns:p14="http://schemas.microsoft.com/office/powerpoint/2010/main" val="1963399557"/>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标题 1">
            <a:extLst>
              <a:ext uri="{FF2B5EF4-FFF2-40B4-BE49-F238E27FC236}">
                <a16:creationId xmlns:a16="http://schemas.microsoft.com/office/drawing/2014/main" id="{EAEC7F80-4C4B-6847-A455-D6D246A66E94}"/>
              </a:ext>
            </a:extLst>
          </p:cNvPr>
          <p:cNvSpPr>
            <a:spLocks noGrp="1" noChangeArrowheads="1"/>
          </p:cNvSpPr>
          <p:nvPr>
            <p:ph type="title"/>
          </p:nvPr>
        </p:nvSpPr>
        <p:spPr>
          <a:xfrm>
            <a:off x="609600" y="76200"/>
            <a:ext cx="8229600" cy="846138"/>
          </a:xfrm>
        </p:spPr>
        <p:txBody>
          <a:bodyPr/>
          <a:lstStyle/>
          <a:p>
            <a:r>
              <a:rPr kumimoji="1" lang="zh-CN" altLang="en-US" dirty="0">
                <a:ea typeface="Adobe 黑体 Std R" panose="020B0400000000000000" pitchFamily="34" charset="-128"/>
              </a:rPr>
              <a:t>债券远期的定义</a:t>
            </a:r>
          </a:p>
        </p:txBody>
      </p:sp>
      <p:sp>
        <p:nvSpPr>
          <p:cNvPr id="3" name="内容占位符 2">
            <a:extLst>
              <a:ext uri="{FF2B5EF4-FFF2-40B4-BE49-F238E27FC236}">
                <a16:creationId xmlns:a16="http://schemas.microsoft.com/office/drawing/2014/main" id="{374FF731-89D1-A142-AC29-52CC131CBEA4}"/>
              </a:ext>
            </a:extLst>
          </p:cNvPr>
          <p:cNvSpPr>
            <a:spLocks noGrp="1"/>
          </p:cNvSpPr>
          <p:nvPr>
            <p:ph idx="1"/>
          </p:nvPr>
        </p:nvSpPr>
        <p:spPr>
          <a:xfrm>
            <a:off x="609600" y="1447800"/>
            <a:ext cx="10972800" cy="5183187"/>
          </a:xfrm>
        </p:spPr>
        <p:txBody>
          <a:bodyPr/>
          <a:lstStyle/>
          <a:p>
            <a:pPr>
              <a:defRPr/>
            </a:pPr>
            <a:r>
              <a:rPr lang="zh-CN" altLang="zh-CN" dirty="0"/>
              <a:t>债券远期就是约定在未来某一日期以约定价格和数量买卖标的债券的协议。 </a:t>
            </a:r>
            <a:endParaRPr lang="en-US" altLang="zh-CN" dirty="0"/>
          </a:p>
          <a:p>
            <a:pPr>
              <a:defRPr/>
            </a:pPr>
            <a:endParaRPr kumimoji="1" lang="en-US" altLang="zh-CN" dirty="0"/>
          </a:p>
          <a:p>
            <a:pPr>
              <a:defRPr/>
            </a:pPr>
            <a:r>
              <a:rPr lang="zh-CN" altLang="zh-CN" dirty="0"/>
              <a:t>与所有远期合约一样，债券远期的定价包含两个方面：第一，确定合约中的合理协议价格，我们称之为“远期价格”；第二，确定远期合约的价值，称为“远期价值”。</a:t>
            </a:r>
          </a:p>
          <a:p>
            <a:pPr>
              <a:defRPr/>
            </a:pPr>
            <a:endParaRPr kumimoji="1" lang="zh-CN" altLang="en-US" dirty="0"/>
          </a:p>
        </p:txBody>
      </p:sp>
      <p:sp>
        <p:nvSpPr>
          <p:cNvPr id="69635" name="灯片编号占位符 3">
            <a:extLst>
              <a:ext uri="{FF2B5EF4-FFF2-40B4-BE49-F238E27FC236}">
                <a16:creationId xmlns:a16="http://schemas.microsoft.com/office/drawing/2014/main" id="{031ADAE6-B523-0D49-94E0-FDFD81142111}"/>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A53CCD2-D4EA-9C4D-8AF2-922FE57F88BD}" type="slidenum">
              <a:rPr lang="zh-CN" altLang="en-US" smtClean="0">
                <a:solidFill>
                  <a:srgbClr val="7F7F7F"/>
                </a:solidFill>
                <a:latin typeface="Adobe Jenson Pro Capt" panose="020A0503050201030203" pitchFamily="18" charset="0"/>
              </a:rPr>
              <a:pPr/>
              <a:t>23</a:t>
            </a:fld>
            <a:endParaRPr lang="zh-CN" altLang="en-US">
              <a:solidFill>
                <a:srgbClr val="7F7F7F"/>
              </a:solidFill>
              <a:latin typeface="Adobe Jenson Pro Capt" panose="020A0503050201030203" pitchFamily="18" charset="0"/>
            </a:endParaRPr>
          </a:p>
        </p:txBody>
      </p:sp>
    </p:spTree>
    <p:extLst>
      <p:ext uri="{BB962C8B-B14F-4D97-AF65-F5344CB8AC3E}">
        <p14:creationId xmlns:p14="http://schemas.microsoft.com/office/powerpoint/2010/main" val="34073278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9E29813-DF7F-8240-AF7E-7BBF0F403E76}"/>
              </a:ext>
            </a:extLst>
          </p:cNvPr>
          <p:cNvSpPr>
            <a:spLocks noGrp="1"/>
          </p:cNvSpPr>
          <p:nvPr>
            <p:ph type="title"/>
          </p:nvPr>
        </p:nvSpPr>
        <p:spPr/>
        <p:txBody>
          <a:bodyPr/>
          <a:lstStyle/>
          <a:p>
            <a:r>
              <a:rPr kumimoji="1" lang="zh-CN" altLang="en-US" dirty="0"/>
              <a:t>远期价格的确定</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D143FCC3-279D-F145-81F0-BFFB163774E9}"/>
                  </a:ext>
                </a:extLst>
              </p:cNvPr>
              <p:cNvSpPr>
                <a:spLocks noGrp="1"/>
              </p:cNvSpPr>
              <p:nvPr>
                <p:ph idx="1"/>
              </p:nvPr>
            </p:nvSpPr>
            <p:spPr/>
            <p:txBody>
              <a:bodyPr/>
              <a:lstStyle/>
              <a:p>
                <a:r>
                  <a:rPr lang="zh-CN" altLang="zh-CN" sz="2800" dirty="0"/>
                  <a:t>在假设市场无摩擦的情况下，远期价格遵循</a:t>
                </a:r>
                <a:r>
                  <a:rPr lang="en-US" altLang="zh-CN" sz="2800" dirty="0"/>
                  <a:t>“</a:t>
                </a:r>
                <a:r>
                  <a:rPr lang="zh-CN" altLang="zh-CN" sz="2800" dirty="0"/>
                  <a:t>持有成本（</a:t>
                </a:r>
                <a:r>
                  <a:rPr lang="en-US" altLang="zh-CN" sz="2800" dirty="0"/>
                  <a:t>cost of carry)</a:t>
                </a:r>
                <a:r>
                  <a:rPr lang="zh-CN" altLang="zh-CN" sz="2800" dirty="0"/>
                  <a:t>模型</a:t>
                </a:r>
                <a:r>
                  <a:rPr lang="en-US" altLang="zh-CN" sz="2800" dirty="0"/>
                  <a:t>”</a:t>
                </a:r>
                <a:r>
                  <a:rPr lang="zh-CN" altLang="zh-CN" sz="2800" dirty="0"/>
                  <a:t>。根据该模型，</a:t>
                </a:r>
                <a14:m>
                  <m:oMath xmlns:m="http://schemas.openxmlformats.org/officeDocument/2006/math">
                    <m:r>
                      <a:rPr lang="en-US" altLang="zh-CN" sz="2800" i="1">
                        <a:latin typeface="Cambria Math" panose="02040503050406030204" pitchFamily="18" charset="0"/>
                      </a:rPr>
                      <m:t>𝑡</m:t>
                    </m:r>
                  </m:oMath>
                </a14:m>
                <a:r>
                  <a:rPr lang="zh-CN" altLang="zh-CN" sz="2800" dirty="0"/>
                  <a:t>时刻，一个到期时刻为</a:t>
                </a:r>
                <a14:m>
                  <m:oMath xmlns:m="http://schemas.openxmlformats.org/officeDocument/2006/math">
                    <m:r>
                      <a:rPr lang="en-US" altLang="zh-CN" sz="2800" i="1">
                        <a:latin typeface="Cambria Math" panose="02040503050406030204" pitchFamily="18" charset="0"/>
                      </a:rPr>
                      <m:t>𝑇</m:t>
                    </m:r>
                  </m:oMath>
                </a14:m>
                <a:r>
                  <a:rPr lang="zh-CN" altLang="zh-CN" sz="2800" dirty="0"/>
                  <a:t>的远期价格）应满足</a:t>
                </a:r>
              </a:p>
              <a:p>
                <a:pPr marL="0" indent="0">
                  <a:buNone/>
                </a:pPr>
                <a:endParaRPr lang="en-US" altLang="zh-CN" sz="2400" i="1" dirty="0"/>
              </a:p>
              <a:p>
                <a:pPr marL="0" indent="0">
                  <a:buNone/>
                </a:pPr>
                <a14:m>
                  <m:oMathPara xmlns:m="http://schemas.openxmlformats.org/officeDocument/2006/math">
                    <m:oMathParaPr>
                      <m:jc m:val="centerGroup"/>
                    </m:oMathParaPr>
                    <m:oMath xmlns:m="http://schemas.openxmlformats.org/officeDocument/2006/math">
                      <m:r>
                        <a:rPr lang="en-US" altLang="zh-CN" sz="2400" i="1">
                          <a:latin typeface="Cambria Math" panose="02040503050406030204" pitchFamily="18" charset="0"/>
                        </a:rPr>
                        <m:t>𝑡</m:t>
                      </m:r>
                      <m:r>
                        <m:rPr>
                          <m:nor/>
                        </m:rPr>
                        <a:rPr lang="zh-CN" altLang="zh-CN" sz="2400"/>
                        <m:t> </m:t>
                      </m:r>
                      <m:r>
                        <a:rPr lang="zh-CN" altLang="zh-CN" sz="2400">
                          <a:latin typeface="Cambria Math" panose="02040503050406030204" pitchFamily="18" charset="0"/>
                        </a:rPr>
                        <m:t>时刻远期价格</m:t>
                      </m:r>
                      <m:r>
                        <a:rPr lang="en-US" altLang="zh-CN" sz="2400">
                          <a:latin typeface="Cambria Math" panose="02040503050406030204" pitchFamily="18" charset="0"/>
                        </a:rPr>
                        <m:t>=</m:t>
                      </m:r>
                      <m:r>
                        <a:rPr lang="en-US" altLang="zh-CN" sz="2400" i="1">
                          <a:latin typeface="Cambria Math" panose="02040503050406030204" pitchFamily="18" charset="0"/>
                        </a:rPr>
                        <m:t>𝑡</m:t>
                      </m:r>
                      <m:r>
                        <m:rPr>
                          <m:nor/>
                        </m:rPr>
                        <a:rPr lang="zh-CN" altLang="zh-CN" sz="2400" i="1"/>
                        <m:t>  </m:t>
                      </m:r>
                      <m:r>
                        <a:rPr lang="zh-CN" altLang="zh-CN" sz="2400">
                          <a:latin typeface="Cambria Math" panose="02040503050406030204" pitchFamily="18" charset="0"/>
                        </a:rPr>
                        <m:t>时刻现货价格</m:t>
                      </m:r>
                      <m:r>
                        <a:rPr lang="en-US" altLang="zh-CN" sz="2400">
                          <a:latin typeface="Cambria Math" panose="02040503050406030204" pitchFamily="18" charset="0"/>
                        </a:rPr>
                        <m:t>+</m:t>
                      </m:r>
                      <m:r>
                        <a:rPr lang="en-US" altLang="zh-CN" sz="2400" i="1">
                          <a:latin typeface="Cambria Math" panose="02040503050406030204" pitchFamily="18" charset="0"/>
                        </a:rPr>
                        <m:t>𝑡</m:t>
                      </m:r>
                      <m:r>
                        <m:rPr>
                          <m:nor/>
                        </m:rPr>
                        <a:rPr lang="zh-CN" altLang="zh-CN" sz="2400"/>
                        <m:t>  </m:t>
                      </m:r>
                      <m:r>
                        <a:rPr lang="zh-CN" altLang="zh-CN" sz="2400">
                          <a:latin typeface="Cambria Math" panose="02040503050406030204" pitchFamily="18" charset="0"/>
                        </a:rPr>
                        <m:t>到</m:t>
                      </m:r>
                      <m:r>
                        <a:rPr lang="en-US" altLang="zh-CN" sz="2400" i="1">
                          <a:latin typeface="Cambria Math" panose="02040503050406030204" pitchFamily="18" charset="0"/>
                        </a:rPr>
                        <m:t>𝑇</m:t>
                      </m:r>
                      <m:r>
                        <a:rPr lang="zh-CN" altLang="zh-CN" sz="2400">
                          <a:latin typeface="Cambria Math" panose="02040503050406030204" pitchFamily="18" charset="0"/>
                        </a:rPr>
                        <m:t>之间的现货持有成本</m:t>
                      </m:r>
                    </m:oMath>
                  </m:oMathPara>
                </a14:m>
                <a:endParaRPr lang="en-US" altLang="zh-CN" sz="2400" dirty="0"/>
              </a:p>
              <a:p>
                <a:pPr marL="0" indent="0">
                  <a:buNone/>
                </a:pPr>
                <a14:m>
                  <m:oMath xmlns:m="http://schemas.openxmlformats.org/officeDocument/2006/math">
                    <m:r>
                      <a:rPr lang="zh-CN" altLang="en-US" sz="2400" b="0" i="0" smtClean="0">
                        <a:latin typeface="Cambria Math" panose="02040503050406030204" pitchFamily="18" charset="0"/>
                      </a:rPr>
                      <m:t>              </m:t>
                    </m:r>
                    <m:r>
                      <a:rPr lang="zh-CN" altLang="zh-CN" sz="2400">
                        <a:latin typeface="Cambria Math" panose="02040503050406030204" pitchFamily="18" charset="0"/>
                      </a:rPr>
                      <m:t>现货持有成本</m:t>
                    </m:r>
                    <m:r>
                      <a:rPr lang="en-US" altLang="zh-CN" sz="2400">
                        <a:latin typeface="Cambria Math" panose="02040503050406030204" pitchFamily="18" charset="0"/>
                      </a:rPr>
                      <m:t>=</m:t>
                    </m:r>
                    <m:r>
                      <a:rPr lang="zh-CN" altLang="zh-CN" sz="2400">
                        <a:latin typeface="Cambria Math" panose="02040503050406030204" pitchFamily="18" charset="0"/>
                      </a:rPr>
                      <m:t>现货资金成本</m:t>
                    </m:r>
                    <m:r>
                      <a:rPr lang="en-US" altLang="zh-CN" sz="2400">
                        <a:latin typeface="Cambria Math" panose="02040503050406030204" pitchFamily="18" charset="0"/>
                      </a:rPr>
                      <m:t>+</m:t>
                    </m:r>
                    <m:r>
                      <a:rPr lang="zh-CN" altLang="zh-CN" sz="2400">
                        <a:latin typeface="Cambria Math" panose="02040503050406030204" pitchFamily="18" charset="0"/>
                      </a:rPr>
                      <m:t>现货储藏成本</m:t>
                    </m:r>
                    <m:r>
                      <a:rPr lang="en-US" altLang="zh-CN" sz="2400" i="1">
                        <a:latin typeface="Cambria Math" panose="02040503050406030204" pitchFamily="18" charset="0"/>
                      </a:rPr>
                      <m:t>−</m:t>
                    </m:r>
                    <m:r>
                      <a:rPr lang="zh-CN" altLang="zh-CN" sz="2400">
                        <a:latin typeface="Cambria Math" panose="02040503050406030204" pitchFamily="18" charset="0"/>
                      </a:rPr>
                      <m:t>现货的确定性收益</m:t>
                    </m:r>
                  </m:oMath>
                </a14:m>
                <a:r>
                  <a:rPr lang="zh-CN" altLang="zh-CN" sz="2400" dirty="0">
                    <a:effectLst/>
                  </a:rPr>
                  <a:t>  </a:t>
                </a:r>
                <a:endParaRPr lang="en-US" altLang="zh-CN" sz="2400" dirty="0">
                  <a:effectLst/>
                </a:endParaRPr>
              </a:p>
              <a:p>
                <a:endParaRPr kumimoji="1" lang="en-US" altLang="zh-CN" dirty="0"/>
              </a:p>
              <a:p>
                <a:r>
                  <a:rPr kumimoji="1" lang="zh-CN" altLang="en-US" dirty="0"/>
                  <a:t>连续复利表达</a:t>
                </a:r>
                <a:endParaRPr kumimoji="1" lang="en-US" altLang="zh-CN" dirty="0"/>
              </a:p>
              <a:p>
                <a:pPr marL="0" indent="0" algn="ctr">
                  <a:buNone/>
                </a:pPr>
                <a14:m>
                  <m:oMath xmlns:m="http://schemas.openxmlformats.org/officeDocument/2006/math">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𝐹</m:t>
                        </m:r>
                      </m:e>
                      <m:sub>
                        <m:r>
                          <a:rPr lang="en-US" altLang="zh-CN" sz="2000" i="1">
                            <a:latin typeface="Cambria Math" panose="02040503050406030204" pitchFamily="18" charset="0"/>
                          </a:rPr>
                          <m:t>𝑡</m:t>
                        </m:r>
                      </m:sub>
                      <m:sup>
                        <m:r>
                          <a:rPr lang="en-US" altLang="zh-CN" sz="2000" i="1">
                            <a:latin typeface="Cambria Math" panose="02040503050406030204" pitchFamily="18" charset="0"/>
                          </a:rPr>
                          <m:t>𝑇</m:t>
                        </m:r>
                      </m:sup>
                    </m:sSubSup>
                    <m:r>
                      <a:rPr lang="en-US" altLang="zh-CN" sz="2000" i="1">
                        <a:latin typeface="Cambria Math" panose="02040503050406030204" pitchFamily="18" charset="0"/>
                      </a:rPr>
                      <m:t>=</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𝑆</m:t>
                        </m:r>
                      </m:e>
                      <m:sub>
                        <m:r>
                          <a:rPr lang="en-US" altLang="zh-CN" sz="2000" i="1">
                            <a:latin typeface="Cambria Math" panose="02040503050406030204" pitchFamily="18" charset="0"/>
                          </a:rPr>
                          <m:t>𝑡</m:t>
                        </m:r>
                      </m:sub>
                    </m:sSub>
                    <m:sSup>
                      <m:sSupPr>
                        <m:ctrlPr>
                          <a:rPr lang="zh-CN" altLang="zh-CN" sz="2000" i="1">
                            <a:latin typeface="Cambria Math" panose="02040503050406030204" pitchFamily="18" charset="0"/>
                          </a:rPr>
                        </m:ctrlPr>
                      </m:sSupPr>
                      <m:e>
                        <m:r>
                          <a:rPr lang="en-US" altLang="zh-CN" sz="2000" i="1">
                            <a:latin typeface="Cambria Math" panose="02040503050406030204" pitchFamily="18" charset="0"/>
                          </a:rPr>
                          <m:t>𝑒</m:t>
                        </m:r>
                      </m:e>
                      <m:sup>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𝑅</m:t>
                            </m:r>
                          </m:e>
                          <m:sub>
                            <m:r>
                              <a:rPr lang="en-US" altLang="zh-CN" sz="2000" i="1">
                                <a:latin typeface="Cambria Math" panose="02040503050406030204" pitchFamily="18" charset="0"/>
                              </a:rPr>
                              <m:t>𝑡</m:t>
                            </m:r>
                          </m:sub>
                          <m:sup>
                            <m:r>
                              <a:rPr lang="en-US" altLang="zh-CN" sz="2000" i="1">
                                <a:latin typeface="Cambria Math" panose="02040503050406030204" pitchFamily="18" charset="0"/>
                              </a:rPr>
                              <m:t>𝑇</m:t>
                            </m:r>
                          </m:sup>
                        </m:sSubSup>
                        <m:r>
                          <a:rPr lang="en-US" altLang="zh-CN" sz="2000" i="1">
                            <a:latin typeface="Cambria Math" panose="02040503050406030204" pitchFamily="18" charset="0"/>
                          </a:rPr>
                          <m:t>×(</m:t>
                        </m:r>
                        <m:r>
                          <a:rPr lang="en-US" altLang="zh-CN" sz="2000" i="1">
                            <a:latin typeface="Cambria Math" panose="02040503050406030204" pitchFamily="18" charset="0"/>
                          </a:rPr>
                          <m:t>𝑇</m:t>
                        </m:r>
                        <m:r>
                          <a:rPr lang="en-US" altLang="zh-CN" sz="2000" i="1">
                            <a:latin typeface="Cambria Math" panose="02040503050406030204" pitchFamily="18" charset="0"/>
                          </a:rPr>
                          <m:t>−</m:t>
                        </m:r>
                        <m:r>
                          <a:rPr lang="en-US" altLang="zh-CN" sz="2000" i="1">
                            <a:latin typeface="Cambria Math" panose="02040503050406030204" pitchFamily="18" charset="0"/>
                          </a:rPr>
                          <m:t>𝑡</m:t>
                        </m:r>
                        <m:r>
                          <a:rPr lang="en-US" altLang="zh-CN" sz="2000" i="1">
                            <a:latin typeface="Cambria Math" panose="02040503050406030204" pitchFamily="18" charset="0"/>
                          </a:rPr>
                          <m:t>)</m:t>
                        </m:r>
                      </m:sup>
                    </m:sSup>
                  </m:oMath>
                </a14:m>
                <a:r>
                  <a:rPr lang="zh-CN" altLang="zh-CN" sz="2000" dirty="0">
                    <a:effectLst/>
                  </a:rPr>
                  <a:t> </a:t>
                </a:r>
                <a:endParaRPr lang="en-US" altLang="zh-CN" sz="2000" dirty="0">
                  <a:effectLst/>
                </a:endParaRPr>
              </a:p>
              <a:p>
                <a:pPr marL="0" indent="0" algn="ctr">
                  <a:buNone/>
                </a:pPr>
                <a14:m>
                  <m:oMath xmlns:m="http://schemas.openxmlformats.org/officeDocument/2006/math">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𝐹</m:t>
                        </m:r>
                      </m:e>
                      <m:sub>
                        <m:r>
                          <a:rPr lang="en-US" altLang="zh-CN" sz="2000" i="1">
                            <a:latin typeface="Cambria Math" panose="02040503050406030204" pitchFamily="18" charset="0"/>
                          </a:rPr>
                          <m:t>𝑡</m:t>
                        </m:r>
                      </m:sub>
                      <m:sup>
                        <m:r>
                          <a:rPr lang="en-US" altLang="zh-CN" sz="2000" i="1">
                            <a:latin typeface="Cambria Math" panose="02040503050406030204" pitchFamily="18" charset="0"/>
                          </a:rPr>
                          <m:t>𝑇</m:t>
                        </m:r>
                      </m:sup>
                    </m:sSubSup>
                    <m:r>
                      <a:rPr lang="en-US" altLang="zh-CN" sz="2000" i="1">
                        <a:latin typeface="Cambria Math" panose="02040503050406030204" pitchFamily="18" charset="0"/>
                      </a:rPr>
                      <m:t>=(</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𝑆</m:t>
                        </m:r>
                      </m:e>
                      <m:sub>
                        <m:r>
                          <a:rPr lang="en-US" altLang="zh-CN" sz="2000" i="1">
                            <a:latin typeface="Cambria Math" panose="02040503050406030204" pitchFamily="18" charset="0"/>
                          </a:rPr>
                          <m:t>𝑡</m:t>
                        </m:r>
                      </m:sub>
                    </m:sSub>
                    <m:r>
                      <a:rPr lang="en-US" altLang="zh-CN" sz="2000" i="1">
                        <a:latin typeface="Cambria Math" panose="02040503050406030204" pitchFamily="18" charset="0"/>
                      </a:rPr>
                      <m:t>−</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𝐼</m:t>
                        </m:r>
                      </m:e>
                      <m:sub>
                        <m:r>
                          <a:rPr lang="en-US" altLang="zh-CN" sz="2000" i="1">
                            <a:latin typeface="Cambria Math" panose="02040503050406030204" pitchFamily="18" charset="0"/>
                          </a:rPr>
                          <m:t>𝑡</m:t>
                        </m:r>
                      </m:sub>
                    </m:sSub>
                    <m:r>
                      <a:rPr lang="en-US" altLang="zh-CN" sz="2000" i="1">
                        <a:latin typeface="Cambria Math" panose="02040503050406030204" pitchFamily="18" charset="0"/>
                      </a:rPr>
                      <m:t>)</m:t>
                    </m:r>
                    <m:sSup>
                      <m:sSupPr>
                        <m:ctrlPr>
                          <a:rPr lang="zh-CN" altLang="zh-CN" sz="2000" i="1">
                            <a:latin typeface="Cambria Math" panose="02040503050406030204" pitchFamily="18" charset="0"/>
                          </a:rPr>
                        </m:ctrlPr>
                      </m:sSupPr>
                      <m:e>
                        <m:r>
                          <a:rPr lang="en-US" altLang="zh-CN" sz="2000" i="1">
                            <a:latin typeface="Cambria Math" panose="02040503050406030204" pitchFamily="18" charset="0"/>
                          </a:rPr>
                          <m:t>𝑒</m:t>
                        </m:r>
                      </m:e>
                      <m:sup>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𝑅</m:t>
                            </m:r>
                          </m:e>
                          <m:sub>
                            <m:r>
                              <a:rPr lang="en-US" altLang="zh-CN" sz="2000" i="1">
                                <a:latin typeface="Cambria Math" panose="02040503050406030204" pitchFamily="18" charset="0"/>
                              </a:rPr>
                              <m:t>𝑡</m:t>
                            </m:r>
                          </m:sub>
                          <m:sup>
                            <m:r>
                              <a:rPr lang="en-US" altLang="zh-CN" sz="2000" i="1">
                                <a:latin typeface="Cambria Math" panose="02040503050406030204" pitchFamily="18" charset="0"/>
                              </a:rPr>
                              <m:t>𝑇</m:t>
                            </m:r>
                          </m:sup>
                        </m:sSubSup>
                        <m:r>
                          <a:rPr lang="en-US" altLang="zh-CN" sz="2000" i="1">
                            <a:latin typeface="Cambria Math" panose="02040503050406030204" pitchFamily="18" charset="0"/>
                          </a:rPr>
                          <m:t>×(</m:t>
                        </m:r>
                        <m:r>
                          <a:rPr lang="en-US" altLang="zh-CN" sz="2000" i="1">
                            <a:latin typeface="Cambria Math" panose="02040503050406030204" pitchFamily="18" charset="0"/>
                          </a:rPr>
                          <m:t>𝑇</m:t>
                        </m:r>
                        <m:r>
                          <a:rPr lang="en-US" altLang="zh-CN" sz="2000" i="1">
                            <a:latin typeface="Cambria Math" panose="02040503050406030204" pitchFamily="18" charset="0"/>
                          </a:rPr>
                          <m:t>−</m:t>
                        </m:r>
                        <m:r>
                          <a:rPr lang="en-US" altLang="zh-CN" sz="2000" i="1">
                            <a:latin typeface="Cambria Math" panose="02040503050406030204" pitchFamily="18" charset="0"/>
                          </a:rPr>
                          <m:t>𝑡</m:t>
                        </m:r>
                        <m:r>
                          <a:rPr lang="en-US" altLang="zh-CN" sz="2000" i="1">
                            <a:latin typeface="Cambria Math" panose="02040503050406030204" pitchFamily="18" charset="0"/>
                          </a:rPr>
                          <m:t>)</m:t>
                        </m:r>
                      </m:sup>
                    </m:sSup>
                  </m:oMath>
                </a14:m>
                <a:r>
                  <a:rPr lang="zh-CN" altLang="zh-CN" sz="2000" dirty="0">
                    <a:effectLst/>
                  </a:rPr>
                  <a:t> </a:t>
                </a:r>
                <a:endParaRPr lang="en-US" altLang="zh-CN" sz="2000" dirty="0">
                  <a:effectLst/>
                </a:endParaRPr>
              </a:p>
              <a:p>
                <a:pPr marL="0" indent="0" algn="ctr">
                  <a:buNone/>
                </a:pPr>
                <a14:m>
                  <m:oMath xmlns:m="http://schemas.openxmlformats.org/officeDocument/2006/math">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𝐹</m:t>
                        </m:r>
                      </m:e>
                      <m:sub>
                        <m:r>
                          <a:rPr lang="en-US" altLang="zh-CN" sz="2000" i="1">
                            <a:latin typeface="Cambria Math" panose="02040503050406030204" pitchFamily="18" charset="0"/>
                          </a:rPr>
                          <m:t>𝑡</m:t>
                        </m:r>
                      </m:sub>
                      <m:sup>
                        <m:r>
                          <a:rPr lang="en-US" altLang="zh-CN" sz="2000" i="1">
                            <a:latin typeface="Cambria Math" panose="02040503050406030204" pitchFamily="18" charset="0"/>
                          </a:rPr>
                          <m:t>𝑇</m:t>
                        </m:r>
                      </m:sup>
                    </m:sSubSup>
                    <m:r>
                      <a:rPr lang="en-US" altLang="zh-CN" sz="2000" i="1">
                        <a:latin typeface="Cambria Math" panose="02040503050406030204" pitchFamily="18" charset="0"/>
                      </a:rPr>
                      <m:t>=</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𝑆</m:t>
                        </m:r>
                      </m:e>
                      <m:sub>
                        <m:r>
                          <a:rPr lang="en-US" altLang="zh-CN" sz="2000" i="1">
                            <a:latin typeface="Cambria Math" panose="02040503050406030204" pitchFamily="18" charset="0"/>
                          </a:rPr>
                          <m:t>𝑡</m:t>
                        </m:r>
                      </m:sub>
                    </m:sSub>
                    <m:sSup>
                      <m:sSupPr>
                        <m:ctrlPr>
                          <a:rPr lang="zh-CN" altLang="zh-CN" sz="2000" i="1">
                            <a:latin typeface="Cambria Math" panose="02040503050406030204" pitchFamily="18" charset="0"/>
                          </a:rPr>
                        </m:ctrlPr>
                      </m:sSupPr>
                      <m:e>
                        <m:r>
                          <a:rPr lang="en-US" altLang="zh-CN" sz="2000" i="1">
                            <a:latin typeface="Cambria Math" panose="02040503050406030204" pitchFamily="18" charset="0"/>
                          </a:rPr>
                          <m:t>𝑒</m:t>
                        </m:r>
                      </m:e>
                      <m:sup>
                        <m:r>
                          <a:rPr lang="en-US" altLang="zh-CN" sz="2000" i="1">
                            <a:latin typeface="Cambria Math" panose="02040503050406030204" pitchFamily="18" charset="0"/>
                          </a:rPr>
                          <m:t>(</m:t>
                        </m:r>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𝑅</m:t>
                            </m:r>
                          </m:e>
                          <m:sub>
                            <m:r>
                              <a:rPr lang="en-US" altLang="zh-CN" sz="2000" i="1">
                                <a:latin typeface="Cambria Math" panose="02040503050406030204" pitchFamily="18" charset="0"/>
                              </a:rPr>
                              <m:t>𝑡</m:t>
                            </m:r>
                          </m:sub>
                          <m:sup>
                            <m:r>
                              <a:rPr lang="en-US" altLang="zh-CN" sz="2000" i="1">
                                <a:latin typeface="Cambria Math" panose="02040503050406030204" pitchFamily="18" charset="0"/>
                              </a:rPr>
                              <m:t>𝑇</m:t>
                            </m:r>
                          </m:sup>
                        </m:sSubSup>
                        <m:r>
                          <a:rPr lang="en-US" altLang="zh-CN" sz="2000" i="1">
                            <a:latin typeface="Cambria Math" panose="02040503050406030204" pitchFamily="18" charset="0"/>
                          </a:rPr>
                          <m:t>−</m:t>
                        </m:r>
                        <m:r>
                          <a:rPr lang="en-US" altLang="zh-CN" sz="2000" i="1">
                            <a:latin typeface="Cambria Math" panose="02040503050406030204" pitchFamily="18" charset="0"/>
                          </a:rPr>
                          <m:t>𝑞</m:t>
                        </m:r>
                        <m:r>
                          <a:rPr lang="en-US" altLang="zh-CN" sz="2000" i="1">
                            <a:latin typeface="Cambria Math" panose="02040503050406030204" pitchFamily="18" charset="0"/>
                          </a:rPr>
                          <m:t>)×(</m:t>
                        </m:r>
                        <m:r>
                          <a:rPr lang="en-US" altLang="zh-CN" sz="2000" i="1">
                            <a:latin typeface="Cambria Math" panose="02040503050406030204" pitchFamily="18" charset="0"/>
                          </a:rPr>
                          <m:t>𝑇</m:t>
                        </m:r>
                        <m:r>
                          <a:rPr lang="en-US" altLang="zh-CN" sz="2000" i="1">
                            <a:latin typeface="Cambria Math" panose="02040503050406030204" pitchFamily="18" charset="0"/>
                          </a:rPr>
                          <m:t>−</m:t>
                        </m:r>
                        <m:r>
                          <a:rPr lang="en-US" altLang="zh-CN" sz="2000" i="1">
                            <a:latin typeface="Cambria Math" panose="02040503050406030204" pitchFamily="18" charset="0"/>
                          </a:rPr>
                          <m:t>𝑡</m:t>
                        </m:r>
                        <m:r>
                          <a:rPr lang="en-US" altLang="zh-CN" sz="2000" i="1">
                            <a:latin typeface="Cambria Math" panose="02040503050406030204" pitchFamily="18" charset="0"/>
                          </a:rPr>
                          <m:t>)</m:t>
                        </m:r>
                      </m:sup>
                    </m:sSup>
                  </m:oMath>
                </a14:m>
                <a:r>
                  <a:rPr lang="zh-CN" altLang="zh-CN" dirty="0">
                    <a:effectLst/>
                  </a:rPr>
                  <a:t> </a:t>
                </a:r>
                <a:endParaRPr kumimoji="1" lang="zh-CN" altLang="en-US" dirty="0"/>
              </a:p>
            </p:txBody>
          </p:sp>
        </mc:Choice>
        <mc:Fallback xmlns="">
          <p:sp>
            <p:nvSpPr>
              <p:cNvPr id="3" name="内容占位符 2">
                <a:extLst>
                  <a:ext uri="{FF2B5EF4-FFF2-40B4-BE49-F238E27FC236}">
                    <a16:creationId xmlns:a16="http://schemas.microsoft.com/office/drawing/2014/main" id="{D143FCC3-279D-F145-81F0-BFFB163774E9}"/>
                  </a:ext>
                </a:extLst>
              </p:cNvPr>
              <p:cNvSpPr>
                <a:spLocks noGrp="1" noRot="1" noChangeAspect="1" noMove="1" noResize="1" noEditPoints="1" noAdjustHandles="1" noChangeArrowheads="1" noChangeShapeType="1" noTextEdit="1"/>
              </p:cNvSpPr>
              <p:nvPr>
                <p:ph idx="1"/>
              </p:nvPr>
            </p:nvSpPr>
            <p:spPr>
              <a:blipFill>
                <a:blip r:embed="rId2"/>
                <a:stretch>
                  <a:fillRect l="-578" t="-1467" r="-925"/>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551BAC99-577D-814A-BEDE-B287E3DEDB46}"/>
              </a:ext>
            </a:extLst>
          </p:cNvPr>
          <p:cNvSpPr>
            <a:spLocks noGrp="1"/>
          </p:cNvSpPr>
          <p:nvPr>
            <p:ph type="sldNum" sz="quarter" idx="10"/>
          </p:nvPr>
        </p:nvSpPr>
        <p:spPr/>
        <p:txBody>
          <a:bodyPr/>
          <a:lstStyle/>
          <a:p>
            <a:pPr>
              <a:defRPr/>
            </a:pPr>
            <a:fld id="{923144D4-4537-FE42-A10B-59D0A9F39BA6}" type="slidenum">
              <a:rPr lang="zh-CN" altLang="en-US" smtClean="0"/>
              <a:pPr>
                <a:defRPr/>
              </a:pPr>
              <a:t>24</a:t>
            </a:fld>
            <a:endParaRPr lang="zh-CN" altLang="en-US"/>
          </a:p>
        </p:txBody>
      </p:sp>
    </p:spTree>
    <p:extLst>
      <p:ext uri="{BB962C8B-B14F-4D97-AF65-F5344CB8AC3E}">
        <p14:creationId xmlns:p14="http://schemas.microsoft.com/office/powerpoint/2010/main" val="556424439"/>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标题 1">
            <a:extLst>
              <a:ext uri="{FF2B5EF4-FFF2-40B4-BE49-F238E27FC236}">
                <a16:creationId xmlns:a16="http://schemas.microsoft.com/office/drawing/2014/main" id="{25D4CF37-473A-BC49-94FC-AAAE81B90B66}"/>
              </a:ext>
            </a:extLst>
          </p:cNvPr>
          <p:cNvSpPr>
            <a:spLocks noGrp="1" noChangeArrowheads="1"/>
          </p:cNvSpPr>
          <p:nvPr>
            <p:ph type="title"/>
          </p:nvPr>
        </p:nvSpPr>
        <p:spPr>
          <a:xfrm>
            <a:off x="609600" y="76200"/>
            <a:ext cx="8229600" cy="846138"/>
          </a:xfrm>
        </p:spPr>
        <p:txBody>
          <a:bodyPr/>
          <a:lstStyle/>
          <a:p>
            <a:r>
              <a:rPr kumimoji="1" lang="zh-CN" altLang="en-US" dirty="0">
                <a:ea typeface="Adobe 黑体 Std R" panose="020B0400000000000000" pitchFamily="34" charset="-128"/>
              </a:rPr>
              <a:t>远期定价的基本原理</a:t>
            </a:r>
          </a:p>
        </p:txBody>
      </p:sp>
      <p:sp>
        <p:nvSpPr>
          <p:cNvPr id="3" name="内容占位符 2">
            <a:extLst>
              <a:ext uri="{FF2B5EF4-FFF2-40B4-BE49-F238E27FC236}">
                <a16:creationId xmlns:a16="http://schemas.microsoft.com/office/drawing/2014/main" id="{01C360D8-8671-404A-85F9-0108F9651B03}"/>
              </a:ext>
            </a:extLst>
          </p:cNvPr>
          <p:cNvSpPr>
            <a:spLocks noGrp="1"/>
          </p:cNvSpPr>
          <p:nvPr>
            <p:ph idx="1"/>
          </p:nvPr>
        </p:nvSpPr>
        <p:spPr>
          <a:xfrm>
            <a:off x="609600" y="1341439"/>
            <a:ext cx="10972800" cy="5183187"/>
          </a:xfrm>
        </p:spPr>
        <p:txBody>
          <a:bodyPr/>
          <a:lstStyle/>
          <a:p>
            <a:pPr>
              <a:defRPr/>
            </a:pPr>
            <a:r>
              <a:rPr lang="zh-CN" altLang="zh-CN" dirty="0"/>
              <a:t>远期定价是典型的相对定价 </a:t>
            </a:r>
            <a:endParaRPr lang="en-US" altLang="zh-CN" dirty="0"/>
          </a:p>
          <a:p>
            <a:pPr>
              <a:defRPr/>
            </a:pPr>
            <a:r>
              <a:rPr lang="zh-CN" altLang="zh-CN" dirty="0"/>
              <a:t>远期定价是无套利定价 </a:t>
            </a:r>
            <a:endParaRPr lang="en-US" altLang="zh-CN" dirty="0"/>
          </a:p>
          <a:p>
            <a:pPr>
              <a:defRPr/>
            </a:pPr>
            <a:r>
              <a:rPr lang="zh-CN" altLang="zh-CN" dirty="0"/>
              <a:t>远期价格是当前时刻的价格 </a:t>
            </a:r>
            <a:endParaRPr lang="en-US" altLang="zh-CN" dirty="0"/>
          </a:p>
          <a:p>
            <a:pPr>
              <a:defRPr/>
            </a:pPr>
            <a:r>
              <a:rPr lang="zh-CN" altLang="zh-CN" dirty="0"/>
              <a:t>当市场可以进行套利时，远期价格不是人们对未来到期价格的无偏预期 </a:t>
            </a:r>
            <a:endParaRPr lang="en-US" altLang="zh-CN" dirty="0"/>
          </a:p>
          <a:p>
            <a:pPr>
              <a:defRPr/>
            </a:pPr>
            <a:r>
              <a:rPr lang="zh-CN" altLang="zh-CN" dirty="0"/>
              <a:t>如果考虑交易费用和借贷利差等市场摩擦的影响，只要市场是无套利的，持有成本定价原理仍然成立，只是无套利远期价格就不再是一个确定的值，而将会是一个无套利区间 </a:t>
            </a:r>
            <a:endParaRPr kumimoji="1" lang="zh-CN" altLang="en-US" dirty="0"/>
          </a:p>
        </p:txBody>
      </p:sp>
      <p:sp>
        <p:nvSpPr>
          <p:cNvPr id="71683" name="灯片编号占位符 3">
            <a:extLst>
              <a:ext uri="{FF2B5EF4-FFF2-40B4-BE49-F238E27FC236}">
                <a16:creationId xmlns:a16="http://schemas.microsoft.com/office/drawing/2014/main" id="{5CE06DA1-B844-234C-9630-BEB462F6E29F}"/>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92BDA38-F8A9-EF4C-AE41-97D9C8048AF5}" type="slidenum">
              <a:rPr lang="zh-CN" altLang="en-US" smtClean="0">
                <a:solidFill>
                  <a:srgbClr val="7F7F7F"/>
                </a:solidFill>
                <a:latin typeface="Adobe Jenson Pro Capt" panose="020A0503050201030203" pitchFamily="18" charset="0"/>
              </a:rPr>
              <a:pPr/>
              <a:t>25</a:t>
            </a:fld>
            <a:endParaRPr lang="zh-CN" altLang="en-US">
              <a:solidFill>
                <a:srgbClr val="7F7F7F"/>
              </a:solidFill>
              <a:latin typeface="Adobe Jenson Pro Capt" panose="020A0503050201030203" pitchFamily="18" charset="0"/>
            </a:endParaRPr>
          </a:p>
        </p:txBody>
      </p:sp>
    </p:spTree>
    <p:extLst>
      <p:ext uri="{BB962C8B-B14F-4D97-AF65-F5344CB8AC3E}">
        <p14:creationId xmlns:p14="http://schemas.microsoft.com/office/powerpoint/2010/main" val="160664524"/>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02CDE06-836F-A847-BE2B-6A5C19D1356D}"/>
              </a:ext>
            </a:extLst>
          </p:cNvPr>
          <p:cNvSpPr>
            <a:spLocks noGrp="1"/>
          </p:cNvSpPr>
          <p:nvPr>
            <p:ph type="title"/>
          </p:nvPr>
        </p:nvSpPr>
        <p:spPr/>
        <p:txBody>
          <a:bodyPr/>
          <a:lstStyle/>
          <a:p>
            <a:r>
              <a:rPr kumimoji="1" lang="zh-CN" altLang="en-US" dirty="0"/>
              <a:t>远期价值的确定</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8962C6E6-6EE7-0A4A-A1EE-E07BAE8544DD}"/>
                  </a:ext>
                </a:extLst>
              </p:cNvPr>
              <p:cNvSpPr>
                <a:spLocks noGrp="1"/>
              </p:cNvSpPr>
              <p:nvPr>
                <p:ph idx="1"/>
              </p:nvPr>
            </p:nvSpPr>
            <p:spPr/>
            <p:txBody>
              <a:bodyPr/>
              <a:lstStyle/>
              <a:p>
                <a:pPr fontAlgn="ctr"/>
                <a:r>
                  <a:rPr lang="zh-CN" altLang="zh-CN" dirty="0"/>
                  <a:t>债券远期的合约价值</a:t>
                </a:r>
                <a14:m>
                  <m:oMath xmlns:m="http://schemas.openxmlformats.org/officeDocument/2006/math">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𝑓</m:t>
                        </m:r>
                      </m:e>
                      <m:sub>
                        <m:r>
                          <a:rPr lang="en-US" altLang="zh-CN" i="1">
                            <a:latin typeface="Cambria Math" panose="02040503050406030204" pitchFamily="18" charset="0"/>
                          </a:rPr>
                          <m:t>𝑡</m:t>
                        </m:r>
                      </m:sub>
                      <m:sup>
                        <m:r>
                          <a:rPr lang="en-US" altLang="zh-CN" i="1">
                            <a:latin typeface="Cambria Math" panose="02040503050406030204" pitchFamily="18" charset="0"/>
                          </a:rPr>
                          <m:t>𝑇</m:t>
                        </m:r>
                      </m:sup>
                    </m:sSubSup>
                  </m:oMath>
                </a14:m>
                <a:r>
                  <a:rPr lang="zh-CN" altLang="zh-CN" dirty="0"/>
                  <a:t>等于合理远期价格</a:t>
                </a:r>
                <a14:m>
                  <m:oMath xmlns:m="http://schemas.openxmlformats.org/officeDocument/2006/math">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𝐹</m:t>
                        </m:r>
                      </m:e>
                      <m:sub>
                        <m:r>
                          <a:rPr lang="en-US" altLang="zh-CN" i="1">
                            <a:latin typeface="Cambria Math" panose="02040503050406030204" pitchFamily="18" charset="0"/>
                          </a:rPr>
                          <m:t>𝑡</m:t>
                        </m:r>
                      </m:sub>
                      <m:sup>
                        <m:r>
                          <a:rPr lang="en-US" altLang="zh-CN" i="1">
                            <a:latin typeface="Cambria Math" panose="02040503050406030204" pitchFamily="18" charset="0"/>
                          </a:rPr>
                          <m:t>𝑇</m:t>
                        </m:r>
                      </m:sup>
                    </m:sSubSup>
                  </m:oMath>
                </a14:m>
                <a:r>
                  <a:rPr lang="zh-CN" altLang="zh-CN" dirty="0"/>
                  <a:t>与协议价格</a:t>
                </a:r>
                <a14:m>
                  <m:oMath xmlns:m="http://schemas.openxmlformats.org/officeDocument/2006/math">
                    <m:r>
                      <a:rPr lang="en-US" altLang="zh-CN" i="1">
                        <a:latin typeface="Cambria Math" panose="02040503050406030204" pitchFamily="18" charset="0"/>
                      </a:rPr>
                      <m:t>𝐾</m:t>
                    </m:r>
                  </m:oMath>
                </a14:m>
                <a:r>
                  <a:rPr lang="zh-CN" altLang="zh-CN" dirty="0"/>
                  <a:t>的差异的现值。对多头而言，债券远期合约价值为</a:t>
                </a:r>
              </a:p>
              <a:p>
                <a:pPr marL="0" indent="0" fontAlgn="ctr">
                  <a:buNone/>
                </a:pPr>
                <a:endParaRPr lang="en-US" altLang="zh-CN" sz="2400" i="1" dirty="0"/>
              </a:p>
              <a:p>
                <a:pPr marL="0" indent="0" fontAlgn="ctr">
                  <a:buNone/>
                </a:pPr>
                <a14:m>
                  <m:oMathPara xmlns:m="http://schemas.openxmlformats.org/officeDocument/2006/math">
                    <m:oMathParaPr>
                      <m:jc m:val="centerGroup"/>
                    </m:oMathParaPr>
                    <m:oMath xmlns:m="http://schemas.openxmlformats.org/officeDocument/2006/math">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𝑓</m:t>
                          </m:r>
                        </m:e>
                        <m:sub>
                          <m:r>
                            <a:rPr lang="en-US" altLang="zh-CN" sz="2400" i="1">
                              <a:latin typeface="Cambria Math" panose="02040503050406030204" pitchFamily="18" charset="0"/>
                            </a:rPr>
                            <m:t>𝑡</m:t>
                          </m:r>
                        </m:sub>
                        <m:sup>
                          <m:r>
                            <a:rPr lang="en-US" altLang="zh-CN" sz="2400" i="1">
                              <a:latin typeface="Cambria Math" panose="02040503050406030204" pitchFamily="18" charset="0"/>
                            </a:rPr>
                            <m:t>𝑇</m:t>
                          </m:r>
                        </m:sup>
                      </m:sSubSup>
                      <m:r>
                        <a:rPr lang="en-US" altLang="zh-CN" sz="2400" i="1">
                          <a:latin typeface="Cambria Math" panose="02040503050406030204" pitchFamily="18" charset="0"/>
                        </a:rPr>
                        <m:t>=</m:t>
                      </m:r>
                      <m:d>
                        <m:dPr>
                          <m:begChr m:val="["/>
                          <m:endChr m:val="]"/>
                          <m:ctrlPr>
                            <a:rPr lang="zh-CN" altLang="zh-CN" sz="2400" i="1">
                              <a:latin typeface="Cambria Math" panose="02040503050406030204" pitchFamily="18" charset="0"/>
                            </a:rPr>
                          </m:ctrlPr>
                        </m:dPr>
                        <m:e>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𝐹</m:t>
                              </m:r>
                            </m:e>
                            <m:sub>
                              <m:r>
                                <a:rPr lang="en-US" altLang="zh-CN" sz="2400" i="1">
                                  <a:latin typeface="Cambria Math" panose="02040503050406030204" pitchFamily="18" charset="0"/>
                                </a:rPr>
                                <m:t>𝑡</m:t>
                              </m:r>
                            </m:sub>
                            <m:sup>
                              <m:r>
                                <a:rPr lang="en-US" altLang="zh-CN" sz="2400" i="1">
                                  <a:latin typeface="Cambria Math" panose="02040503050406030204" pitchFamily="18" charset="0"/>
                                </a:rPr>
                                <m:t>𝑇</m:t>
                              </m:r>
                            </m:sup>
                          </m:sSubSup>
                          <m:r>
                            <a:rPr lang="zh-CN" altLang="en-US" sz="2400" i="1">
                              <a:latin typeface="Cambria Math" panose="02040503050406030204" pitchFamily="18" charset="0"/>
                            </a:rPr>
                            <m:t>−</m:t>
                          </m:r>
                          <m:r>
                            <a:rPr lang="en-US" altLang="zh-CN" sz="2400" i="1">
                              <a:latin typeface="Cambria Math" panose="02040503050406030204" pitchFamily="18" charset="0"/>
                            </a:rPr>
                            <m:t>𝐾</m:t>
                          </m:r>
                        </m:e>
                      </m:d>
                      <m:r>
                        <a:rPr lang="en-US" altLang="zh-CN" sz="2400" i="1">
                          <a:latin typeface="Cambria Math" panose="02040503050406030204" pitchFamily="18" charset="0"/>
                        </a:rPr>
                        <m:t>∙</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sSubSup>
                            <m:sSubSupPr>
                              <m:ctrlPr>
                                <a:rPr lang="zh-CN" altLang="zh-CN" sz="2400" i="1">
                                  <a:latin typeface="Cambria Math" panose="02040503050406030204" pitchFamily="18" charset="0"/>
                                </a:rPr>
                              </m:ctrlPr>
                            </m:sSubSupPr>
                            <m:e>
                              <m:r>
                                <a:rPr lang="zh-CN" altLang="en-US" sz="2400" i="1">
                                  <a:latin typeface="Cambria Math" panose="02040503050406030204" pitchFamily="18" charset="0"/>
                                </a:rPr>
                                <m:t>−</m:t>
                              </m:r>
                              <m:r>
                                <a:rPr lang="en-US" altLang="zh-CN" sz="2400" i="1">
                                  <a:latin typeface="Cambria Math" panose="02040503050406030204" pitchFamily="18" charset="0"/>
                                </a:rPr>
                                <m:t>𝑅</m:t>
                              </m:r>
                            </m:e>
                            <m:sub>
                              <m:r>
                                <a:rPr lang="en-US" altLang="zh-CN" sz="2400" i="1">
                                  <a:latin typeface="Cambria Math" panose="02040503050406030204" pitchFamily="18" charset="0"/>
                                </a:rPr>
                                <m:t>𝑡</m:t>
                              </m:r>
                            </m:sub>
                            <m:sup>
                              <m:r>
                                <a:rPr lang="en-US" altLang="zh-CN" sz="2400" i="1">
                                  <a:latin typeface="Cambria Math" panose="02040503050406030204" pitchFamily="18" charset="0"/>
                                </a:rPr>
                                <m:t>𝑇</m:t>
                              </m:r>
                            </m:sup>
                          </m:sSubSup>
                          <m:r>
                            <a:rPr lang="en-US" altLang="zh-CN" sz="2400" i="1">
                              <a:latin typeface="Cambria Math" panose="02040503050406030204" pitchFamily="18" charset="0"/>
                            </a:rPr>
                            <m:t>×(</m:t>
                          </m:r>
                          <m:r>
                            <a:rPr lang="en-US" altLang="zh-CN" sz="2400" i="1">
                              <a:latin typeface="Cambria Math" panose="02040503050406030204" pitchFamily="18" charset="0"/>
                            </a:rPr>
                            <m:t>𝑇</m:t>
                          </m:r>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oMath>
                  </m:oMathPara>
                </a14:m>
                <a:endParaRPr lang="zh-CN" altLang="zh-CN" dirty="0"/>
              </a:p>
              <a:p>
                <a:pPr fontAlgn="ctr"/>
                <a:endParaRPr lang="en-US" altLang="zh-CN" dirty="0"/>
              </a:p>
              <a:p>
                <a:pPr fontAlgn="ctr"/>
                <a:r>
                  <a:rPr lang="zh-CN" altLang="zh-CN" dirty="0"/>
                  <a:t>在远期期限内标的债券无收益、有现金收益和有连续收益率的三种情形下，远期合约价值公式分别为</a:t>
                </a:r>
              </a:p>
              <a:p>
                <a:pPr marL="0" indent="0" fontAlgn="ctr">
                  <a:buNone/>
                </a:pPr>
                <a14:m>
                  <m:oMathPara xmlns:m="http://schemas.openxmlformats.org/officeDocument/2006/math">
                    <m:oMathParaPr>
                      <m:jc m:val="centerGroup"/>
                    </m:oMathParaPr>
                    <m:oMath xmlns:m="http://schemas.openxmlformats.org/officeDocument/2006/math">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𝑓</m:t>
                          </m:r>
                        </m:e>
                        <m:sub>
                          <m:r>
                            <a:rPr lang="en-US" altLang="zh-CN" sz="2400" i="1">
                              <a:latin typeface="Cambria Math" panose="02040503050406030204" pitchFamily="18" charset="0"/>
                            </a:rPr>
                            <m:t>𝑡</m:t>
                          </m:r>
                        </m:sub>
                        <m:sup>
                          <m:r>
                            <a:rPr lang="en-US" altLang="zh-CN" sz="2400" i="1">
                              <a:latin typeface="Cambria Math" panose="02040503050406030204" pitchFamily="18" charset="0"/>
                            </a:rPr>
                            <m:t>𝑇</m:t>
                          </m:r>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𝑆</m:t>
                          </m:r>
                        </m:e>
                        <m:sub>
                          <m:r>
                            <a:rPr lang="en-US" altLang="zh-CN" sz="2400" i="1">
                              <a:latin typeface="Cambria Math" panose="02040503050406030204" pitchFamily="18" charset="0"/>
                            </a:rPr>
                            <m:t>𝑡</m:t>
                          </m:r>
                        </m:sub>
                      </m:sSub>
                      <m:r>
                        <a:rPr lang="zh-CN" altLang="en-US" sz="2400" i="1">
                          <a:latin typeface="Cambria Math" panose="02040503050406030204" pitchFamily="18" charset="0"/>
                        </a:rPr>
                        <m:t>−</m:t>
                      </m:r>
                      <m:r>
                        <a:rPr lang="en-US" altLang="zh-CN" sz="2400" i="1">
                          <a:latin typeface="Cambria Math" panose="02040503050406030204" pitchFamily="18" charset="0"/>
                        </a:rPr>
                        <m:t>𝐾</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sSubSup>
                            <m:sSubSupPr>
                              <m:ctrlPr>
                                <a:rPr lang="zh-CN" altLang="zh-CN" sz="2400" i="1">
                                  <a:latin typeface="Cambria Math" panose="02040503050406030204" pitchFamily="18" charset="0"/>
                                </a:rPr>
                              </m:ctrlPr>
                            </m:sSubSupPr>
                            <m:e>
                              <m:r>
                                <a:rPr lang="zh-CN" altLang="en-US" sz="2400" i="1">
                                  <a:latin typeface="Cambria Math" panose="02040503050406030204" pitchFamily="18" charset="0"/>
                                </a:rPr>
                                <m:t>−</m:t>
                              </m:r>
                              <m:r>
                                <a:rPr lang="en-US" altLang="zh-CN" sz="2400" i="1">
                                  <a:latin typeface="Cambria Math" panose="02040503050406030204" pitchFamily="18" charset="0"/>
                                </a:rPr>
                                <m:t>𝑅</m:t>
                              </m:r>
                            </m:e>
                            <m:sub>
                              <m:r>
                                <a:rPr lang="en-US" altLang="zh-CN" sz="2400" i="1">
                                  <a:latin typeface="Cambria Math" panose="02040503050406030204" pitchFamily="18" charset="0"/>
                                </a:rPr>
                                <m:t>𝑡</m:t>
                              </m:r>
                            </m:sub>
                            <m:sup>
                              <m:r>
                                <a:rPr lang="en-US" altLang="zh-CN" sz="2400" i="1">
                                  <a:latin typeface="Cambria Math" panose="02040503050406030204" pitchFamily="18" charset="0"/>
                                </a:rPr>
                                <m:t>𝑇</m:t>
                              </m:r>
                            </m:sup>
                          </m:sSubSup>
                          <m:r>
                            <a:rPr lang="en-US" altLang="zh-CN" sz="2400" i="1">
                              <a:latin typeface="Cambria Math" panose="02040503050406030204" pitchFamily="18" charset="0"/>
                            </a:rPr>
                            <m:t>×(</m:t>
                          </m:r>
                          <m:r>
                            <a:rPr lang="en-US" altLang="zh-CN" sz="2400" i="1">
                              <a:latin typeface="Cambria Math" panose="02040503050406030204" pitchFamily="18" charset="0"/>
                            </a:rPr>
                            <m:t>𝑇</m:t>
                          </m:r>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oMath>
                  </m:oMathPara>
                </a14:m>
                <a:endParaRPr lang="zh-CN" altLang="zh-CN" sz="2400" dirty="0"/>
              </a:p>
              <a:p>
                <a:pPr marL="0" indent="0" fontAlgn="ctr">
                  <a:buNone/>
                </a:pPr>
                <a14:m>
                  <m:oMathPara xmlns:m="http://schemas.openxmlformats.org/officeDocument/2006/math">
                    <m:oMathParaPr>
                      <m:jc m:val="centerGroup"/>
                    </m:oMathParaPr>
                    <m:oMath xmlns:m="http://schemas.openxmlformats.org/officeDocument/2006/math">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𝑓</m:t>
                          </m:r>
                        </m:e>
                        <m:sub>
                          <m:r>
                            <a:rPr lang="en-US" altLang="zh-CN" sz="2400" i="1">
                              <a:latin typeface="Cambria Math" panose="02040503050406030204" pitchFamily="18" charset="0"/>
                            </a:rPr>
                            <m:t>𝑡</m:t>
                          </m:r>
                        </m:sub>
                        <m:sup>
                          <m:r>
                            <a:rPr lang="en-US" altLang="zh-CN" sz="2400" i="1">
                              <a:latin typeface="Cambria Math" panose="02040503050406030204" pitchFamily="18" charset="0"/>
                            </a:rPr>
                            <m:t>𝑇</m:t>
                          </m:r>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𝑆</m:t>
                          </m:r>
                        </m:e>
                        <m:sub>
                          <m:r>
                            <a:rPr lang="en-US" altLang="zh-CN" sz="2400" i="1">
                              <a:latin typeface="Cambria Math" panose="02040503050406030204" pitchFamily="18" charset="0"/>
                            </a:rPr>
                            <m:t>𝑡</m:t>
                          </m:r>
                        </m:sub>
                      </m:sSub>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𝐼</m:t>
                          </m:r>
                        </m:e>
                        <m:sub>
                          <m:r>
                            <a:rPr lang="en-US" altLang="zh-CN" sz="2400" i="1">
                              <a:latin typeface="Cambria Math" panose="02040503050406030204" pitchFamily="18" charset="0"/>
                            </a:rPr>
                            <m:t>𝑡</m:t>
                          </m:r>
                        </m:sub>
                      </m:sSub>
                      <m:r>
                        <a:rPr lang="zh-CN" altLang="en-US" sz="2400" i="1">
                          <a:latin typeface="Cambria Math" panose="02040503050406030204" pitchFamily="18" charset="0"/>
                        </a:rPr>
                        <m:t>−</m:t>
                      </m:r>
                      <m:r>
                        <a:rPr lang="en-US" altLang="zh-CN" sz="2400" i="1">
                          <a:latin typeface="Cambria Math" panose="02040503050406030204" pitchFamily="18" charset="0"/>
                        </a:rPr>
                        <m:t>𝐾</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sSubSup>
                            <m:sSubSupPr>
                              <m:ctrlPr>
                                <a:rPr lang="zh-CN" altLang="zh-CN" sz="2400" i="1">
                                  <a:latin typeface="Cambria Math" panose="02040503050406030204" pitchFamily="18" charset="0"/>
                                </a:rPr>
                              </m:ctrlPr>
                            </m:sSubSupPr>
                            <m:e>
                              <m:r>
                                <a:rPr lang="zh-CN" altLang="en-US" sz="2400" i="1">
                                  <a:latin typeface="Cambria Math" panose="02040503050406030204" pitchFamily="18" charset="0"/>
                                </a:rPr>
                                <m:t>−</m:t>
                              </m:r>
                              <m:r>
                                <a:rPr lang="en-US" altLang="zh-CN" sz="2400" i="1">
                                  <a:latin typeface="Cambria Math" panose="02040503050406030204" pitchFamily="18" charset="0"/>
                                </a:rPr>
                                <m:t>𝑅</m:t>
                              </m:r>
                            </m:e>
                            <m:sub>
                              <m:r>
                                <a:rPr lang="en-US" altLang="zh-CN" sz="2400" i="1">
                                  <a:latin typeface="Cambria Math" panose="02040503050406030204" pitchFamily="18" charset="0"/>
                                </a:rPr>
                                <m:t>𝑡</m:t>
                              </m:r>
                            </m:sub>
                            <m:sup>
                              <m:r>
                                <a:rPr lang="en-US" altLang="zh-CN" sz="2400" i="1">
                                  <a:latin typeface="Cambria Math" panose="02040503050406030204" pitchFamily="18" charset="0"/>
                                </a:rPr>
                                <m:t>𝑇</m:t>
                              </m:r>
                            </m:sup>
                          </m:sSubSup>
                          <m:r>
                            <a:rPr lang="en-US" altLang="zh-CN" sz="2400" i="1">
                              <a:latin typeface="Cambria Math" panose="02040503050406030204" pitchFamily="18" charset="0"/>
                            </a:rPr>
                            <m:t>×(</m:t>
                          </m:r>
                          <m:r>
                            <a:rPr lang="en-US" altLang="zh-CN" sz="2400" i="1">
                              <a:latin typeface="Cambria Math" panose="02040503050406030204" pitchFamily="18" charset="0"/>
                            </a:rPr>
                            <m:t>𝑇</m:t>
                          </m:r>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oMath>
                  </m:oMathPara>
                </a14:m>
                <a:endParaRPr lang="zh-CN" altLang="zh-CN" sz="2400" dirty="0"/>
              </a:p>
              <a:p>
                <a:pPr marL="0" indent="0" fontAlgn="ctr">
                  <a:buNone/>
                </a:pPr>
                <a14:m>
                  <m:oMathPara xmlns:m="http://schemas.openxmlformats.org/officeDocument/2006/math">
                    <m:oMathParaPr>
                      <m:jc m:val="centerGroup"/>
                    </m:oMathParaPr>
                    <m:oMath xmlns:m="http://schemas.openxmlformats.org/officeDocument/2006/math">
                      <m:sSubSup>
                        <m:sSubSupPr>
                          <m:ctrlPr>
                            <a:rPr lang="zh-CN" altLang="zh-CN" sz="2400" i="1">
                              <a:latin typeface="Cambria Math" panose="02040503050406030204" pitchFamily="18" charset="0"/>
                            </a:rPr>
                          </m:ctrlPr>
                        </m:sSubSupPr>
                        <m:e>
                          <m:r>
                            <a:rPr lang="en-US" altLang="zh-CN" sz="2400" i="1">
                              <a:latin typeface="Cambria Math" panose="02040503050406030204" pitchFamily="18" charset="0"/>
                            </a:rPr>
                            <m:t>𝑓</m:t>
                          </m:r>
                        </m:e>
                        <m:sub>
                          <m:r>
                            <a:rPr lang="en-US" altLang="zh-CN" sz="2400" i="1">
                              <a:latin typeface="Cambria Math" panose="02040503050406030204" pitchFamily="18" charset="0"/>
                            </a:rPr>
                            <m:t>𝑡</m:t>
                          </m:r>
                        </m:sub>
                        <m:sup>
                          <m:r>
                            <a:rPr lang="en-US" altLang="zh-CN" sz="2400" i="1">
                              <a:latin typeface="Cambria Math" panose="02040503050406030204" pitchFamily="18" charset="0"/>
                            </a:rPr>
                            <m:t>𝑇</m:t>
                          </m:r>
                        </m:sup>
                      </m:sSubSup>
                      <m:r>
                        <a:rPr lang="en-US" altLang="zh-CN" sz="2400" i="1">
                          <a:latin typeface="Cambria Math" panose="02040503050406030204" pitchFamily="18" charset="0"/>
                        </a:rPr>
                        <m:t>=</m:t>
                      </m:r>
                      <m:sSub>
                        <m:sSubPr>
                          <m:ctrlPr>
                            <a:rPr lang="zh-CN" altLang="zh-CN" sz="2400" i="1">
                              <a:latin typeface="Cambria Math" panose="02040503050406030204" pitchFamily="18" charset="0"/>
                            </a:rPr>
                          </m:ctrlPr>
                        </m:sSubPr>
                        <m:e>
                          <m:r>
                            <a:rPr lang="en-US" altLang="zh-CN" sz="2400" i="1">
                              <a:latin typeface="Cambria Math" panose="02040503050406030204" pitchFamily="18" charset="0"/>
                            </a:rPr>
                            <m:t>𝑆</m:t>
                          </m:r>
                        </m:e>
                        <m:sub>
                          <m:r>
                            <a:rPr lang="en-US" altLang="zh-CN" sz="2400" i="1">
                              <a:latin typeface="Cambria Math" panose="02040503050406030204" pitchFamily="18" charset="0"/>
                            </a:rPr>
                            <m:t>𝑡</m:t>
                          </m:r>
                        </m:sub>
                      </m:sSub>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m:t>
                          </m:r>
                          <m:r>
                            <a:rPr lang="en-US" altLang="zh-CN" sz="2400" i="1">
                              <a:latin typeface="Cambria Math" panose="02040503050406030204" pitchFamily="18" charset="0"/>
                            </a:rPr>
                            <m:t>𝑞</m:t>
                          </m:r>
                          <m:r>
                            <a:rPr lang="en-US" altLang="zh-CN" sz="2400" i="1">
                              <a:latin typeface="Cambria Math" panose="02040503050406030204" pitchFamily="18" charset="0"/>
                            </a:rPr>
                            <m:t>)×(</m:t>
                          </m:r>
                          <m:r>
                            <a:rPr lang="en-US" altLang="zh-CN" sz="2400" i="1">
                              <a:latin typeface="Cambria Math" panose="02040503050406030204" pitchFamily="18" charset="0"/>
                            </a:rPr>
                            <m:t>𝑇</m:t>
                          </m:r>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r>
                        <a:rPr lang="zh-CN" altLang="en-US" sz="2400" i="1">
                          <a:latin typeface="Cambria Math" panose="02040503050406030204" pitchFamily="18" charset="0"/>
                        </a:rPr>
                        <m:t>−</m:t>
                      </m:r>
                      <m:r>
                        <a:rPr lang="en-US" altLang="zh-CN" sz="2400" i="1">
                          <a:latin typeface="Cambria Math" panose="02040503050406030204" pitchFamily="18" charset="0"/>
                        </a:rPr>
                        <m:t>𝐾</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sSubSup>
                            <m:sSubSupPr>
                              <m:ctrlPr>
                                <a:rPr lang="zh-CN" altLang="zh-CN" sz="2400" i="1">
                                  <a:latin typeface="Cambria Math" panose="02040503050406030204" pitchFamily="18" charset="0"/>
                                </a:rPr>
                              </m:ctrlPr>
                            </m:sSubSupPr>
                            <m:e>
                              <m:r>
                                <a:rPr lang="zh-CN" altLang="en-US" sz="2400" i="1">
                                  <a:latin typeface="Cambria Math" panose="02040503050406030204" pitchFamily="18" charset="0"/>
                                </a:rPr>
                                <m:t>−</m:t>
                              </m:r>
                              <m:r>
                                <a:rPr lang="en-US" altLang="zh-CN" sz="2400" i="1">
                                  <a:latin typeface="Cambria Math" panose="02040503050406030204" pitchFamily="18" charset="0"/>
                                </a:rPr>
                                <m:t>𝑅</m:t>
                              </m:r>
                            </m:e>
                            <m:sub>
                              <m:r>
                                <a:rPr lang="en-US" altLang="zh-CN" sz="2400" i="1">
                                  <a:latin typeface="Cambria Math" panose="02040503050406030204" pitchFamily="18" charset="0"/>
                                </a:rPr>
                                <m:t>𝑡</m:t>
                              </m:r>
                            </m:sub>
                            <m:sup>
                              <m:r>
                                <a:rPr lang="en-US" altLang="zh-CN" sz="2400" i="1">
                                  <a:latin typeface="Cambria Math" panose="02040503050406030204" pitchFamily="18" charset="0"/>
                                </a:rPr>
                                <m:t>𝑇</m:t>
                              </m:r>
                            </m:sup>
                          </m:sSubSup>
                          <m:r>
                            <a:rPr lang="en-US" altLang="zh-CN" sz="2400" i="1">
                              <a:latin typeface="Cambria Math" panose="02040503050406030204" pitchFamily="18" charset="0"/>
                            </a:rPr>
                            <m:t>×(</m:t>
                          </m:r>
                          <m:r>
                            <a:rPr lang="en-US" altLang="zh-CN" sz="2400" i="1">
                              <a:latin typeface="Cambria Math" panose="02040503050406030204" pitchFamily="18" charset="0"/>
                            </a:rPr>
                            <m:t>𝑇</m:t>
                          </m:r>
                          <m:r>
                            <a:rPr lang="en-US" altLang="zh-CN" sz="2400" i="1">
                              <a:latin typeface="Cambria Math" panose="02040503050406030204" pitchFamily="18" charset="0"/>
                            </a:rPr>
                            <m:t>−</m:t>
                          </m:r>
                          <m:r>
                            <a:rPr lang="en-US" altLang="zh-CN" sz="2400" i="1">
                              <a:latin typeface="Cambria Math" panose="02040503050406030204" pitchFamily="18" charset="0"/>
                            </a:rPr>
                            <m:t>𝑡</m:t>
                          </m:r>
                          <m:r>
                            <a:rPr lang="en-US" altLang="zh-CN" sz="2400" i="1">
                              <a:latin typeface="Cambria Math" panose="02040503050406030204" pitchFamily="18" charset="0"/>
                            </a:rPr>
                            <m:t>)</m:t>
                          </m:r>
                        </m:sup>
                      </m:sSup>
                    </m:oMath>
                  </m:oMathPara>
                </a14:m>
                <a:endParaRPr lang="zh-CN" altLang="zh-CN" sz="2400" dirty="0"/>
              </a:p>
              <a:p>
                <a:endParaRPr kumimoji="1" lang="zh-CN" altLang="en-US" dirty="0"/>
              </a:p>
            </p:txBody>
          </p:sp>
        </mc:Choice>
        <mc:Fallback xmlns="">
          <p:sp>
            <p:nvSpPr>
              <p:cNvPr id="3" name="内容占位符 2">
                <a:extLst>
                  <a:ext uri="{FF2B5EF4-FFF2-40B4-BE49-F238E27FC236}">
                    <a16:creationId xmlns:a16="http://schemas.microsoft.com/office/drawing/2014/main" id="{8962C6E6-6EE7-0A4A-A1EE-E07BAE8544DD}"/>
                  </a:ext>
                </a:extLst>
              </p:cNvPr>
              <p:cNvSpPr>
                <a:spLocks noGrp="1" noRot="1" noChangeAspect="1" noMove="1" noResize="1" noEditPoints="1" noAdjustHandles="1" noChangeArrowheads="1" noChangeShapeType="1" noTextEdit="1"/>
              </p:cNvSpPr>
              <p:nvPr>
                <p:ph idx="1"/>
              </p:nvPr>
            </p:nvSpPr>
            <p:spPr>
              <a:blipFill>
                <a:blip r:embed="rId2"/>
                <a:stretch>
                  <a:fillRect t="-1467"/>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50CDFE4D-303E-DE49-9FC8-6A4881688F7D}"/>
              </a:ext>
            </a:extLst>
          </p:cNvPr>
          <p:cNvSpPr>
            <a:spLocks noGrp="1"/>
          </p:cNvSpPr>
          <p:nvPr>
            <p:ph type="sldNum" sz="quarter" idx="10"/>
          </p:nvPr>
        </p:nvSpPr>
        <p:spPr/>
        <p:txBody>
          <a:bodyPr/>
          <a:lstStyle/>
          <a:p>
            <a:pPr>
              <a:defRPr/>
            </a:pPr>
            <a:fld id="{923144D4-4537-FE42-A10B-59D0A9F39BA6}" type="slidenum">
              <a:rPr lang="zh-CN" altLang="en-US" smtClean="0"/>
              <a:pPr>
                <a:defRPr/>
              </a:pPr>
              <a:t>26</a:t>
            </a:fld>
            <a:endParaRPr lang="zh-CN" altLang="en-US"/>
          </a:p>
        </p:txBody>
      </p:sp>
    </p:spTree>
    <p:extLst>
      <p:ext uri="{BB962C8B-B14F-4D97-AF65-F5344CB8AC3E}">
        <p14:creationId xmlns:p14="http://schemas.microsoft.com/office/powerpoint/2010/main" val="1648566065"/>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FBBA6ED7-7254-804B-B90B-A9DA3AA11AE0}"/>
              </a:ext>
            </a:extLst>
          </p:cNvPr>
          <p:cNvSpPr>
            <a:spLocks noGrp="1"/>
          </p:cNvSpPr>
          <p:nvPr>
            <p:ph type="title"/>
          </p:nvPr>
        </p:nvSpPr>
        <p:spPr>
          <a:xfrm>
            <a:off x="609600" y="2510493"/>
            <a:ext cx="7772400" cy="1362075"/>
          </a:xfrm>
        </p:spPr>
        <p:txBody>
          <a:bodyPr/>
          <a:lstStyle/>
          <a:p>
            <a:pPr>
              <a:defRPr/>
            </a:pPr>
            <a:r>
              <a:rPr lang="zh-CN" altLang="en-US" dirty="0"/>
              <a:t>第四节</a:t>
            </a:r>
          </a:p>
        </p:txBody>
      </p:sp>
      <p:sp>
        <p:nvSpPr>
          <p:cNvPr id="28674" name="文本占位符 5">
            <a:extLst>
              <a:ext uri="{FF2B5EF4-FFF2-40B4-BE49-F238E27FC236}">
                <a16:creationId xmlns:a16="http://schemas.microsoft.com/office/drawing/2014/main" id="{580AA9FC-34AE-0D47-9F48-0E6EABBED586}"/>
              </a:ext>
            </a:extLst>
          </p:cNvPr>
          <p:cNvSpPr>
            <a:spLocks noGrp="1" noChangeArrowheads="1"/>
          </p:cNvSpPr>
          <p:nvPr>
            <p:ph type="body" idx="1"/>
          </p:nvPr>
        </p:nvSpPr>
        <p:spPr>
          <a:xfrm>
            <a:off x="685800" y="4095376"/>
            <a:ext cx="7772400" cy="1500188"/>
          </a:xfrm>
        </p:spPr>
        <p:txBody>
          <a:bodyPr/>
          <a:lstStyle/>
          <a:p>
            <a:r>
              <a:rPr lang="zh-CN" altLang="en-US" dirty="0">
                <a:ea typeface="Adobe 楷体 Std R" panose="02020400000000000000" pitchFamily="18" charset="-128"/>
              </a:rPr>
              <a:t>国债期货</a:t>
            </a:r>
          </a:p>
        </p:txBody>
      </p:sp>
      <p:sp>
        <p:nvSpPr>
          <p:cNvPr id="28675" name="灯片编号占位符 3">
            <a:extLst>
              <a:ext uri="{FF2B5EF4-FFF2-40B4-BE49-F238E27FC236}">
                <a16:creationId xmlns:a16="http://schemas.microsoft.com/office/drawing/2014/main" id="{DDAE79BD-240F-5445-821D-50CCAC2E24C7}"/>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A7628EC-E132-374C-A9B3-FF03EC4725AC}" type="slidenum">
              <a:rPr lang="zh-CN" altLang="en-US" smtClean="0">
                <a:solidFill>
                  <a:srgbClr val="2A0015"/>
                </a:solidFill>
                <a:latin typeface="Adobe Jenson Pro Capt" panose="020A0503050201030203" pitchFamily="18" charset="0"/>
              </a:rPr>
              <a:pPr/>
              <a:t>27</a:t>
            </a:fld>
            <a:endParaRPr lang="zh-CN" altLang="en-US">
              <a:solidFill>
                <a:srgbClr val="2A0015"/>
              </a:solidFill>
              <a:latin typeface="Adobe Jenson Pro Capt" panose="020A0503050201030203" pitchFamily="18" charset="0"/>
            </a:endParaRPr>
          </a:p>
        </p:txBody>
      </p:sp>
    </p:spTree>
    <p:extLst>
      <p:ext uri="{BB962C8B-B14F-4D97-AF65-F5344CB8AC3E}">
        <p14:creationId xmlns:p14="http://schemas.microsoft.com/office/powerpoint/2010/main" val="4106840129"/>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a:extLst>
              <a:ext uri="{FF2B5EF4-FFF2-40B4-BE49-F238E27FC236}">
                <a16:creationId xmlns:a16="http://schemas.microsoft.com/office/drawing/2014/main" id="{0C946C69-D194-2249-969E-4BE63BDB174D}"/>
              </a:ext>
            </a:extLst>
          </p:cNvPr>
          <p:cNvSpPr>
            <a:spLocks noGrp="1" noChangeArrowheads="1"/>
          </p:cNvSpPr>
          <p:nvPr>
            <p:ph type="title"/>
          </p:nvPr>
        </p:nvSpPr>
        <p:spPr>
          <a:xfrm>
            <a:off x="609600" y="98612"/>
            <a:ext cx="8229600" cy="846138"/>
          </a:xfrm>
        </p:spPr>
        <p:txBody>
          <a:bodyPr/>
          <a:lstStyle/>
          <a:p>
            <a:pPr eaLnBrk="1" hangingPunct="1"/>
            <a:r>
              <a:rPr lang="zh-CN" altLang="zh-CN" dirty="0">
                <a:ea typeface="Adobe 黑体 Std R" panose="020B0400000000000000" pitchFamily="34" charset="-128"/>
              </a:rPr>
              <a:t>国债期货</a:t>
            </a:r>
          </a:p>
        </p:txBody>
      </p:sp>
      <p:sp>
        <p:nvSpPr>
          <p:cNvPr id="80901" name="Rectangle 3">
            <a:extLst>
              <a:ext uri="{FF2B5EF4-FFF2-40B4-BE49-F238E27FC236}">
                <a16:creationId xmlns:a16="http://schemas.microsoft.com/office/drawing/2014/main" id="{4BA9ED0F-C5C7-D342-9BD6-4558200A55A1}"/>
              </a:ext>
            </a:extLst>
          </p:cNvPr>
          <p:cNvSpPr>
            <a:spLocks noGrp="1" noChangeArrowheads="1"/>
          </p:cNvSpPr>
          <p:nvPr>
            <p:ph idx="1"/>
          </p:nvPr>
        </p:nvSpPr>
        <p:spPr>
          <a:xfrm>
            <a:off x="554567" y="1143000"/>
            <a:ext cx="11074400" cy="3511550"/>
          </a:xfrm>
        </p:spPr>
        <p:txBody>
          <a:bodyPr/>
          <a:lstStyle/>
          <a:p>
            <a:pPr eaLnBrk="1" hangingPunct="1">
              <a:defRPr/>
            </a:pPr>
            <a:endParaRPr lang="zh-CN" altLang="en-US" dirty="0"/>
          </a:p>
          <a:p>
            <a:pPr eaLnBrk="1" hangingPunct="1">
              <a:defRPr/>
            </a:pPr>
            <a:r>
              <a:rPr lang="zh-CN" altLang="en-US" dirty="0"/>
              <a:t>简单本质：约定期货到期时的债券价格</a:t>
            </a:r>
            <a:endParaRPr lang="en-US" altLang="zh-CN" dirty="0"/>
          </a:p>
          <a:p>
            <a:pPr eaLnBrk="1" hangingPunct="1">
              <a:defRPr/>
            </a:pPr>
            <a:r>
              <a:rPr lang="zh-CN" altLang="en-US" dirty="0"/>
              <a:t>复杂机制：</a:t>
            </a:r>
          </a:p>
          <a:p>
            <a:pPr lvl="1" eaLnBrk="1" hangingPunct="1">
              <a:defRPr/>
            </a:pPr>
            <a:r>
              <a:rPr lang="zh-CN" altLang="en-US" dirty="0"/>
              <a:t>可交割券不唯一：标准券和转换因子</a:t>
            </a:r>
            <a:endParaRPr lang="en-US" altLang="zh-CN" dirty="0"/>
          </a:p>
          <a:p>
            <a:pPr lvl="1" eaLnBrk="1" hangingPunct="1">
              <a:defRPr/>
            </a:pPr>
            <a:r>
              <a:rPr lang="zh-CN" altLang="en-US" dirty="0"/>
              <a:t>择券期权和择时期权</a:t>
            </a:r>
            <a:endParaRPr lang="en-US" altLang="zh-CN" dirty="0"/>
          </a:p>
          <a:p>
            <a:pPr lvl="1" eaLnBrk="1" hangingPunct="1">
              <a:defRPr/>
            </a:pPr>
            <a:r>
              <a:rPr lang="zh-CN" altLang="en-US" dirty="0"/>
              <a:t>国债期货应计利息是期货到期交割时的应计利息</a:t>
            </a:r>
            <a:endParaRPr lang="en-US" altLang="zh-CN" dirty="0"/>
          </a:p>
          <a:p>
            <a:pPr lvl="1" eaLnBrk="1" hangingPunct="1">
              <a:defRPr/>
            </a:pPr>
            <a:r>
              <a:rPr lang="zh-CN" altLang="zh-CN" dirty="0"/>
              <a:t>国债期货的标的债券经常在期货合约期限内付息</a:t>
            </a:r>
            <a:endParaRPr lang="zh-CN" altLang="en-US" dirty="0"/>
          </a:p>
        </p:txBody>
      </p:sp>
      <p:sp>
        <p:nvSpPr>
          <p:cNvPr id="73731" name="灯片编号占位符 6">
            <a:extLst>
              <a:ext uri="{FF2B5EF4-FFF2-40B4-BE49-F238E27FC236}">
                <a16:creationId xmlns:a16="http://schemas.microsoft.com/office/drawing/2014/main" id="{34C0794C-3D72-194B-A7FC-5CB4E1407ABF}"/>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3"/>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3"/>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3"/>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3"/>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95A6BF7A-D937-A44B-B97A-A2EFBC436433}" type="slidenum">
              <a:rPr lang="zh-CN" altLang="en-US" sz="9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28</a:t>
            </a:fld>
            <a:endParaRPr lang="en-US" altLang="zh-CN" sz="900">
              <a:solidFill>
                <a:srgbClr val="000000"/>
              </a:solidFill>
              <a:latin typeface="Adobe Jenson Pro Capt" panose="020A0503050201030203" pitchFamily="18" charset="0"/>
              <a:ea typeface="宋体" panose="02010600030101010101" pitchFamily="2" charset="-122"/>
            </a:endParaRPr>
          </a:p>
        </p:txBody>
      </p:sp>
    </p:spTree>
    <p:extLst>
      <p:ext uri="{BB962C8B-B14F-4D97-AF65-F5344CB8AC3E}">
        <p14:creationId xmlns:p14="http://schemas.microsoft.com/office/powerpoint/2010/main" val="1119442799"/>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7A6B353-78D6-4F22-A9AD-632E05BF3277}"/>
              </a:ext>
            </a:extLst>
          </p:cNvPr>
          <p:cNvSpPr>
            <a:spLocks noGrp="1"/>
          </p:cNvSpPr>
          <p:nvPr>
            <p:ph type="title"/>
          </p:nvPr>
        </p:nvSpPr>
        <p:spPr/>
        <p:txBody>
          <a:bodyPr/>
          <a:lstStyle/>
          <a:p>
            <a:r>
              <a:rPr lang="zh-CN" altLang="en-US" dirty="0"/>
              <a:t>中金所的国债期货</a:t>
            </a:r>
          </a:p>
        </p:txBody>
      </p:sp>
      <p:sp>
        <p:nvSpPr>
          <p:cNvPr id="3" name="内容占位符 2">
            <a:extLst>
              <a:ext uri="{FF2B5EF4-FFF2-40B4-BE49-F238E27FC236}">
                <a16:creationId xmlns:a16="http://schemas.microsoft.com/office/drawing/2014/main" id="{D404A834-E118-47EF-B405-8DC3782AED21}"/>
              </a:ext>
            </a:extLst>
          </p:cNvPr>
          <p:cNvSpPr>
            <a:spLocks noGrp="1"/>
          </p:cNvSpPr>
          <p:nvPr>
            <p:ph idx="1"/>
          </p:nvPr>
        </p:nvSpPr>
        <p:spPr/>
        <p:txBody>
          <a:bodyPr/>
          <a:lstStyle/>
          <a:p>
            <a:endParaRPr lang="en-US" altLang="zh-CN" sz="2000" dirty="0">
              <a:solidFill>
                <a:schemeClr val="bg2">
                  <a:lumMod val="75000"/>
                </a:schemeClr>
              </a:solidFill>
              <a:highlight>
                <a:srgbClr val="C0C0C0"/>
              </a:highlight>
            </a:endParaRPr>
          </a:p>
          <a:p>
            <a:endParaRPr lang="en-US" altLang="zh-CN" sz="2000" dirty="0">
              <a:solidFill>
                <a:schemeClr val="bg2">
                  <a:lumMod val="75000"/>
                </a:schemeClr>
              </a:solidFill>
              <a:highlight>
                <a:srgbClr val="C0C0C0"/>
              </a:highlight>
            </a:endParaRPr>
          </a:p>
          <a:p>
            <a:endParaRPr lang="en-US" altLang="zh-CN" sz="2000" dirty="0">
              <a:solidFill>
                <a:schemeClr val="bg2">
                  <a:lumMod val="75000"/>
                </a:schemeClr>
              </a:solidFill>
              <a:highlight>
                <a:srgbClr val="C0C0C0"/>
              </a:highlight>
            </a:endParaRPr>
          </a:p>
          <a:p>
            <a:endParaRPr lang="en-US" altLang="zh-CN" sz="2000" dirty="0">
              <a:solidFill>
                <a:schemeClr val="bg2">
                  <a:lumMod val="75000"/>
                </a:schemeClr>
              </a:solidFill>
              <a:highlight>
                <a:srgbClr val="C0C0C0"/>
              </a:highlight>
            </a:endParaRPr>
          </a:p>
          <a:p>
            <a:endParaRPr lang="en-US" altLang="zh-CN" sz="2000" dirty="0">
              <a:solidFill>
                <a:schemeClr val="bg2">
                  <a:lumMod val="75000"/>
                </a:schemeClr>
              </a:solidFill>
              <a:highlight>
                <a:srgbClr val="C0C0C0"/>
              </a:highlight>
            </a:endParaRPr>
          </a:p>
          <a:p>
            <a:endParaRPr lang="en-US" altLang="zh-CN" sz="2000" dirty="0">
              <a:solidFill>
                <a:schemeClr val="bg2">
                  <a:lumMod val="75000"/>
                </a:schemeClr>
              </a:solidFill>
              <a:highlight>
                <a:srgbClr val="C0C0C0"/>
              </a:highlight>
            </a:endParaRPr>
          </a:p>
          <a:p>
            <a:endParaRPr lang="en-US" altLang="zh-CN" sz="2000" dirty="0">
              <a:solidFill>
                <a:schemeClr val="bg2">
                  <a:lumMod val="75000"/>
                </a:schemeClr>
              </a:solidFill>
              <a:highlight>
                <a:srgbClr val="C0C0C0"/>
              </a:highlight>
            </a:endParaRPr>
          </a:p>
          <a:p>
            <a:endParaRPr lang="en-US" altLang="zh-CN" sz="2000" dirty="0">
              <a:solidFill>
                <a:schemeClr val="bg2">
                  <a:lumMod val="75000"/>
                </a:schemeClr>
              </a:solidFill>
              <a:highlight>
                <a:srgbClr val="C0C0C0"/>
              </a:highlight>
            </a:endParaRPr>
          </a:p>
          <a:p>
            <a:endParaRPr lang="en-US" altLang="zh-CN" sz="2000" dirty="0">
              <a:solidFill>
                <a:schemeClr val="bg2">
                  <a:lumMod val="75000"/>
                </a:schemeClr>
              </a:solidFill>
              <a:highlight>
                <a:srgbClr val="C0C0C0"/>
              </a:highlight>
            </a:endParaRPr>
          </a:p>
          <a:p>
            <a:pPr marL="0" indent="0">
              <a:buNone/>
            </a:pPr>
            <a:r>
              <a:rPr lang="zh-CN" altLang="en-US" sz="1200" dirty="0">
                <a:solidFill>
                  <a:schemeClr val="tx1">
                    <a:lumMod val="95000"/>
                    <a:lumOff val="5000"/>
                  </a:schemeClr>
                </a:solidFill>
              </a:rPr>
              <a:t>图片来源：中国金融期货交易所</a:t>
            </a:r>
            <a:endParaRPr lang="en-US" altLang="zh-CN" sz="1200" dirty="0">
              <a:solidFill>
                <a:schemeClr val="tx1">
                  <a:lumMod val="95000"/>
                  <a:lumOff val="5000"/>
                </a:schemeClr>
              </a:solidFill>
            </a:endParaRPr>
          </a:p>
          <a:p>
            <a:endParaRPr lang="zh-CN" altLang="en-US" sz="2000" dirty="0">
              <a:solidFill>
                <a:schemeClr val="bg2">
                  <a:lumMod val="75000"/>
                </a:schemeClr>
              </a:solidFill>
              <a:highlight>
                <a:srgbClr val="C0C0C0"/>
              </a:highlight>
            </a:endParaRPr>
          </a:p>
        </p:txBody>
      </p:sp>
      <p:sp>
        <p:nvSpPr>
          <p:cNvPr id="4" name="灯片编号占位符 3">
            <a:extLst>
              <a:ext uri="{FF2B5EF4-FFF2-40B4-BE49-F238E27FC236}">
                <a16:creationId xmlns:a16="http://schemas.microsoft.com/office/drawing/2014/main" id="{65256B91-2527-45EF-8C8C-E1960C58363A}"/>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29</a:t>
            </a:fld>
            <a:endParaRPr lang="zh-CN" altLang="en-US" dirty="0"/>
          </a:p>
        </p:txBody>
      </p:sp>
      <p:pic>
        <p:nvPicPr>
          <p:cNvPr id="6" name="图片 5">
            <a:extLst>
              <a:ext uri="{FF2B5EF4-FFF2-40B4-BE49-F238E27FC236}">
                <a16:creationId xmlns:a16="http://schemas.microsoft.com/office/drawing/2014/main" id="{A249767C-B1BB-42F1-9D9F-5E6B76C9F4D1}"/>
              </a:ext>
            </a:extLst>
          </p:cNvPr>
          <p:cNvPicPr>
            <a:picLocks noChangeAspect="1"/>
          </p:cNvPicPr>
          <p:nvPr/>
        </p:nvPicPr>
        <p:blipFill>
          <a:blip r:embed="rId2"/>
          <a:stretch>
            <a:fillRect/>
          </a:stretch>
        </p:blipFill>
        <p:spPr>
          <a:xfrm>
            <a:off x="2063553" y="1916833"/>
            <a:ext cx="8230313" cy="908383"/>
          </a:xfrm>
          <a:prstGeom prst="rect">
            <a:avLst/>
          </a:prstGeom>
        </p:spPr>
      </p:pic>
      <p:pic>
        <p:nvPicPr>
          <p:cNvPr id="7" name="图片 6">
            <a:extLst>
              <a:ext uri="{FF2B5EF4-FFF2-40B4-BE49-F238E27FC236}">
                <a16:creationId xmlns:a16="http://schemas.microsoft.com/office/drawing/2014/main" id="{0C9E3EDD-EE53-C158-3AEC-2291D89E59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2971800"/>
            <a:ext cx="7772400" cy="1249679"/>
          </a:xfrm>
          <a:prstGeom prst="rect">
            <a:avLst/>
          </a:prstGeom>
        </p:spPr>
      </p:pic>
    </p:spTree>
    <p:extLst>
      <p:ext uri="{BB962C8B-B14F-4D97-AF65-F5344CB8AC3E}">
        <p14:creationId xmlns:p14="http://schemas.microsoft.com/office/powerpoint/2010/main" val="3252743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标题 1">
            <a:extLst>
              <a:ext uri="{FF2B5EF4-FFF2-40B4-BE49-F238E27FC236}">
                <a16:creationId xmlns:a16="http://schemas.microsoft.com/office/drawing/2014/main" id="{DF02AF4C-AC02-1448-B6BA-368F9EBA3873}"/>
              </a:ext>
            </a:extLst>
          </p:cNvPr>
          <p:cNvSpPr>
            <a:spLocks noGrp="1" noChangeArrowheads="1"/>
          </p:cNvSpPr>
          <p:nvPr>
            <p:ph type="title"/>
          </p:nvPr>
        </p:nvSpPr>
        <p:spPr>
          <a:xfrm>
            <a:off x="609600" y="76200"/>
            <a:ext cx="8229600" cy="846138"/>
          </a:xfrm>
        </p:spPr>
        <p:txBody>
          <a:bodyPr/>
          <a:lstStyle/>
          <a:p>
            <a:r>
              <a:rPr lang="zh-CN" altLang="en-US" dirty="0">
                <a:ea typeface="Adobe 黑体 Std R" panose="020B0400000000000000" pitchFamily="34" charset="-128"/>
              </a:rPr>
              <a:t>中国</a:t>
            </a:r>
            <a:r>
              <a:rPr lang="en-US" altLang="zh-CN" dirty="0">
                <a:ea typeface="Adobe 黑体 Std R" panose="020B0400000000000000" pitchFamily="34" charset="-128"/>
              </a:rPr>
              <a:t>10</a:t>
            </a:r>
            <a:r>
              <a:rPr lang="zh-CN" altLang="en-US" dirty="0">
                <a:ea typeface="Adobe 黑体 Std R" panose="020B0400000000000000" pitchFamily="34" charset="-128"/>
              </a:rPr>
              <a:t>年期国债期货</a:t>
            </a:r>
          </a:p>
        </p:txBody>
      </p:sp>
      <p:sp>
        <p:nvSpPr>
          <p:cNvPr id="3" name="内容占位符 2">
            <a:extLst>
              <a:ext uri="{FF2B5EF4-FFF2-40B4-BE49-F238E27FC236}">
                <a16:creationId xmlns:a16="http://schemas.microsoft.com/office/drawing/2014/main" id="{72AEB5B2-7401-5643-8648-B4E6813137A0}"/>
              </a:ext>
            </a:extLst>
          </p:cNvPr>
          <p:cNvSpPr>
            <a:spLocks noGrp="1"/>
          </p:cNvSpPr>
          <p:nvPr>
            <p:ph idx="1"/>
          </p:nvPr>
        </p:nvSpPr>
        <p:spPr>
          <a:xfrm>
            <a:off x="1981200" y="1341439"/>
            <a:ext cx="8229600" cy="5183187"/>
          </a:xfrm>
        </p:spPr>
        <p:txBody>
          <a:bodyPr/>
          <a:lstStyle/>
          <a:p>
            <a:pPr>
              <a:defRPr/>
            </a:pPr>
            <a:endParaRPr lang="zh-CN" altLang="en-US" dirty="0"/>
          </a:p>
        </p:txBody>
      </p:sp>
      <p:sp>
        <p:nvSpPr>
          <p:cNvPr id="76803" name="灯片编号占位符 3">
            <a:extLst>
              <a:ext uri="{FF2B5EF4-FFF2-40B4-BE49-F238E27FC236}">
                <a16:creationId xmlns:a16="http://schemas.microsoft.com/office/drawing/2014/main" id="{EAE03BD6-AC7C-BF4D-A79A-62E36BE6A528}"/>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3"/>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3"/>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3"/>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3"/>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05A7969D-9EE2-584F-A0D2-E5F8A66A6022}" type="slidenum">
              <a:rPr lang="zh-CN" altLang="en-US" sz="9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30</a:t>
            </a:fld>
            <a:endParaRPr lang="zh-CN" altLang="en-US" sz="900">
              <a:solidFill>
                <a:srgbClr val="7F7F7F"/>
              </a:solidFill>
              <a:latin typeface="Adobe Jenson Pro Capt" panose="020A0503050201030203" pitchFamily="18" charset="0"/>
              <a:ea typeface="宋体" panose="02010600030101010101" pitchFamily="2" charset="-122"/>
            </a:endParaRPr>
          </a:p>
        </p:txBody>
      </p:sp>
      <p:graphicFrame>
        <p:nvGraphicFramePr>
          <p:cNvPr id="6" name="内容占位符 5">
            <a:extLst>
              <a:ext uri="{FF2B5EF4-FFF2-40B4-BE49-F238E27FC236}">
                <a16:creationId xmlns:a16="http://schemas.microsoft.com/office/drawing/2014/main" id="{1BBF083A-93CA-B943-9106-3DF7C770B260}"/>
              </a:ext>
            </a:extLst>
          </p:cNvPr>
          <p:cNvGraphicFramePr>
            <a:graphicFrameLocks/>
          </p:cNvGraphicFramePr>
          <p:nvPr/>
        </p:nvGraphicFramePr>
        <p:xfrm>
          <a:off x="1447800" y="1142999"/>
          <a:ext cx="9601200" cy="5183184"/>
        </p:xfrm>
        <a:graphic>
          <a:graphicData uri="http://schemas.openxmlformats.org/drawingml/2006/table">
            <a:tbl>
              <a:tblPr firstRow="1" bandRow="1">
                <a:tableStyleId>{21E4AEA4-8DFA-4A89-87EB-49C32662AFE0}</a:tableStyleId>
              </a:tblPr>
              <a:tblGrid>
                <a:gridCol w="2456920">
                  <a:extLst>
                    <a:ext uri="{9D8B030D-6E8A-4147-A177-3AD203B41FA5}">
                      <a16:colId xmlns:a16="http://schemas.microsoft.com/office/drawing/2014/main" val="20000"/>
                    </a:ext>
                  </a:extLst>
                </a:gridCol>
                <a:gridCol w="7144280">
                  <a:extLst>
                    <a:ext uri="{9D8B030D-6E8A-4147-A177-3AD203B41FA5}">
                      <a16:colId xmlns:a16="http://schemas.microsoft.com/office/drawing/2014/main" val="20001"/>
                    </a:ext>
                  </a:extLst>
                </a:gridCol>
              </a:tblGrid>
              <a:tr h="398640">
                <a:tc>
                  <a:txBody>
                    <a:bodyPr/>
                    <a:lstStyle/>
                    <a:p>
                      <a:pPr marL="0" marR="0" lvl="0" indent="304800" algn="ctr" defTabSz="914400" rtl="0" eaLnBrk="1" fontAlgn="base" latinLnBrk="0" hangingPunct="1">
                        <a:lnSpc>
                          <a:spcPct val="150000"/>
                        </a:lnSpc>
                        <a:spcBef>
                          <a:spcPct val="0"/>
                        </a:spcBef>
                        <a:spcAft>
                          <a:spcPct val="0"/>
                        </a:spcAft>
                        <a:buClrTx/>
                        <a:buSzTx/>
                        <a:buFontTx/>
                        <a:buNone/>
                        <a:tabLst/>
                      </a:pPr>
                      <a:r>
                        <a:rPr kumimoji="0" lang="zh-CN" altLang="en-US" sz="11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项目</a:t>
                      </a:r>
                      <a:endParaRPr kumimoji="0" lang="zh-CN" altLang="en-US" sz="11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anchorCtr="1" horzOverflow="overflow"/>
                </a:tc>
                <a:tc>
                  <a:txBody>
                    <a:bodyPr/>
                    <a:lstStyle/>
                    <a:p>
                      <a:pPr marL="0" marR="0" lvl="0" indent="304800" algn="ctr" defTabSz="914400" rtl="0" eaLnBrk="1" fontAlgn="base" latinLnBrk="0" hangingPunct="1">
                        <a:lnSpc>
                          <a:spcPct val="150000"/>
                        </a:lnSpc>
                        <a:spcBef>
                          <a:spcPct val="0"/>
                        </a:spcBef>
                        <a:spcAft>
                          <a:spcPct val="0"/>
                        </a:spcAft>
                        <a:buClrTx/>
                        <a:buSzTx/>
                        <a:buFontTx/>
                        <a:buNone/>
                        <a:tabLst/>
                      </a:pPr>
                      <a:r>
                        <a:rPr kumimoji="0" lang="zh-CN" altLang="en-US" sz="11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内容</a:t>
                      </a:r>
                      <a:endParaRPr kumimoji="0" lang="zh-CN" altLang="en-US" sz="11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anchorCtr="1" horzOverflow="overflow"/>
                </a:tc>
                <a:extLst>
                  <a:ext uri="{0D108BD9-81ED-4DB2-BD59-A6C34878D82A}">
                    <a16:rowId xmlns:a16="http://schemas.microsoft.com/office/drawing/2014/main" val="10000"/>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合约标的</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面值为</a:t>
                      </a:r>
                      <a:r>
                        <a:rPr kumimoji="0" lang="en-US" altLang="zh-CN"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100</a:t>
                      </a: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万</a:t>
                      </a: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元人民币，票面利率</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为</a:t>
                      </a:r>
                      <a:r>
                        <a:rPr kumimoji="0" lang="en-US" altLang="zh-CN"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3%</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的</a:t>
                      </a:r>
                      <a:r>
                        <a:rPr kumimoji="0" lang="zh-CN" altLang="en-US"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名义</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长期国债</a:t>
                      </a:r>
                      <a:endParaRPr kumimoji="0" lang="zh-CN" altLang="en-US"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1"/>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可交割国债</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发行期限不高于</a:t>
                      </a:r>
                      <a:r>
                        <a:rPr kumimoji="0" 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10</a:t>
                      </a: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年</a:t>
                      </a: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、在合</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约</a:t>
                      </a:r>
                      <a:r>
                        <a:rPr kumimoji="0" lang="zh-CN" altLang="en-US"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到期月首日剩余期限不低于</a:t>
                      </a:r>
                      <a:r>
                        <a:rPr kumimoji="0" lang="en-US" altLang="zh-CN"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6.5</a:t>
                      </a:r>
                      <a:r>
                        <a:rPr kumimoji="0" lang="zh-CN" altLang="en-US"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年</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的记账式附息国债</a:t>
                      </a:r>
                      <a:r>
                        <a:rPr kumimoji="0" lang="en-US" altLang="zh-CN"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含抗疫特别国债）</a:t>
                      </a:r>
                      <a:endParaRPr kumimoji="0" lang="zh-CN" altLang="en-US"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2"/>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报价方式</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百元</a:t>
                      </a:r>
                      <a:r>
                        <a:rPr kumimoji="0" lang="zh-CN" altLang="en-US" sz="1200"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净价</a:t>
                      </a: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报价</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3"/>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最小变动价位</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0.005</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元</a:t>
                      </a:r>
                      <a:endParaRPr kumimoji="0" lang="zh-CN" altLang="en-US"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4"/>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合约月份</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最近的三个季月（三、六、九、十二季月循环）</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5"/>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交易时间</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09:30-11:30</a:t>
                      </a:r>
                      <a:r>
                        <a:rPr kumimoji="0" lang="zh-CN" altLang="en-US"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 </a:t>
                      </a:r>
                      <a:r>
                        <a:rPr kumimoji="0" lang="en-US" altLang="zh-CN"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13:00-15:15</a:t>
                      </a:r>
                      <a:r>
                        <a:rPr kumimoji="0" lang="zh-CN" altLang="en-US"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；最后交易日：</a:t>
                      </a:r>
                      <a:r>
                        <a:rPr kumimoji="0" lang="en-US" altLang="zh-CN"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09:30-11:30</a:t>
                      </a:r>
                      <a:endParaRPr kumimoji="0" lang="zh-CN" altLang="zh-CN" sz="1200" b="0" i="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6"/>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每日价格最大波动限制</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上一交易日结算价的</a:t>
                      </a:r>
                      <a:r>
                        <a:rPr kumimoji="0" lang="zh-CN" altLang="zh-CN"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a:t>
                      </a:r>
                      <a:r>
                        <a:rPr kumimoji="0" lang="en-US" altLang="zh-CN"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2%</a:t>
                      </a:r>
                      <a:endParaRPr kumimoji="0" lang="zh-CN" altLang="zh-CN"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7"/>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最低交易保证金</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合约价值的</a:t>
                      </a:r>
                      <a:r>
                        <a:rPr kumimoji="0" lang="en-US" altLang="zh-CN"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2</a:t>
                      </a:r>
                      <a:r>
                        <a:rPr kumimoji="0" lang="en-US" altLang="zh-CN"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 </a:t>
                      </a:r>
                      <a:endParaRPr kumimoji="0" lang="zh-CN" altLang="zh-CN"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8"/>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最后交易日</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合约到期月份的第二个星期五</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10"/>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交割方式</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实物交割</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11"/>
                  </a:ext>
                </a:extLst>
              </a:tr>
              <a:tr h="398640">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kern="1200" cap="none" normalizeH="0" baseline="0" dirty="0">
                          <a:ln>
                            <a:noFill/>
                          </a:ln>
                          <a:solidFill>
                            <a:schemeClr val="dk1"/>
                          </a:solidFill>
                          <a:effectLst/>
                          <a:latin typeface="Adobe Jenson Pro" panose="020A0503050201030203" pitchFamily="18" charset="0"/>
                          <a:ea typeface="Adobe 黑体 Std R" panose="020B0400000000000000" pitchFamily="34" charset="-122"/>
                          <a:cs typeface="Times New Roman" pitchFamily="18" charset="0"/>
                        </a:rPr>
                        <a:t>最后交割日</a:t>
                      </a: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kern="1200" cap="none" normalizeH="0" baseline="0" dirty="0">
                          <a:ln>
                            <a:noFill/>
                          </a:ln>
                          <a:solidFill>
                            <a:schemeClr val="dk1"/>
                          </a:solidFill>
                          <a:effectLst/>
                          <a:latin typeface="Adobe Jenson Pro" panose="020A0503050201030203" pitchFamily="18" charset="0"/>
                          <a:ea typeface="Adobe 黑体 Std R" panose="020B0400000000000000" pitchFamily="34" charset="-122"/>
                          <a:cs typeface="Times New Roman" pitchFamily="18" charset="0"/>
                        </a:rPr>
                        <a:t>最后交易日后第三个交易日</a:t>
                      </a:r>
                    </a:p>
                  </a:txBody>
                  <a:tcPr marL="21812" marR="21812" marT="0" marB="0" anchor="ctr" horzOverflow="overflow"/>
                </a:tc>
                <a:extLst>
                  <a:ext uri="{0D108BD9-81ED-4DB2-BD59-A6C34878D82A}">
                    <a16:rowId xmlns:a16="http://schemas.microsoft.com/office/drawing/2014/main" val="10012"/>
                  </a:ext>
                </a:extLst>
              </a:tr>
              <a:tr h="399504">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合约代码</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T</a:t>
                      </a:r>
                      <a:endParaRPr kumimoji="0" lang="zh-CN" altLang="zh-CN" sz="1200" b="0"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1032233387"/>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ED544CC-6716-C145-B56C-6CCACED56ABE}"/>
              </a:ext>
            </a:extLst>
          </p:cNvPr>
          <p:cNvSpPr>
            <a:spLocks noGrp="1"/>
          </p:cNvSpPr>
          <p:nvPr>
            <p:ph type="title"/>
          </p:nvPr>
        </p:nvSpPr>
        <p:spPr/>
        <p:txBody>
          <a:bodyPr/>
          <a:lstStyle/>
          <a:p>
            <a:r>
              <a:rPr kumimoji="1" lang="en-US" altLang="zh-CN" dirty="0"/>
              <a:t>2024.3.15</a:t>
            </a:r>
            <a:endParaRPr kumimoji="1" lang="zh-CN" altLang="en-US" dirty="0"/>
          </a:p>
        </p:txBody>
      </p:sp>
      <p:sp>
        <p:nvSpPr>
          <p:cNvPr id="4" name="灯片编号占位符 3">
            <a:extLst>
              <a:ext uri="{FF2B5EF4-FFF2-40B4-BE49-F238E27FC236}">
                <a16:creationId xmlns:a16="http://schemas.microsoft.com/office/drawing/2014/main" id="{10760799-C1F1-E742-95DB-B977D51BA7A0}"/>
              </a:ext>
            </a:extLst>
          </p:cNvPr>
          <p:cNvSpPr>
            <a:spLocks noGrp="1"/>
          </p:cNvSpPr>
          <p:nvPr>
            <p:ph type="sldNum" sz="quarter" idx="10"/>
          </p:nvPr>
        </p:nvSpPr>
        <p:spPr/>
        <p:txBody>
          <a:bodyPr/>
          <a:lstStyle/>
          <a:p>
            <a:pPr>
              <a:defRPr/>
            </a:pPr>
            <a:fld id="{923144D4-4537-FE42-A10B-59D0A9F39BA6}" type="slidenum">
              <a:rPr lang="zh-CN" altLang="en-US" smtClean="0"/>
              <a:pPr>
                <a:defRPr/>
              </a:pPr>
              <a:t>31</a:t>
            </a:fld>
            <a:endParaRPr lang="zh-CN" altLang="en-US"/>
          </a:p>
        </p:txBody>
      </p:sp>
      <p:pic>
        <p:nvPicPr>
          <p:cNvPr id="6" name="图片 5">
            <a:extLst>
              <a:ext uri="{FF2B5EF4-FFF2-40B4-BE49-F238E27FC236}">
                <a16:creationId xmlns:a16="http://schemas.microsoft.com/office/drawing/2014/main" id="{86CCD6CB-8288-A55D-637A-87E3605291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017" y="2661764"/>
            <a:ext cx="11087100" cy="1534472"/>
          </a:xfrm>
          <a:prstGeom prst="rect">
            <a:avLst/>
          </a:prstGeom>
        </p:spPr>
      </p:pic>
    </p:spTree>
    <p:extLst>
      <p:ext uri="{BB962C8B-B14F-4D97-AF65-F5344CB8AC3E}">
        <p14:creationId xmlns:p14="http://schemas.microsoft.com/office/powerpoint/2010/main" val="22895490"/>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标题 1">
            <a:extLst>
              <a:ext uri="{FF2B5EF4-FFF2-40B4-BE49-F238E27FC236}">
                <a16:creationId xmlns:a16="http://schemas.microsoft.com/office/drawing/2014/main" id="{9104B265-30B7-D943-8630-9D070786709F}"/>
              </a:ext>
            </a:extLst>
          </p:cNvPr>
          <p:cNvSpPr>
            <a:spLocks noGrp="1" noChangeArrowheads="1"/>
          </p:cNvSpPr>
          <p:nvPr>
            <p:ph type="title"/>
          </p:nvPr>
        </p:nvSpPr>
        <p:spPr>
          <a:xfrm>
            <a:off x="609600" y="80682"/>
            <a:ext cx="8229600" cy="846138"/>
          </a:xfrm>
        </p:spPr>
        <p:txBody>
          <a:bodyPr/>
          <a:lstStyle/>
          <a:p>
            <a:r>
              <a:rPr lang="zh-CN" altLang="en-US" dirty="0">
                <a:ea typeface="Adobe 黑体 Std R" panose="020B0400000000000000" pitchFamily="34" charset="-128"/>
              </a:rPr>
              <a:t>中国</a:t>
            </a:r>
            <a:r>
              <a:rPr lang="en-US" altLang="zh-CN" dirty="0">
                <a:ea typeface="Adobe 黑体 Std R" panose="020B0400000000000000" pitchFamily="34" charset="-128"/>
              </a:rPr>
              <a:t>2</a:t>
            </a:r>
            <a:r>
              <a:rPr lang="zh-CN" altLang="en-US" dirty="0">
                <a:ea typeface="Adobe 黑体 Std R" panose="020B0400000000000000" pitchFamily="34" charset="-128"/>
              </a:rPr>
              <a:t>年期国债期货</a:t>
            </a:r>
          </a:p>
        </p:txBody>
      </p:sp>
      <p:sp>
        <p:nvSpPr>
          <p:cNvPr id="3" name="内容占位符 2">
            <a:extLst>
              <a:ext uri="{FF2B5EF4-FFF2-40B4-BE49-F238E27FC236}">
                <a16:creationId xmlns:a16="http://schemas.microsoft.com/office/drawing/2014/main" id="{923BB4B1-6504-3942-A540-665801923EED}"/>
              </a:ext>
            </a:extLst>
          </p:cNvPr>
          <p:cNvSpPr>
            <a:spLocks noGrp="1"/>
          </p:cNvSpPr>
          <p:nvPr>
            <p:ph idx="1"/>
          </p:nvPr>
        </p:nvSpPr>
        <p:spPr>
          <a:xfrm>
            <a:off x="1981200" y="1341439"/>
            <a:ext cx="8229600" cy="5183187"/>
          </a:xfrm>
        </p:spPr>
        <p:txBody>
          <a:bodyPr/>
          <a:lstStyle/>
          <a:p>
            <a:pPr>
              <a:defRPr/>
            </a:pPr>
            <a:endParaRPr lang="zh-CN" altLang="en-US" dirty="0"/>
          </a:p>
        </p:txBody>
      </p:sp>
      <p:sp>
        <p:nvSpPr>
          <p:cNvPr id="78851" name="灯片编号占位符 3">
            <a:extLst>
              <a:ext uri="{FF2B5EF4-FFF2-40B4-BE49-F238E27FC236}">
                <a16:creationId xmlns:a16="http://schemas.microsoft.com/office/drawing/2014/main" id="{973CEB1C-0AF9-1E4C-B9ED-53AAB7346A95}"/>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3"/>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3"/>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3"/>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3"/>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15465DAA-7925-D94F-8853-210C6EEC32B1}" type="slidenum">
              <a:rPr lang="zh-CN" altLang="en-US" sz="9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32</a:t>
            </a:fld>
            <a:endParaRPr lang="zh-CN" altLang="en-US" sz="900">
              <a:solidFill>
                <a:srgbClr val="7F7F7F"/>
              </a:solidFill>
              <a:latin typeface="Adobe Jenson Pro Capt" panose="020A0503050201030203" pitchFamily="18" charset="0"/>
              <a:ea typeface="宋体" panose="02010600030101010101" pitchFamily="2" charset="-122"/>
            </a:endParaRPr>
          </a:p>
        </p:txBody>
      </p:sp>
      <p:graphicFrame>
        <p:nvGraphicFramePr>
          <p:cNvPr id="5" name="内容占位符 5">
            <a:extLst>
              <a:ext uri="{FF2B5EF4-FFF2-40B4-BE49-F238E27FC236}">
                <a16:creationId xmlns:a16="http://schemas.microsoft.com/office/drawing/2014/main" id="{CCFD4379-193E-864F-AA7D-8866A38EBDD2}"/>
              </a:ext>
            </a:extLst>
          </p:cNvPr>
          <p:cNvGraphicFramePr>
            <a:graphicFrameLocks/>
          </p:cNvGraphicFramePr>
          <p:nvPr>
            <p:extLst>
              <p:ext uri="{D42A27DB-BD31-4B8C-83A1-F6EECF244321}">
                <p14:modId xmlns:p14="http://schemas.microsoft.com/office/powerpoint/2010/main" val="796759090"/>
              </p:ext>
            </p:extLst>
          </p:nvPr>
        </p:nvGraphicFramePr>
        <p:xfrm>
          <a:off x="1219200" y="1143002"/>
          <a:ext cx="10287000" cy="5183187"/>
        </p:xfrm>
        <a:graphic>
          <a:graphicData uri="http://schemas.openxmlformats.org/drawingml/2006/table">
            <a:tbl>
              <a:tblPr firstRow="1" bandRow="1">
                <a:tableStyleId>{21E4AEA4-8DFA-4A89-87EB-49C32662AFE0}</a:tableStyleId>
              </a:tblPr>
              <a:tblGrid>
                <a:gridCol w="2594113">
                  <a:extLst>
                    <a:ext uri="{9D8B030D-6E8A-4147-A177-3AD203B41FA5}">
                      <a16:colId xmlns:a16="http://schemas.microsoft.com/office/drawing/2014/main" val="20000"/>
                    </a:ext>
                  </a:extLst>
                </a:gridCol>
                <a:gridCol w="7692887">
                  <a:extLst>
                    <a:ext uri="{9D8B030D-6E8A-4147-A177-3AD203B41FA5}">
                      <a16:colId xmlns:a16="http://schemas.microsoft.com/office/drawing/2014/main" val="20001"/>
                    </a:ext>
                  </a:extLst>
                </a:gridCol>
              </a:tblGrid>
              <a:tr h="388273">
                <a:tc>
                  <a:txBody>
                    <a:bodyPr/>
                    <a:lstStyle/>
                    <a:p>
                      <a:pPr marL="0" marR="0" lvl="0" indent="304800" algn="ctr" defTabSz="914400" rtl="0" eaLnBrk="1" fontAlgn="base" latinLnBrk="0" hangingPunct="1">
                        <a:lnSpc>
                          <a:spcPct val="150000"/>
                        </a:lnSpc>
                        <a:spcBef>
                          <a:spcPct val="0"/>
                        </a:spcBef>
                        <a:spcAft>
                          <a:spcPct val="0"/>
                        </a:spcAft>
                        <a:buClrTx/>
                        <a:buSzTx/>
                        <a:buFontTx/>
                        <a:buNone/>
                        <a:tabLst/>
                      </a:pPr>
                      <a:r>
                        <a:rPr kumimoji="0" lang="zh-CN" altLang="en-US" sz="1200" b="0" u="none" strike="noStrike" cap="none" normalizeH="0" baseline="0" dirty="0">
                          <a:ln>
                            <a:noFill/>
                          </a:ln>
                          <a:effectLst/>
                          <a:latin typeface="Adobe Jenson Pro" panose="020A0503050201030203" pitchFamily="18" charset="0"/>
                          <a:ea typeface="Adobe 黑体 Std R" pitchFamily="34" charset="-122"/>
                          <a:cs typeface="Times New Roman" pitchFamily="18" charset="0"/>
                        </a:rPr>
                        <a:t>项目</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itchFamily="34" charset="-122"/>
                        <a:cs typeface="Times New Roman" pitchFamily="18" charset="0"/>
                      </a:endParaRPr>
                    </a:p>
                  </a:txBody>
                  <a:tcPr marL="21812" marR="21812" marT="0" marB="0" anchor="ctr" anchorCtr="1" horzOverflow="overflow"/>
                </a:tc>
                <a:tc>
                  <a:txBody>
                    <a:bodyPr/>
                    <a:lstStyle/>
                    <a:p>
                      <a:pPr marL="0" marR="0" lvl="0" indent="304800" algn="ctr" defTabSz="914400" rtl="0" eaLnBrk="1" fontAlgn="base" latinLnBrk="0" hangingPunct="1">
                        <a:lnSpc>
                          <a:spcPct val="150000"/>
                        </a:lnSpc>
                        <a:spcBef>
                          <a:spcPct val="0"/>
                        </a:spcBef>
                        <a:spcAft>
                          <a:spcPct val="0"/>
                        </a:spcAft>
                        <a:buClrTx/>
                        <a:buSzTx/>
                        <a:buFontTx/>
                        <a:buNone/>
                        <a:tabLst/>
                      </a:pPr>
                      <a:r>
                        <a:rPr kumimoji="0" lang="zh-CN" altLang="en-US" sz="1200" b="0" u="none" strike="noStrike" cap="none" normalizeH="0" baseline="0" dirty="0">
                          <a:ln>
                            <a:noFill/>
                          </a:ln>
                          <a:effectLst/>
                          <a:latin typeface="Adobe Jenson Pro" panose="020A0503050201030203" pitchFamily="18" charset="0"/>
                          <a:ea typeface="Adobe 黑体 Std R" pitchFamily="34" charset="-122"/>
                          <a:cs typeface="Times New Roman" pitchFamily="18" charset="0"/>
                        </a:rPr>
                        <a:t>内容</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itchFamily="34" charset="-122"/>
                        <a:cs typeface="Times New Roman" pitchFamily="18" charset="0"/>
                      </a:endParaRPr>
                    </a:p>
                  </a:txBody>
                  <a:tcPr marL="21812" marR="21812" marT="0" marB="0" anchor="ctr" anchorCtr="1" horzOverflow="overflow"/>
                </a:tc>
                <a:extLst>
                  <a:ext uri="{0D108BD9-81ED-4DB2-BD59-A6C34878D82A}">
                    <a16:rowId xmlns:a16="http://schemas.microsoft.com/office/drawing/2014/main" val="10000"/>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合约标的</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面值为</a:t>
                      </a:r>
                      <a:r>
                        <a:rPr kumimoji="0" lang="en-US" altLang="zh-CN"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200</a:t>
                      </a: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万</a:t>
                      </a: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元人民币，票面利率</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为</a:t>
                      </a:r>
                      <a:r>
                        <a:rPr kumimoji="0" lang="en-US" altLang="zh-CN"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3%</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的</a:t>
                      </a:r>
                      <a:r>
                        <a:rPr kumimoji="0" lang="zh-CN" altLang="en-US"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名义</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中短期国债</a:t>
                      </a:r>
                      <a:endParaRPr kumimoji="0" lang="zh-CN" altLang="en-US"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1"/>
                  </a:ext>
                </a:extLst>
              </a:tr>
              <a:tr h="460155">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可交割国债</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发行期限不高于</a:t>
                      </a:r>
                      <a:r>
                        <a:rPr kumimoji="0" lang="en-US" altLang="zh-CN"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5</a:t>
                      </a: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年</a:t>
                      </a: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，合约</a:t>
                      </a: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到期月首日剩余期限为</a:t>
                      </a:r>
                      <a:r>
                        <a:rPr kumimoji="0" lang="en-US" altLang="zh-CN"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1.5-2.25</a:t>
                      </a: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年的记账式附息国债</a:t>
                      </a:r>
                      <a:endParaRPr kumimoji="0" lang="zh-CN" altLang="en-US"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2"/>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报价方式</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百元</a:t>
                      </a:r>
                      <a:r>
                        <a:rPr kumimoji="0" lang="zh-CN" altLang="en-US" sz="1200"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净价</a:t>
                      </a: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报价</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3"/>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最小变动价位</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0.002</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元</a:t>
                      </a:r>
                      <a:endParaRPr kumimoji="0" lang="zh-CN" altLang="en-US"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4"/>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合约月份</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最近的三个季月（三、六、九、十二季月循环）</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5"/>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交易时间</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09:30-11:30</a:t>
                      </a:r>
                      <a:r>
                        <a:rPr kumimoji="0" lang="zh-CN" altLang="en-US"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 </a:t>
                      </a:r>
                      <a:r>
                        <a:rPr kumimoji="0" lang="en-US" altLang="zh-CN"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13:00-15:15</a:t>
                      </a:r>
                      <a:r>
                        <a:rPr kumimoji="0" lang="zh-CN" altLang="en-US"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；最后交易日：</a:t>
                      </a:r>
                      <a:r>
                        <a:rPr kumimoji="0" lang="en-US" altLang="zh-CN"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09:30-11:30</a:t>
                      </a:r>
                      <a:endParaRPr kumimoji="0" lang="zh-CN" altLang="zh-CN" sz="1200" b="0" i="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6"/>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每日价格最大波动限制</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上一交易日结算价的</a:t>
                      </a:r>
                      <a:r>
                        <a:rPr kumimoji="0" lang="zh-CN" altLang="zh-CN"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a:t>
                      </a:r>
                      <a:r>
                        <a:rPr kumimoji="0" lang="en-US" altLang="zh-CN"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0.5 %</a:t>
                      </a:r>
                      <a:endParaRPr kumimoji="0" lang="zh-CN" altLang="zh-CN"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7"/>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最低交易保证金</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合约价值的</a:t>
                      </a:r>
                      <a:r>
                        <a:rPr kumimoji="0" lang="en-US" altLang="zh-CN"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0.5</a:t>
                      </a:r>
                      <a:r>
                        <a:rPr kumimoji="0" lang="en-US" altLang="zh-CN"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 </a:t>
                      </a:r>
                      <a:endParaRPr kumimoji="0" lang="zh-CN" altLang="zh-CN"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8"/>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最后交易日</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合约到期月份的第二个星期五</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10"/>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交割方式</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实物交割</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11"/>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kern="1200" cap="none" normalizeH="0" baseline="0" dirty="0">
                          <a:ln>
                            <a:noFill/>
                          </a:ln>
                          <a:solidFill>
                            <a:schemeClr val="dk1"/>
                          </a:solidFill>
                          <a:effectLst/>
                          <a:latin typeface="Adobe Jenson Pro" panose="020A0503050201030203" pitchFamily="18" charset="0"/>
                          <a:ea typeface="Adobe 黑体 Std R" panose="020B0400000000000000" pitchFamily="34" charset="-122"/>
                          <a:cs typeface="Times New Roman" pitchFamily="18" charset="0"/>
                        </a:rPr>
                        <a:t>最后交割日</a:t>
                      </a: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kern="1200" cap="none" normalizeH="0" baseline="0" dirty="0">
                          <a:ln>
                            <a:noFill/>
                          </a:ln>
                          <a:solidFill>
                            <a:schemeClr val="dk1"/>
                          </a:solidFill>
                          <a:effectLst/>
                          <a:latin typeface="Adobe Jenson Pro" panose="020A0503050201030203" pitchFamily="18" charset="0"/>
                          <a:ea typeface="Adobe 黑体 Std R" panose="020B0400000000000000" pitchFamily="34" charset="-122"/>
                          <a:cs typeface="Times New Roman" pitchFamily="18" charset="0"/>
                        </a:rPr>
                        <a:t>最后交易日后第三个交易日</a:t>
                      </a:r>
                    </a:p>
                  </a:txBody>
                  <a:tcPr marL="21812" marR="21812" marT="0" marB="0" anchor="ctr" horzOverflow="overflow"/>
                </a:tc>
                <a:extLst>
                  <a:ext uri="{0D108BD9-81ED-4DB2-BD59-A6C34878D82A}">
                    <a16:rowId xmlns:a16="http://schemas.microsoft.com/office/drawing/2014/main" val="10012"/>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合约代码</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TS</a:t>
                      </a:r>
                      <a:endParaRPr kumimoji="0" lang="zh-CN" altLang="zh-CN" sz="1200" b="0"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855137165"/>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标题 1">
            <a:extLst>
              <a:ext uri="{FF2B5EF4-FFF2-40B4-BE49-F238E27FC236}">
                <a16:creationId xmlns:a16="http://schemas.microsoft.com/office/drawing/2014/main" id="{65723545-020F-8D41-AE4B-14B7AE43F5EB}"/>
              </a:ext>
            </a:extLst>
          </p:cNvPr>
          <p:cNvSpPr>
            <a:spLocks noGrp="1" noChangeArrowheads="1"/>
          </p:cNvSpPr>
          <p:nvPr>
            <p:ph type="title"/>
          </p:nvPr>
        </p:nvSpPr>
        <p:spPr>
          <a:xfrm>
            <a:off x="609600" y="92635"/>
            <a:ext cx="8229600" cy="846138"/>
          </a:xfrm>
        </p:spPr>
        <p:txBody>
          <a:bodyPr/>
          <a:lstStyle/>
          <a:p>
            <a:r>
              <a:rPr lang="zh-CN" altLang="en-US" dirty="0">
                <a:ea typeface="Adobe 黑体 Std R" panose="020B0400000000000000" pitchFamily="34" charset="-128"/>
              </a:rPr>
              <a:t>中国</a:t>
            </a:r>
            <a:r>
              <a:rPr lang="en-US" altLang="zh-CN" dirty="0">
                <a:ea typeface="Adobe 黑体 Std R" panose="020B0400000000000000" pitchFamily="34" charset="-128"/>
              </a:rPr>
              <a:t>5</a:t>
            </a:r>
            <a:r>
              <a:rPr lang="zh-CN" altLang="en-US" dirty="0">
                <a:ea typeface="Adobe 黑体 Std R" panose="020B0400000000000000" pitchFamily="34" charset="-128"/>
              </a:rPr>
              <a:t>年期国债期货</a:t>
            </a:r>
          </a:p>
        </p:txBody>
      </p:sp>
      <p:sp>
        <p:nvSpPr>
          <p:cNvPr id="3" name="内容占位符 2">
            <a:extLst>
              <a:ext uri="{FF2B5EF4-FFF2-40B4-BE49-F238E27FC236}">
                <a16:creationId xmlns:a16="http://schemas.microsoft.com/office/drawing/2014/main" id="{1454D638-2B5A-5A49-AD15-883B6C9A5508}"/>
              </a:ext>
            </a:extLst>
          </p:cNvPr>
          <p:cNvSpPr>
            <a:spLocks noGrp="1"/>
          </p:cNvSpPr>
          <p:nvPr>
            <p:ph idx="1"/>
          </p:nvPr>
        </p:nvSpPr>
        <p:spPr>
          <a:xfrm>
            <a:off x="1371600" y="1143000"/>
            <a:ext cx="8229600" cy="5183187"/>
          </a:xfrm>
        </p:spPr>
        <p:txBody>
          <a:bodyPr/>
          <a:lstStyle/>
          <a:p>
            <a:pPr>
              <a:defRPr/>
            </a:pPr>
            <a:endParaRPr lang="zh-CN" altLang="en-US" dirty="0"/>
          </a:p>
        </p:txBody>
      </p:sp>
      <p:sp>
        <p:nvSpPr>
          <p:cNvPr id="75779" name="灯片编号占位符 3">
            <a:extLst>
              <a:ext uri="{FF2B5EF4-FFF2-40B4-BE49-F238E27FC236}">
                <a16:creationId xmlns:a16="http://schemas.microsoft.com/office/drawing/2014/main" id="{A8166F93-981D-1E40-A1E2-F9B6BA3BB1A5}"/>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0CDDD044-1C90-3A4C-B59C-B5C1FDB719CB}" type="slidenum">
              <a:rPr lang="zh-CN" altLang="en-US" sz="9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33</a:t>
            </a:fld>
            <a:endParaRPr lang="zh-CN" altLang="en-US" sz="900">
              <a:solidFill>
                <a:srgbClr val="7F7F7F"/>
              </a:solidFill>
              <a:latin typeface="Adobe Jenson Pro Capt" panose="020A0503050201030203" pitchFamily="18" charset="0"/>
              <a:ea typeface="宋体" panose="02010600030101010101" pitchFamily="2" charset="-122"/>
            </a:endParaRPr>
          </a:p>
        </p:txBody>
      </p:sp>
      <p:graphicFrame>
        <p:nvGraphicFramePr>
          <p:cNvPr id="5" name="内容占位符 5">
            <a:extLst>
              <a:ext uri="{FF2B5EF4-FFF2-40B4-BE49-F238E27FC236}">
                <a16:creationId xmlns:a16="http://schemas.microsoft.com/office/drawing/2014/main" id="{F64007BD-3D62-D94F-8622-4FFC192E07C5}"/>
              </a:ext>
            </a:extLst>
          </p:cNvPr>
          <p:cNvGraphicFramePr>
            <a:graphicFrameLocks/>
          </p:cNvGraphicFramePr>
          <p:nvPr/>
        </p:nvGraphicFramePr>
        <p:xfrm>
          <a:off x="1295400" y="1137212"/>
          <a:ext cx="9982201" cy="5188981"/>
        </p:xfrm>
        <a:graphic>
          <a:graphicData uri="http://schemas.openxmlformats.org/drawingml/2006/table">
            <a:tbl>
              <a:tblPr firstRow="1" bandRow="1">
                <a:tableStyleId>{21E4AEA4-8DFA-4A89-87EB-49C32662AFE0}</a:tableStyleId>
              </a:tblPr>
              <a:tblGrid>
                <a:gridCol w="2366151">
                  <a:extLst>
                    <a:ext uri="{9D8B030D-6E8A-4147-A177-3AD203B41FA5}">
                      <a16:colId xmlns:a16="http://schemas.microsoft.com/office/drawing/2014/main" val="20000"/>
                    </a:ext>
                  </a:extLst>
                </a:gridCol>
                <a:gridCol w="7616050">
                  <a:extLst>
                    <a:ext uri="{9D8B030D-6E8A-4147-A177-3AD203B41FA5}">
                      <a16:colId xmlns:a16="http://schemas.microsoft.com/office/drawing/2014/main" val="20001"/>
                    </a:ext>
                  </a:extLst>
                </a:gridCol>
              </a:tblGrid>
              <a:tr h="387412">
                <a:tc>
                  <a:txBody>
                    <a:bodyPr/>
                    <a:lstStyle/>
                    <a:p>
                      <a:pPr marL="0" marR="0" lvl="0" indent="304800" algn="ctr" defTabSz="914400" rtl="0" eaLnBrk="1" fontAlgn="base" latinLnBrk="0" hangingPunct="1">
                        <a:lnSpc>
                          <a:spcPct val="150000"/>
                        </a:lnSpc>
                        <a:spcBef>
                          <a:spcPct val="0"/>
                        </a:spcBef>
                        <a:spcAft>
                          <a:spcPct val="0"/>
                        </a:spcAft>
                        <a:buClrTx/>
                        <a:buSzTx/>
                        <a:buFontTx/>
                        <a:buNone/>
                        <a:tabLst/>
                      </a:pPr>
                      <a:r>
                        <a:rPr kumimoji="0" lang="zh-CN" altLang="en-US" sz="1200" b="0" u="none" strike="noStrike" cap="none" normalizeH="0" baseline="0" dirty="0">
                          <a:ln>
                            <a:noFill/>
                          </a:ln>
                          <a:effectLst/>
                          <a:latin typeface="Adobe 黑体 Std R" pitchFamily="34" charset="-122"/>
                          <a:ea typeface="Adobe 黑体 Std R" pitchFamily="34" charset="-122"/>
                          <a:cs typeface="Times New Roman" pitchFamily="18" charset="0"/>
                        </a:rPr>
                        <a:t>项目</a:t>
                      </a:r>
                      <a:endParaRPr kumimoji="0" lang="zh-CN" altLang="en-US" sz="1200" b="0" i="0" u="none" strike="noStrike" cap="none" normalizeH="0" baseline="0" dirty="0">
                        <a:ln>
                          <a:noFill/>
                        </a:ln>
                        <a:solidFill>
                          <a:schemeClr val="tx1"/>
                        </a:solidFill>
                        <a:effectLst/>
                        <a:latin typeface="Adobe 黑体 Std R" pitchFamily="34" charset="-122"/>
                        <a:ea typeface="Adobe 黑体 Std R" pitchFamily="34" charset="-122"/>
                        <a:cs typeface="Times New Roman" pitchFamily="18" charset="0"/>
                      </a:endParaRPr>
                    </a:p>
                  </a:txBody>
                  <a:tcPr marL="21812" marR="21812" marT="0" marB="0" anchor="ctr" anchorCtr="1" horzOverflow="overflow"/>
                </a:tc>
                <a:tc>
                  <a:txBody>
                    <a:bodyPr/>
                    <a:lstStyle/>
                    <a:p>
                      <a:pPr marL="0" marR="0" lvl="0" indent="304800" algn="ctr" defTabSz="914400" rtl="0" eaLnBrk="1" fontAlgn="base" latinLnBrk="0" hangingPunct="1">
                        <a:lnSpc>
                          <a:spcPct val="150000"/>
                        </a:lnSpc>
                        <a:spcBef>
                          <a:spcPct val="0"/>
                        </a:spcBef>
                        <a:spcAft>
                          <a:spcPct val="0"/>
                        </a:spcAft>
                        <a:buClrTx/>
                        <a:buSzTx/>
                        <a:buFontTx/>
                        <a:buNone/>
                        <a:tabLst/>
                      </a:pPr>
                      <a:r>
                        <a:rPr kumimoji="0" lang="zh-CN" altLang="en-US" sz="1200" b="0" u="none" strike="noStrike" cap="none" normalizeH="0" baseline="0" dirty="0">
                          <a:ln>
                            <a:noFill/>
                          </a:ln>
                          <a:effectLst/>
                          <a:latin typeface="Adobe 黑体 Std R" pitchFamily="34" charset="-122"/>
                          <a:ea typeface="Adobe 黑体 Std R" pitchFamily="34" charset="-122"/>
                          <a:cs typeface="Times New Roman" pitchFamily="18" charset="0"/>
                        </a:rPr>
                        <a:t>内容</a:t>
                      </a:r>
                      <a:endParaRPr kumimoji="0" lang="zh-CN" altLang="en-US" sz="1200" b="0" i="0" u="none" strike="noStrike" cap="none" normalizeH="0" baseline="0" dirty="0">
                        <a:ln>
                          <a:noFill/>
                        </a:ln>
                        <a:solidFill>
                          <a:schemeClr val="tx1"/>
                        </a:solidFill>
                        <a:effectLst/>
                        <a:latin typeface="Adobe 黑体 Std R" pitchFamily="34" charset="-122"/>
                        <a:ea typeface="Adobe 黑体 Std R" pitchFamily="34" charset="-122"/>
                        <a:cs typeface="Times New Roman" pitchFamily="18" charset="0"/>
                      </a:endParaRPr>
                    </a:p>
                  </a:txBody>
                  <a:tcPr marL="21812" marR="21812" marT="0" marB="0" anchor="ctr" anchorCtr="1" horzOverflow="overflow"/>
                </a:tc>
                <a:extLst>
                  <a:ext uri="{0D108BD9-81ED-4DB2-BD59-A6C34878D82A}">
                    <a16:rowId xmlns:a16="http://schemas.microsoft.com/office/drawing/2014/main" val="10000"/>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合约标的</a:t>
                      </a:r>
                      <a:endParaRPr kumimoji="0" lang="zh-CN" altLang="en-US" sz="1200" b="1" i="0"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kern="1200"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面值为</a:t>
                      </a:r>
                      <a:r>
                        <a:rPr kumimoji="0" lang="en-US" altLang="zh-CN" sz="1200" b="1" u="none" strike="noStrike" kern="1200"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100</a:t>
                      </a:r>
                      <a:r>
                        <a:rPr kumimoji="0" lang="zh-CN" altLang="en-US" sz="1200" b="1" u="none" strike="noStrike" kern="1200"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万元人民币，票面利率</a:t>
                      </a:r>
                      <a:r>
                        <a:rPr kumimoji="0" lang="zh-CN" altLang="en-US" sz="1200" b="1"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为</a:t>
                      </a:r>
                      <a:r>
                        <a:rPr kumimoji="0" lang="en-US" altLang="zh-CN" sz="1200" b="1"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3%</a:t>
                      </a:r>
                      <a:r>
                        <a:rPr kumimoji="0" lang="zh-CN" altLang="en-US" sz="1200" b="1"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的名义中期国债</a:t>
                      </a:r>
                      <a:endParaRPr kumimoji="0" lang="zh-CN" altLang="en-US" sz="1200" b="1" i="0"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1"/>
                  </a:ext>
                </a:extLst>
              </a:tr>
              <a:tr h="465567">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可交割国债</a:t>
                      </a:r>
                      <a:endParaRPr kumimoji="0" lang="zh-CN" altLang="en-US" sz="1200" b="1" i="0"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发行期限不高于</a:t>
                      </a:r>
                      <a:r>
                        <a:rPr kumimoji="0" lang="en-US" altLang="zh-CN" sz="1200" b="1"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7</a:t>
                      </a:r>
                      <a:r>
                        <a:rPr kumimoji="0" lang="zh-CN" altLang="en-US" sz="1200" b="1"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年、在合约到期月首日剩余期限为</a:t>
                      </a:r>
                      <a:r>
                        <a:rPr kumimoji="0" lang="en-US" altLang="zh-CN" sz="1200" b="1"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4-5.25</a:t>
                      </a:r>
                      <a:r>
                        <a:rPr kumimoji="0" lang="zh-CN" altLang="en-US" sz="1200" b="1"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年的记账式附息国债</a:t>
                      </a:r>
                      <a:endParaRPr kumimoji="0" lang="zh-CN" altLang="en-US" sz="1200" b="1" i="0"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2"/>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Capt" panose="020A0503050201030203" pitchFamily="18" charset="0"/>
                          <a:ea typeface="Adobe Heiti Std R" panose="020B0400000000000000" pitchFamily="34" charset="-128"/>
                          <a:cs typeface="Times New Roman" pitchFamily="18" charset="0"/>
                        </a:rPr>
                        <a:t>报价方式</a:t>
                      </a:r>
                      <a:endParaRPr kumimoji="0" lang="zh-CN" altLang="en-US" sz="1200" b="1" i="0" u="none" strike="noStrike" cap="none" normalizeH="0" baseline="0" dirty="0">
                        <a:ln>
                          <a:noFill/>
                        </a:ln>
                        <a:solidFill>
                          <a:srgbClr val="00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百元</a:t>
                      </a:r>
                      <a:r>
                        <a:rPr kumimoji="0" lang="zh-CN" altLang="en-US" sz="1200" u="none" strike="noStrike" cap="none" normalizeH="0" baseline="0" dirty="0">
                          <a:ln>
                            <a:noFill/>
                          </a:ln>
                          <a:solidFill>
                            <a:srgbClr val="FF0000"/>
                          </a:solidFill>
                          <a:effectLst/>
                          <a:latin typeface="Adobe Jenson Pro Capt" panose="020A0503050201030203" pitchFamily="18" charset="0"/>
                          <a:ea typeface="Adobe Heiti Std R" panose="020B0400000000000000" pitchFamily="34" charset="-128"/>
                          <a:cs typeface="Times New Roman" pitchFamily="18" charset="0"/>
                        </a:rPr>
                        <a:t>净价</a:t>
                      </a:r>
                      <a:r>
                        <a:rPr kumimoji="0" lang="zh-CN" altLang="en-US"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报价</a:t>
                      </a:r>
                      <a:endParaRPr kumimoji="0" lang="zh-CN" altLang="en-US" sz="1200" b="0" i="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3"/>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b="0" u="none" strike="noStrike" cap="none" normalizeH="0" baseline="0" dirty="0">
                          <a:ln>
                            <a:noFill/>
                          </a:ln>
                          <a:effectLst/>
                          <a:latin typeface="Adobe Jenson Pro Capt" panose="020A0503050201030203" pitchFamily="18" charset="0"/>
                          <a:ea typeface="Adobe Heiti Std R" panose="020B0400000000000000" pitchFamily="34" charset="-128"/>
                          <a:cs typeface="Times New Roman" pitchFamily="18" charset="0"/>
                        </a:rPr>
                        <a:t>最小变动价位</a:t>
                      </a:r>
                      <a:endParaRPr kumimoji="0" lang="zh-CN" altLang="en-US" sz="1200" b="0" i="0" u="none" strike="noStrike" cap="none" normalizeH="0" baseline="0" dirty="0">
                        <a:ln>
                          <a:noFill/>
                        </a:ln>
                        <a:solidFill>
                          <a:srgbClr val="00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b="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0.005</a:t>
                      </a:r>
                      <a:r>
                        <a:rPr kumimoji="0" lang="zh-CN" altLang="en-US" sz="1200" b="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元</a:t>
                      </a:r>
                      <a:endParaRPr kumimoji="0" lang="zh-CN" altLang="en-US" sz="1200" b="0" i="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4"/>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Capt" panose="020A0503050201030203" pitchFamily="18" charset="0"/>
                          <a:ea typeface="Adobe Heiti Std R" panose="020B0400000000000000" pitchFamily="34" charset="-128"/>
                          <a:cs typeface="Times New Roman" pitchFamily="18" charset="0"/>
                        </a:rPr>
                        <a:t>合约月份</a:t>
                      </a:r>
                      <a:endParaRPr kumimoji="0" lang="zh-CN" altLang="en-US" sz="1200" b="1" i="0" u="none" strike="noStrike" cap="none" normalizeH="0" baseline="0" dirty="0">
                        <a:ln>
                          <a:noFill/>
                        </a:ln>
                        <a:solidFill>
                          <a:srgbClr val="00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最近的三个季月（三、六、九、十二季月循环）</a:t>
                      </a:r>
                      <a:endParaRPr kumimoji="0" lang="zh-CN" altLang="en-US" sz="1200" b="0" i="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5"/>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Capt" panose="020A0503050201030203" pitchFamily="18" charset="0"/>
                          <a:ea typeface="Adobe Heiti Std R" panose="020B0400000000000000" pitchFamily="34" charset="-128"/>
                          <a:cs typeface="Times New Roman" pitchFamily="18" charset="0"/>
                        </a:rPr>
                        <a:t>交易时间</a:t>
                      </a:r>
                      <a:endParaRPr kumimoji="0" lang="zh-CN" altLang="en-US" sz="1200" b="1" i="0" u="none" strike="noStrike" cap="none" normalizeH="0" baseline="0" dirty="0">
                        <a:ln>
                          <a:noFill/>
                        </a:ln>
                        <a:solidFill>
                          <a:srgbClr val="00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09:30-11:30</a:t>
                      </a:r>
                      <a:r>
                        <a:rPr kumimoji="0" lang="zh-CN" altLang="en-US"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 </a:t>
                      </a:r>
                      <a:r>
                        <a:rPr kumimoji="0" lang="en-US" altLang="zh-CN"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13:00-15:15</a:t>
                      </a:r>
                      <a:r>
                        <a:rPr kumimoji="0" lang="zh-CN" altLang="en-US"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；最后交易日：</a:t>
                      </a:r>
                      <a:r>
                        <a:rPr kumimoji="0" lang="en-US" altLang="zh-CN" sz="1200" u="none" strike="noStrike" cap="none" normalizeH="0" baseline="0" dirty="0">
                          <a:ln>
                            <a:noFill/>
                          </a:ln>
                          <a:solidFill>
                            <a:schemeClr val="tx1"/>
                          </a:solidFill>
                          <a:effectLst/>
                          <a:latin typeface="Times New Roman" panose="02020603050405020304" pitchFamily="18" charset="0"/>
                          <a:ea typeface="SimSong" panose="02020300000000000000" pitchFamily="18" charset="-122"/>
                          <a:cs typeface="Times New Roman" panose="02020603050405020304" pitchFamily="18" charset="0"/>
                        </a:rPr>
                        <a:t>09:30-11:30</a:t>
                      </a:r>
                      <a:endParaRPr kumimoji="0" lang="zh-CN" altLang="zh-CN" sz="1200" b="0" i="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6"/>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Capt" panose="020A0503050201030203" pitchFamily="18" charset="0"/>
                          <a:ea typeface="Adobe Heiti Std R" panose="020B0400000000000000" pitchFamily="34" charset="-128"/>
                          <a:cs typeface="Times New Roman" pitchFamily="18" charset="0"/>
                        </a:rPr>
                        <a:t>每日价格最大波动限制</a:t>
                      </a:r>
                      <a:endParaRPr kumimoji="0" lang="zh-CN" altLang="en-US" sz="1200" b="1" i="0" u="none" strike="noStrike" cap="none" normalizeH="0" baseline="0" dirty="0">
                        <a:ln>
                          <a:noFill/>
                        </a:ln>
                        <a:solidFill>
                          <a:srgbClr val="00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上一交易日结算价的</a:t>
                      </a:r>
                      <a:r>
                        <a:rPr kumimoji="0" lang="zh-CN" altLang="zh-CN"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a:t>
                      </a:r>
                      <a:r>
                        <a:rPr kumimoji="0" lang="en-US" altLang="zh-CN"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1.2 %</a:t>
                      </a:r>
                      <a:endParaRPr kumimoji="0" lang="zh-CN" altLang="zh-CN" sz="1200" b="0" i="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7"/>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b="0" u="none" strike="noStrike" cap="none" normalizeH="0" baseline="0" dirty="0">
                          <a:ln>
                            <a:noFill/>
                          </a:ln>
                          <a:effectLst/>
                          <a:latin typeface="Adobe Jenson Pro Capt" panose="020A0503050201030203" pitchFamily="18" charset="0"/>
                          <a:ea typeface="Adobe Heiti Std R" panose="020B0400000000000000" pitchFamily="34" charset="-128"/>
                          <a:cs typeface="Times New Roman" pitchFamily="18" charset="0"/>
                        </a:rPr>
                        <a:t>最低交易保证金</a:t>
                      </a:r>
                      <a:endParaRPr kumimoji="0" lang="zh-CN" altLang="en-US" sz="1200" b="0" i="0" u="none" strike="noStrike" cap="none" normalizeH="0" baseline="0" dirty="0">
                        <a:ln>
                          <a:noFill/>
                        </a:ln>
                        <a:solidFill>
                          <a:srgbClr val="00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合约价值的</a:t>
                      </a:r>
                      <a:r>
                        <a:rPr kumimoji="0" lang="en-US" altLang="zh-CN" sz="1200" b="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1% </a:t>
                      </a:r>
                      <a:endParaRPr kumimoji="0" lang="zh-CN" altLang="zh-CN" sz="1200" b="0" i="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8"/>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Capt" panose="020A0503050201030203" pitchFamily="18" charset="0"/>
                          <a:ea typeface="Adobe Heiti Std R" panose="020B0400000000000000" pitchFamily="34" charset="-128"/>
                          <a:cs typeface="Times New Roman" pitchFamily="18" charset="0"/>
                        </a:rPr>
                        <a:t>最后交易日</a:t>
                      </a:r>
                      <a:endParaRPr kumimoji="0" lang="zh-CN" altLang="en-US" sz="1200" b="1" i="0" u="none" strike="noStrike" cap="none" normalizeH="0" baseline="0" dirty="0">
                        <a:ln>
                          <a:noFill/>
                        </a:ln>
                        <a:solidFill>
                          <a:srgbClr val="00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合约到期月份的第二个星期五</a:t>
                      </a:r>
                      <a:endParaRPr kumimoji="0" lang="zh-CN" altLang="en-US" sz="1200" b="0" i="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10"/>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u="none" strike="noStrike" kern="1200" cap="none" normalizeH="0" baseline="0" dirty="0">
                          <a:ln>
                            <a:noFill/>
                          </a:ln>
                          <a:solidFill>
                            <a:schemeClr val="dk1"/>
                          </a:solidFill>
                          <a:effectLst/>
                          <a:latin typeface="Adobe Jenson Pro Capt" panose="020A0503050201030203" pitchFamily="18" charset="0"/>
                          <a:ea typeface="Adobe Heiti Std R" panose="020B0400000000000000" pitchFamily="34" charset="-128"/>
                          <a:cs typeface="Times New Roman" pitchFamily="18" charset="0"/>
                        </a:rPr>
                        <a:t>最后交割日</a:t>
                      </a: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kern="1200" cap="none" normalizeH="0" baseline="0" dirty="0">
                          <a:ln>
                            <a:noFill/>
                          </a:ln>
                          <a:solidFill>
                            <a:schemeClr val="dk1"/>
                          </a:solidFill>
                          <a:effectLst/>
                          <a:latin typeface="Adobe Jenson Pro Capt" panose="020A0503050201030203" pitchFamily="18" charset="0"/>
                          <a:ea typeface="Adobe Heiti Std R" panose="020B0400000000000000" pitchFamily="34" charset="-128"/>
                          <a:cs typeface="Times New Roman" pitchFamily="18" charset="0"/>
                        </a:rPr>
                        <a:t>最后交易日后第三个交易日</a:t>
                      </a:r>
                    </a:p>
                  </a:txBody>
                  <a:tcPr marL="21812" marR="21812" marT="0" marB="0" anchor="ctr" horzOverflow="overflow"/>
                </a:tc>
                <a:extLst>
                  <a:ext uri="{0D108BD9-81ED-4DB2-BD59-A6C34878D82A}">
                    <a16:rowId xmlns:a16="http://schemas.microsoft.com/office/drawing/2014/main" val="10012"/>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Capt" panose="020A0503050201030203" pitchFamily="18" charset="0"/>
                          <a:ea typeface="Adobe Heiti Std R" panose="020B0400000000000000" pitchFamily="34" charset="-128"/>
                          <a:cs typeface="Times New Roman" pitchFamily="18" charset="0"/>
                        </a:rPr>
                        <a:t>交割方式</a:t>
                      </a:r>
                      <a:endParaRPr kumimoji="0" lang="zh-CN" altLang="en-US" sz="1200" b="1" i="0" u="none" strike="noStrike" cap="none" normalizeH="0" baseline="0" dirty="0">
                        <a:ln>
                          <a:noFill/>
                        </a:ln>
                        <a:solidFill>
                          <a:srgbClr val="00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rPr>
                        <a:t>实物交割</a:t>
                      </a:r>
                      <a:endParaRPr kumimoji="0" lang="zh-CN" altLang="en-US" sz="1200" b="0" i="0" u="none" strike="noStrike" cap="none" normalizeH="0" baseline="0" dirty="0">
                        <a:ln>
                          <a:noFill/>
                        </a:ln>
                        <a:solidFill>
                          <a:schemeClr val="tx1"/>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341778378"/>
                  </a:ext>
                </a:extLst>
              </a:tr>
              <a:tr h="394182">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Capt" panose="020A0503050201030203" pitchFamily="18" charset="0"/>
                          <a:ea typeface="Adobe Heiti Std R" panose="020B0400000000000000" pitchFamily="34" charset="-128"/>
                          <a:cs typeface="Times New Roman" pitchFamily="18" charset="0"/>
                        </a:rPr>
                        <a:t>合约代码</a:t>
                      </a:r>
                      <a:endParaRPr kumimoji="0" lang="zh-CN" altLang="en-US" sz="1200" b="1" i="0" u="none" strike="noStrike" cap="none" normalizeH="0" baseline="0" dirty="0">
                        <a:ln>
                          <a:noFill/>
                        </a:ln>
                        <a:solidFill>
                          <a:srgbClr val="00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u="none" strike="noStrike" cap="none" normalizeH="0" baseline="0" dirty="0">
                          <a:ln>
                            <a:noFill/>
                          </a:ln>
                          <a:effectLst/>
                          <a:latin typeface="Adobe Jenson Pro Capt" panose="020A0503050201030203" pitchFamily="18" charset="0"/>
                          <a:ea typeface="Adobe Heiti Std R" panose="020B0400000000000000" pitchFamily="34" charset="-128"/>
                          <a:cs typeface="Times New Roman" pitchFamily="18" charset="0"/>
                        </a:rPr>
                        <a:t>TF</a:t>
                      </a:r>
                      <a:endParaRPr kumimoji="0" lang="zh-CN" altLang="zh-CN" sz="1200" b="0" i="0" u="none" strike="noStrike" cap="none" normalizeH="0" baseline="0" dirty="0">
                        <a:ln>
                          <a:noFill/>
                        </a:ln>
                        <a:solidFill>
                          <a:srgbClr val="000000"/>
                        </a:solidFill>
                        <a:effectLst/>
                        <a:latin typeface="Adobe Jenson Pro Capt"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2101629191"/>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标题 1">
            <a:extLst>
              <a:ext uri="{FF2B5EF4-FFF2-40B4-BE49-F238E27FC236}">
                <a16:creationId xmlns:a16="http://schemas.microsoft.com/office/drawing/2014/main" id="{9104B265-30B7-D943-8630-9D070786709F}"/>
              </a:ext>
            </a:extLst>
          </p:cNvPr>
          <p:cNvSpPr>
            <a:spLocks noGrp="1" noChangeArrowheads="1"/>
          </p:cNvSpPr>
          <p:nvPr>
            <p:ph type="title"/>
          </p:nvPr>
        </p:nvSpPr>
        <p:spPr>
          <a:xfrm>
            <a:off x="609600" y="80682"/>
            <a:ext cx="8229600" cy="846138"/>
          </a:xfrm>
        </p:spPr>
        <p:txBody>
          <a:bodyPr/>
          <a:lstStyle/>
          <a:p>
            <a:r>
              <a:rPr lang="zh-CN" altLang="en-US" dirty="0">
                <a:ea typeface="Adobe 黑体 Std R" panose="020B0400000000000000" pitchFamily="34" charset="-128"/>
              </a:rPr>
              <a:t>中国</a:t>
            </a:r>
            <a:r>
              <a:rPr lang="en-US" altLang="zh-CN" dirty="0">
                <a:ea typeface="Adobe 黑体 Std R" panose="020B0400000000000000" pitchFamily="34" charset="-128"/>
              </a:rPr>
              <a:t>30</a:t>
            </a:r>
            <a:r>
              <a:rPr lang="zh-CN" altLang="en-US" dirty="0">
                <a:ea typeface="Adobe 黑体 Std R" panose="020B0400000000000000" pitchFamily="34" charset="-128"/>
              </a:rPr>
              <a:t>年期国债期货</a:t>
            </a:r>
          </a:p>
        </p:txBody>
      </p:sp>
      <p:sp>
        <p:nvSpPr>
          <p:cNvPr id="3" name="内容占位符 2">
            <a:extLst>
              <a:ext uri="{FF2B5EF4-FFF2-40B4-BE49-F238E27FC236}">
                <a16:creationId xmlns:a16="http://schemas.microsoft.com/office/drawing/2014/main" id="{923BB4B1-6504-3942-A540-665801923EED}"/>
              </a:ext>
            </a:extLst>
          </p:cNvPr>
          <p:cNvSpPr>
            <a:spLocks noGrp="1"/>
          </p:cNvSpPr>
          <p:nvPr>
            <p:ph idx="1"/>
          </p:nvPr>
        </p:nvSpPr>
        <p:spPr>
          <a:xfrm>
            <a:off x="1981200" y="1341439"/>
            <a:ext cx="8229600" cy="5183187"/>
          </a:xfrm>
        </p:spPr>
        <p:txBody>
          <a:bodyPr/>
          <a:lstStyle/>
          <a:p>
            <a:pPr>
              <a:defRPr/>
            </a:pPr>
            <a:endParaRPr lang="zh-CN" altLang="en-US" dirty="0"/>
          </a:p>
        </p:txBody>
      </p:sp>
      <p:sp>
        <p:nvSpPr>
          <p:cNvPr id="78851" name="灯片编号占位符 3">
            <a:extLst>
              <a:ext uri="{FF2B5EF4-FFF2-40B4-BE49-F238E27FC236}">
                <a16:creationId xmlns:a16="http://schemas.microsoft.com/office/drawing/2014/main" id="{973CEB1C-0AF9-1E4C-B9ED-53AAB7346A95}"/>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3"/>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3"/>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3"/>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3"/>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15465DAA-7925-D94F-8853-210C6EEC32B1}" type="slidenum">
              <a:rPr lang="zh-CN" altLang="en-US" sz="9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34</a:t>
            </a:fld>
            <a:endParaRPr lang="zh-CN" altLang="en-US" sz="900">
              <a:solidFill>
                <a:srgbClr val="7F7F7F"/>
              </a:solidFill>
              <a:latin typeface="Adobe Jenson Pro Capt" panose="020A0503050201030203" pitchFamily="18" charset="0"/>
              <a:ea typeface="宋体" panose="02010600030101010101" pitchFamily="2" charset="-122"/>
            </a:endParaRPr>
          </a:p>
        </p:txBody>
      </p:sp>
      <p:graphicFrame>
        <p:nvGraphicFramePr>
          <p:cNvPr id="5" name="内容占位符 5">
            <a:extLst>
              <a:ext uri="{FF2B5EF4-FFF2-40B4-BE49-F238E27FC236}">
                <a16:creationId xmlns:a16="http://schemas.microsoft.com/office/drawing/2014/main" id="{CCFD4379-193E-864F-AA7D-8866A38EBDD2}"/>
              </a:ext>
            </a:extLst>
          </p:cNvPr>
          <p:cNvGraphicFramePr>
            <a:graphicFrameLocks/>
          </p:cNvGraphicFramePr>
          <p:nvPr>
            <p:extLst>
              <p:ext uri="{D42A27DB-BD31-4B8C-83A1-F6EECF244321}">
                <p14:modId xmlns:p14="http://schemas.microsoft.com/office/powerpoint/2010/main" val="947322398"/>
              </p:ext>
            </p:extLst>
          </p:nvPr>
        </p:nvGraphicFramePr>
        <p:xfrm>
          <a:off x="1219200" y="1143002"/>
          <a:ext cx="10287000" cy="5183187"/>
        </p:xfrm>
        <a:graphic>
          <a:graphicData uri="http://schemas.openxmlformats.org/drawingml/2006/table">
            <a:tbl>
              <a:tblPr firstRow="1" bandRow="1">
                <a:tableStyleId>{21E4AEA4-8DFA-4A89-87EB-49C32662AFE0}</a:tableStyleId>
              </a:tblPr>
              <a:tblGrid>
                <a:gridCol w="2594113">
                  <a:extLst>
                    <a:ext uri="{9D8B030D-6E8A-4147-A177-3AD203B41FA5}">
                      <a16:colId xmlns:a16="http://schemas.microsoft.com/office/drawing/2014/main" val="20000"/>
                    </a:ext>
                  </a:extLst>
                </a:gridCol>
                <a:gridCol w="7692887">
                  <a:extLst>
                    <a:ext uri="{9D8B030D-6E8A-4147-A177-3AD203B41FA5}">
                      <a16:colId xmlns:a16="http://schemas.microsoft.com/office/drawing/2014/main" val="20001"/>
                    </a:ext>
                  </a:extLst>
                </a:gridCol>
              </a:tblGrid>
              <a:tr h="388273">
                <a:tc>
                  <a:txBody>
                    <a:bodyPr/>
                    <a:lstStyle/>
                    <a:p>
                      <a:pPr marL="0" marR="0" lvl="0" indent="304800" algn="ctr" defTabSz="914400" rtl="0" eaLnBrk="1" fontAlgn="base" latinLnBrk="0" hangingPunct="1">
                        <a:lnSpc>
                          <a:spcPct val="150000"/>
                        </a:lnSpc>
                        <a:spcBef>
                          <a:spcPct val="0"/>
                        </a:spcBef>
                        <a:spcAft>
                          <a:spcPct val="0"/>
                        </a:spcAft>
                        <a:buClrTx/>
                        <a:buSzTx/>
                        <a:buFontTx/>
                        <a:buNone/>
                        <a:tabLst/>
                      </a:pPr>
                      <a:r>
                        <a:rPr kumimoji="0" lang="zh-CN" altLang="en-US" sz="1200" b="0" u="none" strike="noStrike" cap="none" normalizeH="0" baseline="0" dirty="0">
                          <a:ln>
                            <a:noFill/>
                          </a:ln>
                          <a:effectLst/>
                          <a:latin typeface="Adobe Jenson Pro" panose="020A0503050201030203" pitchFamily="18" charset="0"/>
                          <a:ea typeface="Adobe 黑体 Std R" pitchFamily="34" charset="-122"/>
                          <a:cs typeface="Times New Roman" pitchFamily="18" charset="0"/>
                        </a:rPr>
                        <a:t>项目</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itchFamily="34" charset="-122"/>
                        <a:cs typeface="Times New Roman" pitchFamily="18" charset="0"/>
                      </a:endParaRPr>
                    </a:p>
                  </a:txBody>
                  <a:tcPr marL="21812" marR="21812" marT="0" marB="0" anchor="ctr" anchorCtr="1" horzOverflow="overflow"/>
                </a:tc>
                <a:tc>
                  <a:txBody>
                    <a:bodyPr/>
                    <a:lstStyle/>
                    <a:p>
                      <a:pPr marL="0" marR="0" lvl="0" indent="304800" algn="ctr" defTabSz="914400" rtl="0" eaLnBrk="1" fontAlgn="base" latinLnBrk="0" hangingPunct="1">
                        <a:lnSpc>
                          <a:spcPct val="150000"/>
                        </a:lnSpc>
                        <a:spcBef>
                          <a:spcPct val="0"/>
                        </a:spcBef>
                        <a:spcAft>
                          <a:spcPct val="0"/>
                        </a:spcAft>
                        <a:buClrTx/>
                        <a:buSzTx/>
                        <a:buFontTx/>
                        <a:buNone/>
                        <a:tabLst/>
                      </a:pPr>
                      <a:r>
                        <a:rPr kumimoji="0" lang="zh-CN" altLang="en-US" sz="1200" b="0" u="none" strike="noStrike" cap="none" normalizeH="0" baseline="0" dirty="0">
                          <a:ln>
                            <a:noFill/>
                          </a:ln>
                          <a:effectLst/>
                          <a:latin typeface="Adobe Jenson Pro" panose="020A0503050201030203" pitchFamily="18" charset="0"/>
                          <a:ea typeface="Adobe 黑体 Std R" pitchFamily="34" charset="-122"/>
                          <a:cs typeface="Times New Roman" pitchFamily="18" charset="0"/>
                        </a:rPr>
                        <a:t>内容</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itchFamily="34" charset="-122"/>
                        <a:cs typeface="Times New Roman" pitchFamily="18" charset="0"/>
                      </a:endParaRPr>
                    </a:p>
                  </a:txBody>
                  <a:tcPr marL="21812" marR="21812" marT="0" marB="0" anchor="ctr" anchorCtr="1" horzOverflow="overflow"/>
                </a:tc>
                <a:extLst>
                  <a:ext uri="{0D108BD9-81ED-4DB2-BD59-A6C34878D82A}">
                    <a16:rowId xmlns:a16="http://schemas.microsoft.com/office/drawing/2014/main" val="10000"/>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合约标的</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面值为</a:t>
                      </a:r>
                      <a:r>
                        <a:rPr kumimoji="0" lang="en-US" altLang="zh-CN"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100</a:t>
                      </a: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万</a:t>
                      </a: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元人民币，票面利率</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为</a:t>
                      </a:r>
                      <a:r>
                        <a:rPr kumimoji="0" lang="en-US" altLang="zh-CN"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3%</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的</a:t>
                      </a:r>
                      <a:r>
                        <a:rPr kumimoji="0" lang="zh-CN" altLang="en-US"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名义</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超长期国债</a:t>
                      </a:r>
                      <a:endParaRPr kumimoji="0" lang="zh-CN" altLang="en-US"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1"/>
                  </a:ext>
                </a:extLst>
              </a:tr>
              <a:tr h="460155">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可交割国债</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发行期限不高于</a:t>
                      </a:r>
                      <a:r>
                        <a:rPr kumimoji="0" lang="en-US" altLang="zh-CN"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30</a:t>
                      </a: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年</a:t>
                      </a: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，合约</a:t>
                      </a:r>
                      <a:r>
                        <a:rPr kumimoji="0" lang="zh-CN" altLang="en-US"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到期月首日剩余期限不低于</a:t>
                      </a:r>
                      <a:r>
                        <a:rPr kumimoji="0" lang="en-US" altLang="zh-CN" sz="1200" b="1" u="none" strike="noStrike" kern="1200"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25</a:t>
                      </a:r>
                      <a:r>
                        <a:rPr kumimoji="0" lang="zh-CN" altLang="en-US" sz="1200" b="1" u="none" strike="noStrike" kern="1200"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年的记账式附息国债</a:t>
                      </a:r>
                      <a:endParaRPr kumimoji="0" lang="zh-CN" altLang="en-US"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2"/>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报价方式</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百元</a:t>
                      </a:r>
                      <a:r>
                        <a:rPr kumimoji="0" lang="zh-CN" altLang="en-US" sz="1200"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净价</a:t>
                      </a: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报价</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3"/>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最小变动价位</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0.01</a:t>
                      </a: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元</a:t>
                      </a:r>
                      <a:endParaRPr kumimoji="0" lang="zh-CN" altLang="en-US"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4"/>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合约月份</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最近的三个季月（三、六、九、十二季月循环）</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5"/>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交易时间</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u="none" strike="noStrike" cap="none" normalizeH="0" baseline="0" dirty="0">
                          <a:ln>
                            <a:noFill/>
                          </a:ln>
                          <a:solidFill>
                            <a:schemeClr val="tx1"/>
                          </a:solidFill>
                          <a:effectLst/>
                          <a:latin typeface="Adobe Jenson Pro" panose="020A0503050201030203" pitchFamily="18" charset="0"/>
                          <a:ea typeface="SimSong" panose="02020300000000000000" pitchFamily="18" charset="-122"/>
                          <a:cs typeface="Times New Roman" panose="02020603050405020304" pitchFamily="18" charset="0"/>
                        </a:rPr>
                        <a:t>09:30-11:30</a:t>
                      </a:r>
                      <a:r>
                        <a:rPr kumimoji="0" lang="zh-CN" altLang="en-US" sz="1200" u="none" strike="noStrike" cap="none" normalizeH="0" baseline="0" dirty="0">
                          <a:ln>
                            <a:noFill/>
                          </a:ln>
                          <a:solidFill>
                            <a:schemeClr val="tx1"/>
                          </a:solidFill>
                          <a:effectLst/>
                          <a:latin typeface="Adobe Jenson Pro" panose="020A0503050201030203" pitchFamily="18" charset="0"/>
                          <a:ea typeface="SimSong" panose="02020300000000000000" pitchFamily="18" charset="-122"/>
                          <a:cs typeface="Times New Roman" panose="02020603050405020304" pitchFamily="18" charset="0"/>
                        </a:rPr>
                        <a:t>， </a:t>
                      </a:r>
                      <a:r>
                        <a:rPr kumimoji="0" lang="en-US" altLang="zh-CN" sz="1200" u="none" strike="noStrike" cap="none" normalizeH="0" baseline="0" dirty="0">
                          <a:ln>
                            <a:noFill/>
                          </a:ln>
                          <a:solidFill>
                            <a:schemeClr val="tx1"/>
                          </a:solidFill>
                          <a:effectLst/>
                          <a:latin typeface="Adobe Jenson Pro" panose="020A0503050201030203" pitchFamily="18" charset="0"/>
                          <a:ea typeface="SimSong" panose="02020300000000000000" pitchFamily="18" charset="-122"/>
                          <a:cs typeface="Times New Roman" panose="02020603050405020304" pitchFamily="18" charset="0"/>
                        </a:rPr>
                        <a:t>13:00-15:15</a:t>
                      </a:r>
                      <a:r>
                        <a:rPr kumimoji="0" lang="zh-CN" altLang="en-US" sz="1200" u="none" strike="noStrike" cap="none" normalizeH="0" baseline="0" dirty="0">
                          <a:ln>
                            <a:noFill/>
                          </a:ln>
                          <a:solidFill>
                            <a:schemeClr val="tx1"/>
                          </a:solidFill>
                          <a:effectLst/>
                          <a:latin typeface="Adobe Jenson Pro" panose="020A0503050201030203" pitchFamily="18" charset="0"/>
                          <a:ea typeface="Adobe Heiti Std R" panose="020B0400000000000000" pitchFamily="34" charset="-128"/>
                          <a:cs typeface="Times New Roman" pitchFamily="18" charset="0"/>
                        </a:rPr>
                        <a:t>；最后交易日：</a:t>
                      </a:r>
                      <a:r>
                        <a:rPr kumimoji="0" lang="en-US" altLang="zh-CN" sz="1200" u="none" strike="noStrike" cap="none" normalizeH="0" baseline="0" dirty="0">
                          <a:ln>
                            <a:noFill/>
                          </a:ln>
                          <a:solidFill>
                            <a:schemeClr val="tx1"/>
                          </a:solidFill>
                          <a:effectLst/>
                          <a:latin typeface="Adobe Jenson Pro" panose="020A0503050201030203" pitchFamily="18" charset="0"/>
                          <a:ea typeface="SimSong" panose="02020300000000000000" pitchFamily="18" charset="-122"/>
                          <a:cs typeface="Times New Roman" panose="02020603050405020304" pitchFamily="18" charset="0"/>
                        </a:rPr>
                        <a:t>09:30-11:30</a:t>
                      </a:r>
                      <a:endParaRPr kumimoji="0" lang="zh-CN" altLang="zh-CN" sz="1200" b="0" i="0" u="none" strike="noStrike" cap="none" normalizeH="0" baseline="0" dirty="0">
                        <a:ln>
                          <a:noFill/>
                        </a:ln>
                        <a:solidFill>
                          <a:schemeClr val="tx1"/>
                        </a:solidFill>
                        <a:effectLst/>
                        <a:latin typeface="Adobe Jenson Pro" panose="020A0503050201030203" pitchFamily="18" charset="0"/>
                        <a:ea typeface="Adobe Heiti Std R" panose="020B0400000000000000" pitchFamily="34" charset="-128"/>
                        <a:cs typeface="Times New Roman" pitchFamily="18" charset="0"/>
                      </a:endParaRPr>
                    </a:p>
                  </a:txBody>
                  <a:tcPr marL="21812" marR="21812" marT="0" marB="0" anchor="ctr" horzOverflow="overflow"/>
                </a:tc>
                <a:extLst>
                  <a:ext uri="{0D108BD9-81ED-4DB2-BD59-A6C34878D82A}">
                    <a16:rowId xmlns:a16="http://schemas.microsoft.com/office/drawing/2014/main" val="10006"/>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每日价格最大波动限制</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上一交易日结算价的</a:t>
                      </a:r>
                      <a:r>
                        <a:rPr kumimoji="0" lang="zh-CN" altLang="zh-CN"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a:t>
                      </a:r>
                      <a:r>
                        <a:rPr kumimoji="0" lang="en-US" altLang="zh-CN"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3.5 %</a:t>
                      </a:r>
                      <a:endParaRPr kumimoji="0" lang="zh-CN" altLang="zh-CN"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7"/>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最低交易保证金</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合约价值的</a:t>
                      </a:r>
                      <a:r>
                        <a:rPr kumimoji="0" lang="en-US" altLang="zh-CN" sz="1200" b="1" u="none" strike="noStrike" cap="none" normalizeH="0" baseline="0" dirty="0">
                          <a:ln>
                            <a:noFill/>
                          </a:ln>
                          <a:solidFill>
                            <a:srgbClr val="FF0000"/>
                          </a:solidFill>
                          <a:effectLst/>
                          <a:latin typeface="Adobe Jenson Pro" panose="020A0503050201030203" pitchFamily="18" charset="0"/>
                          <a:ea typeface="Adobe 黑体 Std R" panose="020B0400000000000000" pitchFamily="34" charset="-122"/>
                          <a:cs typeface="Times New Roman" pitchFamily="18" charset="0"/>
                        </a:rPr>
                        <a:t>3.5</a:t>
                      </a:r>
                      <a:r>
                        <a:rPr kumimoji="0" lang="en-US" altLang="zh-CN" sz="1200" b="1"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 </a:t>
                      </a:r>
                      <a:endParaRPr kumimoji="0" lang="zh-CN" altLang="zh-CN" sz="1200" b="1"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08"/>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最后交易日</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合约到期月份的第二个星期五</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10"/>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交割方式</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rPr>
                        <a:t>实物交割</a:t>
                      </a:r>
                      <a:endParaRPr kumimoji="0" lang="zh-CN" altLang="en-US" sz="1200" b="0" i="0" u="none" strike="noStrike" cap="none" normalizeH="0" baseline="0" dirty="0">
                        <a:ln>
                          <a:noFill/>
                        </a:ln>
                        <a:solidFill>
                          <a:schemeClr val="tx1"/>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11"/>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kern="1200" cap="none" normalizeH="0" baseline="0" dirty="0">
                          <a:ln>
                            <a:noFill/>
                          </a:ln>
                          <a:solidFill>
                            <a:schemeClr val="dk1"/>
                          </a:solidFill>
                          <a:effectLst/>
                          <a:latin typeface="Adobe Jenson Pro" panose="020A0503050201030203" pitchFamily="18" charset="0"/>
                          <a:ea typeface="Adobe 黑体 Std R" panose="020B0400000000000000" pitchFamily="34" charset="-122"/>
                          <a:cs typeface="Times New Roman" pitchFamily="18" charset="0"/>
                        </a:rPr>
                        <a:t>最后交割日</a:t>
                      </a: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kern="1200" cap="none" normalizeH="0" baseline="0" dirty="0">
                          <a:ln>
                            <a:noFill/>
                          </a:ln>
                          <a:solidFill>
                            <a:schemeClr val="dk1"/>
                          </a:solidFill>
                          <a:effectLst/>
                          <a:latin typeface="Adobe Jenson Pro" panose="020A0503050201030203" pitchFamily="18" charset="0"/>
                          <a:ea typeface="Adobe 黑体 Std R" panose="020B0400000000000000" pitchFamily="34" charset="-122"/>
                          <a:cs typeface="Times New Roman" pitchFamily="18" charset="0"/>
                        </a:rPr>
                        <a:t>最后交易日后第三个交易日</a:t>
                      </a:r>
                    </a:p>
                  </a:txBody>
                  <a:tcPr marL="21812" marR="21812" marT="0" marB="0" anchor="ctr" horzOverflow="overflow"/>
                </a:tc>
                <a:extLst>
                  <a:ext uri="{0D108BD9-81ED-4DB2-BD59-A6C34878D82A}">
                    <a16:rowId xmlns:a16="http://schemas.microsoft.com/office/drawing/2014/main" val="10012"/>
                  </a:ext>
                </a:extLst>
              </a:tr>
              <a:tr h="394069">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zh-CN" altLang="en-US"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合约代码</a:t>
                      </a:r>
                      <a:endParaRPr kumimoji="0" lang="zh-CN" altLang="en-US" sz="1200" b="1"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u="none" strike="noStrike" cap="none" normalizeH="0" baseline="0" dirty="0">
                          <a:ln>
                            <a:noFill/>
                          </a:ln>
                          <a:effectLst/>
                          <a:latin typeface="Adobe Jenson Pro" panose="020A0503050201030203" pitchFamily="18" charset="0"/>
                          <a:ea typeface="Adobe 黑体 Std R" panose="020B0400000000000000" pitchFamily="34" charset="-122"/>
                          <a:cs typeface="Times New Roman" pitchFamily="18" charset="0"/>
                        </a:rPr>
                        <a:t>TL</a:t>
                      </a:r>
                      <a:endParaRPr kumimoji="0" lang="zh-CN" altLang="zh-CN" sz="1200" b="0" i="0" u="none" strike="noStrike" cap="none" normalizeH="0" baseline="0" dirty="0">
                        <a:ln>
                          <a:noFill/>
                        </a:ln>
                        <a:solidFill>
                          <a:srgbClr val="000000"/>
                        </a:solidFill>
                        <a:effectLst/>
                        <a:latin typeface="Adobe Jenson Pro" panose="020A0503050201030203" pitchFamily="18" charset="0"/>
                        <a:ea typeface="Adobe 黑体 Std R" panose="020B0400000000000000" pitchFamily="34" charset="-122"/>
                        <a:cs typeface="Times New Roman" pitchFamily="18" charset="0"/>
                      </a:endParaRPr>
                    </a:p>
                  </a:txBody>
                  <a:tcPr marL="21812" marR="21812" marT="0" marB="0" anchor="ctr" horzOverflow="overflow"/>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2806307686"/>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zh-CN" altLang="en-US" sz="3600" dirty="0"/>
              <a:t>报价与交割惯例</a:t>
            </a:r>
            <a:r>
              <a:rPr lang="en-US" altLang="zh-CN" sz="3600" dirty="0">
                <a:latin typeface="楷体" panose="02010609060101010101" pitchFamily="49" charset="-122"/>
                <a:ea typeface="楷体" panose="02010609060101010101" pitchFamily="49" charset="-122"/>
              </a:rPr>
              <a:t>:</a:t>
            </a:r>
            <a:r>
              <a:rPr lang="zh-CN" altLang="en-US" sz="3600" dirty="0"/>
              <a:t>债券现货</a:t>
            </a:r>
            <a:r>
              <a:rPr lang="en-US" altLang="zh-CN" sz="3600" dirty="0"/>
              <a:t>VS</a:t>
            </a:r>
            <a:r>
              <a:rPr lang="zh-CN" altLang="en-US" sz="3600" dirty="0"/>
              <a:t>国债期货</a:t>
            </a:r>
          </a:p>
        </p:txBody>
      </p:sp>
      <p:sp>
        <p:nvSpPr>
          <p:cNvPr id="3" name="文本占位符 2"/>
          <p:cNvSpPr>
            <a:spLocks noGrp="1"/>
          </p:cNvSpPr>
          <p:nvPr>
            <p:ph idx="1"/>
          </p:nvPr>
        </p:nvSpPr>
        <p:spPr>
          <a:xfrm>
            <a:off x="656167" y="1340768"/>
            <a:ext cx="10926233" cy="5184576"/>
          </a:xfrm>
        </p:spPr>
        <p:txBody>
          <a:bodyPr>
            <a:normAutofit/>
          </a:bodyPr>
          <a:lstStyle/>
          <a:p>
            <a:r>
              <a:rPr lang="zh-CN" altLang="en-US" dirty="0"/>
              <a:t>同：净价报价、全价交割</a:t>
            </a:r>
          </a:p>
          <a:p>
            <a:pPr lvl="1"/>
            <a:r>
              <a:rPr lang="zh-CN" altLang="en-US" dirty="0"/>
              <a:t>全价：真实的交割价格</a:t>
            </a:r>
            <a:endParaRPr lang="en-US" altLang="zh-CN" dirty="0"/>
          </a:p>
          <a:p>
            <a:pPr lvl="1"/>
            <a:r>
              <a:rPr lang="zh-CN" altLang="en-US" dirty="0"/>
              <a:t>净价</a:t>
            </a:r>
            <a:r>
              <a:rPr lang="en-US" altLang="zh-CN" dirty="0"/>
              <a:t>=</a:t>
            </a:r>
            <a:r>
              <a:rPr lang="zh-CN" altLang="en-US" dirty="0"/>
              <a:t>全价</a:t>
            </a:r>
            <a:r>
              <a:rPr lang="en-US" altLang="zh-CN" dirty="0"/>
              <a:t>-</a:t>
            </a:r>
            <a:r>
              <a:rPr lang="zh-CN" altLang="en-US" dirty="0"/>
              <a:t>应计利息</a:t>
            </a:r>
          </a:p>
          <a:p>
            <a:pPr lvl="1"/>
            <a:r>
              <a:rPr lang="zh-CN" altLang="en-US" dirty="0"/>
              <a:t>应计利息：上一个付息日至交割日的利息（按天数比例计算）</a:t>
            </a:r>
          </a:p>
          <a:p>
            <a:r>
              <a:rPr lang="zh-CN" altLang="en-US" dirty="0"/>
              <a:t>异：交割日不同</a:t>
            </a:r>
          </a:p>
          <a:p>
            <a:pPr lvl="1"/>
            <a:r>
              <a:rPr lang="zh-CN" altLang="en-US" dirty="0"/>
              <a:t>债券现货交割日：现货交易当天或下一个交易日</a:t>
            </a:r>
          </a:p>
          <a:p>
            <a:pPr lvl="1"/>
            <a:r>
              <a:rPr lang="zh-CN" altLang="en-US" dirty="0"/>
              <a:t>国债期货交割日：期货到期日</a:t>
            </a:r>
            <a:endParaRPr lang="en-US" altLang="zh-CN" dirty="0"/>
          </a:p>
        </p:txBody>
      </p:sp>
      <p:sp>
        <p:nvSpPr>
          <p:cNvPr id="4" name="灯片编号占位符 3"/>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35</a:t>
            </a:fld>
            <a:endParaRPr lang="zh-CN" altLang="en-US" dirty="0"/>
          </a:p>
        </p:txBody>
      </p:sp>
    </p:spTree>
    <p:extLst>
      <p:ext uri="{BB962C8B-B14F-4D97-AF65-F5344CB8AC3E}">
        <p14:creationId xmlns:p14="http://schemas.microsoft.com/office/powerpoint/2010/main" val="32053230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7FAB8EC-A61A-4D66-B6F3-B89ED0B33C55}"/>
              </a:ext>
            </a:extLst>
          </p:cNvPr>
          <p:cNvSpPr>
            <a:spLocks noGrp="1"/>
          </p:cNvSpPr>
          <p:nvPr>
            <p:ph type="title"/>
          </p:nvPr>
        </p:nvSpPr>
        <p:spPr>
          <a:ln w="28575"/>
        </p:spPr>
        <p:txBody>
          <a:bodyPr/>
          <a:lstStyle/>
          <a:p>
            <a:r>
              <a:rPr lang="zh-CN" altLang="en-US" dirty="0"/>
              <a:t>中金所关于国债期货交割的规定</a:t>
            </a:r>
          </a:p>
        </p:txBody>
      </p:sp>
      <p:sp>
        <p:nvSpPr>
          <p:cNvPr id="3" name="内容占位符 2">
            <a:extLst>
              <a:ext uri="{FF2B5EF4-FFF2-40B4-BE49-F238E27FC236}">
                <a16:creationId xmlns:a16="http://schemas.microsoft.com/office/drawing/2014/main" id="{491DB68F-CBCF-47C8-83C0-1EC31DFCC22B}"/>
              </a:ext>
            </a:extLst>
          </p:cNvPr>
          <p:cNvSpPr>
            <a:spLocks noGrp="1"/>
          </p:cNvSpPr>
          <p:nvPr>
            <p:ph idx="1"/>
          </p:nvPr>
        </p:nvSpPr>
        <p:spPr>
          <a:ln>
            <a:solidFill>
              <a:srgbClr val="002060"/>
            </a:solidFill>
          </a:ln>
        </p:spPr>
        <p:txBody>
          <a:bodyPr/>
          <a:lstStyle/>
          <a:p>
            <a:endParaRPr lang="zh-CN" altLang="en-US" dirty="0"/>
          </a:p>
          <a:p>
            <a:endParaRPr lang="zh-CN" altLang="en-US" dirty="0"/>
          </a:p>
        </p:txBody>
      </p:sp>
      <p:sp>
        <p:nvSpPr>
          <p:cNvPr id="4" name="灯片编号占位符 3">
            <a:extLst>
              <a:ext uri="{FF2B5EF4-FFF2-40B4-BE49-F238E27FC236}">
                <a16:creationId xmlns:a16="http://schemas.microsoft.com/office/drawing/2014/main" id="{83DFE79D-1A57-4EDE-994F-8F75F24565C9}"/>
              </a:ext>
            </a:extLst>
          </p:cNvPr>
          <p:cNvSpPr>
            <a:spLocks noGrp="1"/>
          </p:cNvSpPr>
          <p:nvPr>
            <p:ph type="sldNum" sz="quarter" idx="12"/>
          </p:nvPr>
        </p:nvSpPr>
        <p:spPr bwMode="auto">
          <a:xfrm>
            <a:off x="6588224" y="7712968"/>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36</a:t>
            </a:fld>
            <a:endParaRPr lang="zh-CN" altLang="en-US" dirty="0"/>
          </a:p>
        </p:txBody>
      </p:sp>
      <p:cxnSp>
        <p:nvCxnSpPr>
          <p:cNvPr id="6" name="直接连接符 5">
            <a:extLst>
              <a:ext uri="{FF2B5EF4-FFF2-40B4-BE49-F238E27FC236}">
                <a16:creationId xmlns:a16="http://schemas.microsoft.com/office/drawing/2014/main" id="{B702255D-10BD-4192-B1CB-69A4D436D9DA}"/>
              </a:ext>
            </a:extLst>
          </p:cNvPr>
          <p:cNvCxnSpPr>
            <a:cxnSpLocks/>
          </p:cNvCxnSpPr>
          <p:nvPr/>
        </p:nvCxnSpPr>
        <p:spPr>
          <a:xfrm>
            <a:off x="4363068" y="3804144"/>
            <a:ext cx="1580" cy="144016"/>
          </a:xfrm>
          <a:prstGeom prst="line">
            <a:avLst/>
          </a:prstGeom>
          <a:ln w="28575">
            <a:solidFill>
              <a:schemeClr val="bg1">
                <a:lumMod val="50000"/>
              </a:schemeClr>
            </a:solidFill>
          </a:ln>
        </p:spPr>
        <p:style>
          <a:lnRef idx="1">
            <a:schemeClr val="accent2"/>
          </a:lnRef>
          <a:fillRef idx="0">
            <a:schemeClr val="accent2"/>
          </a:fillRef>
          <a:effectRef idx="0">
            <a:schemeClr val="accent2"/>
          </a:effectRef>
          <a:fontRef idx="minor">
            <a:schemeClr val="tx1"/>
          </a:fontRef>
        </p:style>
      </p:cxnSp>
      <p:cxnSp>
        <p:nvCxnSpPr>
          <p:cNvPr id="10" name="直接连接符 9">
            <a:extLst>
              <a:ext uri="{FF2B5EF4-FFF2-40B4-BE49-F238E27FC236}">
                <a16:creationId xmlns:a16="http://schemas.microsoft.com/office/drawing/2014/main" id="{F9B5B992-E87D-443B-9A8A-CA35B9D4F798}"/>
              </a:ext>
            </a:extLst>
          </p:cNvPr>
          <p:cNvCxnSpPr>
            <a:cxnSpLocks/>
          </p:cNvCxnSpPr>
          <p:nvPr/>
        </p:nvCxnSpPr>
        <p:spPr>
          <a:xfrm>
            <a:off x="8611540" y="3804144"/>
            <a:ext cx="1580" cy="144016"/>
          </a:xfrm>
          <a:prstGeom prst="line">
            <a:avLst/>
          </a:prstGeom>
          <a:ln w="28575">
            <a:solidFill>
              <a:schemeClr val="bg1">
                <a:lumMod val="50000"/>
              </a:schemeClr>
            </a:solidFill>
          </a:ln>
        </p:spPr>
        <p:style>
          <a:lnRef idx="1">
            <a:schemeClr val="accent2"/>
          </a:lnRef>
          <a:fillRef idx="0">
            <a:schemeClr val="accent2"/>
          </a:fillRef>
          <a:effectRef idx="0">
            <a:schemeClr val="accent2"/>
          </a:effectRef>
          <a:fontRef idx="minor">
            <a:schemeClr val="tx1"/>
          </a:fontRef>
        </p:style>
      </p:cxnSp>
      <p:cxnSp>
        <p:nvCxnSpPr>
          <p:cNvPr id="12" name="直接连接符 11">
            <a:extLst>
              <a:ext uri="{FF2B5EF4-FFF2-40B4-BE49-F238E27FC236}">
                <a16:creationId xmlns:a16="http://schemas.microsoft.com/office/drawing/2014/main" id="{9871BC1B-1AD3-410C-AFBF-4114DD628955}"/>
              </a:ext>
            </a:extLst>
          </p:cNvPr>
          <p:cNvCxnSpPr>
            <a:cxnSpLocks/>
          </p:cNvCxnSpPr>
          <p:nvPr/>
        </p:nvCxnSpPr>
        <p:spPr>
          <a:xfrm flipV="1">
            <a:off x="4363068" y="3932906"/>
            <a:ext cx="4680521" cy="13124"/>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3" name="文本框 12">
            <a:extLst>
              <a:ext uri="{FF2B5EF4-FFF2-40B4-BE49-F238E27FC236}">
                <a16:creationId xmlns:a16="http://schemas.microsoft.com/office/drawing/2014/main" id="{2E5DAD73-45E1-4C25-9E83-2191E2A321CD}"/>
              </a:ext>
            </a:extLst>
          </p:cNvPr>
          <p:cNvSpPr txBox="1"/>
          <p:nvPr/>
        </p:nvSpPr>
        <p:spPr>
          <a:xfrm>
            <a:off x="3787004" y="3250640"/>
            <a:ext cx="1651444" cy="307777"/>
          </a:xfrm>
          <a:prstGeom prst="rect">
            <a:avLst/>
          </a:prstGeom>
          <a:noFill/>
        </p:spPr>
        <p:txBody>
          <a:bodyPr wrap="square" rtlCol="0">
            <a:spAutoFit/>
          </a:bodyPr>
          <a:lstStyle/>
          <a:p>
            <a:r>
              <a:rPr lang="zh-CN" altLang="en-US" sz="1400" b="1" dirty="0">
                <a:solidFill>
                  <a:srgbClr val="FF0000"/>
                </a:solidFill>
                <a:latin typeface="楷体" panose="02010609060101010101" pitchFamily="49" charset="-122"/>
                <a:ea typeface="楷体" panose="02010609060101010101" pitchFamily="49" charset="-122"/>
              </a:rPr>
              <a:t>交割月首个交易日</a:t>
            </a:r>
            <a:endParaRPr lang="en-US" altLang="zh-CN" sz="1400" b="1" dirty="0">
              <a:solidFill>
                <a:srgbClr val="FF0000"/>
              </a:solidFill>
              <a:latin typeface="楷体" panose="02010609060101010101" pitchFamily="49" charset="-122"/>
              <a:ea typeface="楷体" panose="02010609060101010101" pitchFamily="49" charset="-122"/>
            </a:endParaRPr>
          </a:p>
        </p:txBody>
      </p:sp>
      <p:sp>
        <p:nvSpPr>
          <p:cNvPr id="17" name="文本框 16">
            <a:extLst>
              <a:ext uri="{FF2B5EF4-FFF2-40B4-BE49-F238E27FC236}">
                <a16:creationId xmlns:a16="http://schemas.microsoft.com/office/drawing/2014/main" id="{05A45FD1-1848-477A-9716-C608F5A18EE6}"/>
              </a:ext>
            </a:extLst>
          </p:cNvPr>
          <p:cNvSpPr txBox="1"/>
          <p:nvPr/>
        </p:nvSpPr>
        <p:spPr>
          <a:xfrm>
            <a:off x="7891460" y="3176464"/>
            <a:ext cx="1651444" cy="523220"/>
          </a:xfrm>
          <a:prstGeom prst="rect">
            <a:avLst/>
          </a:prstGeom>
          <a:noFill/>
        </p:spPr>
        <p:txBody>
          <a:bodyPr wrap="square" rtlCol="0">
            <a:spAutoFit/>
          </a:bodyPr>
          <a:lstStyle/>
          <a:p>
            <a:r>
              <a:rPr lang="zh-CN" altLang="en-US" sz="1400" b="1" dirty="0">
                <a:solidFill>
                  <a:srgbClr val="FF0000"/>
                </a:solidFill>
                <a:latin typeface="楷体" panose="02010609060101010101" pitchFamily="49" charset="-122"/>
                <a:ea typeface="楷体" panose="02010609060101010101" pitchFamily="49" charset="-122"/>
              </a:rPr>
              <a:t>交割月最后交易日</a:t>
            </a:r>
            <a:endParaRPr lang="en-US" altLang="zh-CN" sz="1400" b="1" dirty="0">
              <a:solidFill>
                <a:srgbClr val="FF0000"/>
              </a:solidFill>
              <a:latin typeface="楷体" panose="02010609060101010101" pitchFamily="49" charset="-122"/>
              <a:ea typeface="楷体" panose="02010609060101010101" pitchFamily="49" charset="-122"/>
            </a:endParaRPr>
          </a:p>
          <a:p>
            <a:r>
              <a:rPr lang="zh-CN" altLang="en-US" sz="1400" b="1" dirty="0">
                <a:solidFill>
                  <a:srgbClr val="FF0000"/>
                </a:solidFill>
                <a:latin typeface="楷体" panose="02010609060101010101" pitchFamily="49" charset="-122"/>
                <a:ea typeface="楷体" panose="02010609060101010101" pitchFamily="49" charset="-122"/>
              </a:rPr>
              <a:t>（第二个周五）</a:t>
            </a:r>
          </a:p>
        </p:txBody>
      </p:sp>
      <p:sp>
        <p:nvSpPr>
          <p:cNvPr id="19" name="文本框 18">
            <a:extLst>
              <a:ext uri="{FF2B5EF4-FFF2-40B4-BE49-F238E27FC236}">
                <a16:creationId xmlns:a16="http://schemas.microsoft.com/office/drawing/2014/main" id="{78C7269C-958C-40C5-AD41-7718647488C4}"/>
              </a:ext>
            </a:extLst>
          </p:cNvPr>
          <p:cNvSpPr txBox="1"/>
          <p:nvPr/>
        </p:nvSpPr>
        <p:spPr>
          <a:xfrm>
            <a:off x="2063552" y="3190690"/>
            <a:ext cx="1651444" cy="523220"/>
          </a:xfrm>
          <a:prstGeom prst="rect">
            <a:avLst/>
          </a:prstGeom>
          <a:noFill/>
        </p:spPr>
        <p:txBody>
          <a:bodyPr wrap="square" rtlCol="0">
            <a:spAutoFit/>
          </a:bodyPr>
          <a:lstStyle/>
          <a:p>
            <a:r>
              <a:rPr lang="zh-CN" altLang="en-US" sz="1400" b="1" dirty="0">
                <a:solidFill>
                  <a:srgbClr val="FF0000"/>
                </a:solidFill>
                <a:latin typeface="楷体" panose="02010609060101010101" pitchFamily="49" charset="-122"/>
                <a:ea typeface="楷体" panose="02010609060101010101" pitchFamily="49" charset="-122"/>
              </a:rPr>
              <a:t>  国债期货空头</a:t>
            </a:r>
            <a:endParaRPr lang="en-US" altLang="zh-CN" sz="1400" b="1" dirty="0">
              <a:solidFill>
                <a:srgbClr val="FF0000"/>
              </a:solidFill>
              <a:latin typeface="楷体" panose="02010609060101010101" pitchFamily="49" charset="-122"/>
              <a:ea typeface="楷体" panose="02010609060101010101" pitchFamily="49" charset="-122"/>
            </a:endParaRPr>
          </a:p>
          <a:p>
            <a:r>
              <a:rPr lang="zh-CN" altLang="en-US" sz="1400" b="1" dirty="0">
                <a:solidFill>
                  <a:srgbClr val="FF0000"/>
                </a:solidFill>
                <a:latin typeface="楷体" panose="02010609060101010101" pitchFamily="49" charset="-122"/>
                <a:ea typeface="楷体" panose="02010609060101010101" pitchFamily="49" charset="-122"/>
              </a:rPr>
              <a:t>交割意向申报时间</a:t>
            </a:r>
          </a:p>
        </p:txBody>
      </p:sp>
      <p:sp>
        <p:nvSpPr>
          <p:cNvPr id="21" name="文本框 20">
            <a:extLst>
              <a:ext uri="{FF2B5EF4-FFF2-40B4-BE49-F238E27FC236}">
                <a16:creationId xmlns:a16="http://schemas.microsoft.com/office/drawing/2014/main" id="{DCB57B0C-7E04-4113-B9D7-5576B0ACCBE2}"/>
              </a:ext>
            </a:extLst>
          </p:cNvPr>
          <p:cNvSpPr txBox="1"/>
          <p:nvPr/>
        </p:nvSpPr>
        <p:spPr>
          <a:xfrm>
            <a:off x="3931020" y="4173096"/>
            <a:ext cx="1816236" cy="307777"/>
          </a:xfrm>
          <a:prstGeom prst="rect">
            <a:avLst/>
          </a:prstGeom>
          <a:noFill/>
        </p:spPr>
        <p:txBody>
          <a:bodyPr wrap="square" rtlCol="0">
            <a:spAutoFit/>
          </a:bodyPr>
          <a:lstStyle/>
          <a:p>
            <a:r>
              <a:rPr lang="zh-CN" altLang="en-US" sz="1400" b="1" dirty="0">
                <a:solidFill>
                  <a:srgbClr val="FF0000"/>
                </a:solidFill>
                <a:latin typeface="楷体" panose="02010609060101010101" pitchFamily="49" charset="-122"/>
                <a:ea typeface="楷体" panose="02010609060101010101" pitchFamily="49" charset="-122"/>
              </a:rPr>
              <a:t>交割月第二个交易日</a:t>
            </a:r>
          </a:p>
        </p:txBody>
      </p:sp>
      <p:sp>
        <p:nvSpPr>
          <p:cNvPr id="23" name="文本框 22">
            <a:extLst>
              <a:ext uri="{FF2B5EF4-FFF2-40B4-BE49-F238E27FC236}">
                <a16:creationId xmlns:a16="http://schemas.microsoft.com/office/drawing/2014/main" id="{A3BD7B34-49C6-4C49-B0D3-B0C7EBD91CD9}"/>
              </a:ext>
            </a:extLst>
          </p:cNvPr>
          <p:cNvSpPr txBox="1"/>
          <p:nvPr/>
        </p:nvSpPr>
        <p:spPr>
          <a:xfrm>
            <a:off x="8531370" y="4074174"/>
            <a:ext cx="1651444" cy="523220"/>
          </a:xfrm>
          <a:prstGeom prst="rect">
            <a:avLst/>
          </a:prstGeom>
          <a:noFill/>
        </p:spPr>
        <p:txBody>
          <a:bodyPr wrap="square" rtlCol="0">
            <a:spAutoFit/>
          </a:bodyPr>
          <a:lstStyle/>
          <a:p>
            <a:r>
              <a:rPr lang="zh-CN" altLang="en-US" sz="1400" b="1" dirty="0">
                <a:solidFill>
                  <a:srgbClr val="FF0000"/>
                </a:solidFill>
                <a:latin typeface="楷体" panose="02010609060101010101" pitchFamily="49" charset="-122"/>
                <a:ea typeface="楷体" panose="02010609060101010101" pitchFamily="49" charset="-122"/>
              </a:rPr>
              <a:t>交割月最后交易日后的第三个交易日</a:t>
            </a:r>
          </a:p>
        </p:txBody>
      </p:sp>
      <p:sp>
        <p:nvSpPr>
          <p:cNvPr id="25" name="文本框 24">
            <a:extLst>
              <a:ext uri="{FF2B5EF4-FFF2-40B4-BE49-F238E27FC236}">
                <a16:creationId xmlns:a16="http://schemas.microsoft.com/office/drawing/2014/main" id="{6E10BE5A-729A-4B32-9E2A-0D4EA24EC94D}"/>
              </a:ext>
            </a:extLst>
          </p:cNvPr>
          <p:cNvSpPr txBox="1"/>
          <p:nvPr/>
        </p:nvSpPr>
        <p:spPr>
          <a:xfrm>
            <a:off x="2346844" y="4178851"/>
            <a:ext cx="1651444" cy="307777"/>
          </a:xfrm>
          <a:prstGeom prst="rect">
            <a:avLst/>
          </a:prstGeom>
          <a:noFill/>
        </p:spPr>
        <p:txBody>
          <a:bodyPr wrap="square" rtlCol="0">
            <a:spAutoFit/>
          </a:bodyPr>
          <a:lstStyle/>
          <a:p>
            <a:r>
              <a:rPr lang="zh-CN" altLang="en-US" sz="1400" b="1" dirty="0">
                <a:solidFill>
                  <a:srgbClr val="FF0000"/>
                </a:solidFill>
                <a:latin typeface="楷体" panose="02010609060101010101" pitchFamily="49" charset="-122"/>
                <a:ea typeface="楷体" panose="02010609060101010101" pitchFamily="49" charset="-122"/>
              </a:rPr>
              <a:t>交割时间</a:t>
            </a:r>
          </a:p>
        </p:txBody>
      </p:sp>
      <p:cxnSp>
        <p:nvCxnSpPr>
          <p:cNvPr id="26" name="直接连接符 25">
            <a:extLst>
              <a:ext uri="{FF2B5EF4-FFF2-40B4-BE49-F238E27FC236}">
                <a16:creationId xmlns:a16="http://schemas.microsoft.com/office/drawing/2014/main" id="{C4E716BE-F675-481A-8C53-22D5651CA6E8}"/>
              </a:ext>
            </a:extLst>
          </p:cNvPr>
          <p:cNvCxnSpPr>
            <a:cxnSpLocks/>
          </p:cNvCxnSpPr>
          <p:nvPr/>
        </p:nvCxnSpPr>
        <p:spPr>
          <a:xfrm>
            <a:off x="4515468" y="3804144"/>
            <a:ext cx="1580" cy="144016"/>
          </a:xfrm>
          <a:prstGeom prst="line">
            <a:avLst/>
          </a:prstGeom>
          <a:ln w="28575">
            <a:solidFill>
              <a:schemeClr val="bg1">
                <a:lumMod val="50000"/>
              </a:schemeClr>
            </a:solidFill>
          </a:ln>
        </p:spPr>
        <p:style>
          <a:lnRef idx="1">
            <a:schemeClr val="accent2"/>
          </a:lnRef>
          <a:fillRef idx="0">
            <a:schemeClr val="accent2"/>
          </a:fillRef>
          <a:effectRef idx="0">
            <a:schemeClr val="accent2"/>
          </a:effectRef>
          <a:fontRef idx="minor">
            <a:schemeClr val="tx1"/>
          </a:fontRef>
        </p:style>
      </p:cxnSp>
      <p:cxnSp>
        <p:nvCxnSpPr>
          <p:cNvPr id="28" name="直接连接符 27">
            <a:extLst>
              <a:ext uri="{FF2B5EF4-FFF2-40B4-BE49-F238E27FC236}">
                <a16:creationId xmlns:a16="http://schemas.microsoft.com/office/drawing/2014/main" id="{D51DF729-84CD-4FE3-93FA-6BC1AF827AC2}"/>
              </a:ext>
            </a:extLst>
          </p:cNvPr>
          <p:cNvCxnSpPr>
            <a:cxnSpLocks/>
          </p:cNvCxnSpPr>
          <p:nvPr/>
        </p:nvCxnSpPr>
        <p:spPr>
          <a:xfrm>
            <a:off x="8755556" y="3799638"/>
            <a:ext cx="1580" cy="144016"/>
          </a:xfrm>
          <a:prstGeom prst="line">
            <a:avLst/>
          </a:prstGeom>
          <a:ln w="28575">
            <a:solidFill>
              <a:schemeClr val="bg1">
                <a:lumMod val="50000"/>
              </a:schemeClr>
            </a:solidFill>
          </a:ln>
        </p:spPr>
        <p:style>
          <a:lnRef idx="1">
            <a:schemeClr val="accent2"/>
          </a:lnRef>
          <a:fillRef idx="0">
            <a:schemeClr val="accent2"/>
          </a:fillRef>
          <a:effectRef idx="0">
            <a:schemeClr val="accent2"/>
          </a:effectRef>
          <a:fontRef idx="minor">
            <a:schemeClr val="tx1"/>
          </a:fontRef>
        </p:style>
      </p:cxnSp>
      <p:cxnSp>
        <p:nvCxnSpPr>
          <p:cNvPr id="29" name="直接连接符 28">
            <a:extLst>
              <a:ext uri="{FF2B5EF4-FFF2-40B4-BE49-F238E27FC236}">
                <a16:creationId xmlns:a16="http://schemas.microsoft.com/office/drawing/2014/main" id="{AF05828E-C5D9-485E-B431-2D86A87144B5}"/>
              </a:ext>
            </a:extLst>
          </p:cNvPr>
          <p:cNvCxnSpPr>
            <a:cxnSpLocks/>
          </p:cNvCxnSpPr>
          <p:nvPr/>
        </p:nvCxnSpPr>
        <p:spPr>
          <a:xfrm>
            <a:off x="8897992" y="3799638"/>
            <a:ext cx="1580" cy="144016"/>
          </a:xfrm>
          <a:prstGeom prst="line">
            <a:avLst/>
          </a:prstGeom>
          <a:ln w="28575">
            <a:solidFill>
              <a:schemeClr val="bg1">
                <a:lumMod val="50000"/>
              </a:schemeClr>
            </a:solidFill>
          </a:ln>
        </p:spPr>
        <p:style>
          <a:lnRef idx="1">
            <a:schemeClr val="accent2"/>
          </a:lnRef>
          <a:fillRef idx="0">
            <a:schemeClr val="accent2"/>
          </a:fillRef>
          <a:effectRef idx="0">
            <a:schemeClr val="accent2"/>
          </a:effectRef>
          <a:fontRef idx="minor">
            <a:schemeClr val="tx1"/>
          </a:fontRef>
        </p:style>
      </p:cxnSp>
      <p:cxnSp>
        <p:nvCxnSpPr>
          <p:cNvPr id="30" name="直接连接符 29">
            <a:extLst>
              <a:ext uri="{FF2B5EF4-FFF2-40B4-BE49-F238E27FC236}">
                <a16:creationId xmlns:a16="http://schemas.microsoft.com/office/drawing/2014/main" id="{9295F9D1-4FEB-4223-8603-63EAC39DB347}"/>
              </a:ext>
            </a:extLst>
          </p:cNvPr>
          <p:cNvCxnSpPr>
            <a:cxnSpLocks/>
          </p:cNvCxnSpPr>
          <p:nvPr/>
        </p:nvCxnSpPr>
        <p:spPr>
          <a:xfrm>
            <a:off x="9038848" y="3802014"/>
            <a:ext cx="1580" cy="144016"/>
          </a:xfrm>
          <a:prstGeom prst="line">
            <a:avLst/>
          </a:prstGeom>
          <a:ln w="28575">
            <a:solidFill>
              <a:schemeClr val="bg1">
                <a:lumMod val="50000"/>
              </a:schemeClr>
            </a:solidFill>
          </a:ln>
        </p:spPr>
        <p:style>
          <a:lnRef idx="1">
            <a:schemeClr val="accent2"/>
          </a:lnRef>
          <a:fillRef idx="0">
            <a:schemeClr val="accent2"/>
          </a:fillRef>
          <a:effectRef idx="0">
            <a:schemeClr val="accent2"/>
          </a:effectRef>
          <a:fontRef idx="minor">
            <a:schemeClr val="tx1"/>
          </a:fontRef>
        </p:style>
      </p:cxnSp>
      <p:sp>
        <p:nvSpPr>
          <p:cNvPr id="33" name="文本框 32">
            <a:extLst>
              <a:ext uri="{FF2B5EF4-FFF2-40B4-BE49-F238E27FC236}">
                <a16:creationId xmlns:a16="http://schemas.microsoft.com/office/drawing/2014/main" id="{5880E0CF-AE6E-4523-8F6E-4F13090DF9A6}"/>
              </a:ext>
            </a:extLst>
          </p:cNvPr>
          <p:cNvSpPr txBox="1"/>
          <p:nvPr/>
        </p:nvSpPr>
        <p:spPr>
          <a:xfrm>
            <a:off x="2332970" y="4731954"/>
            <a:ext cx="1651444" cy="307777"/>
          </a:xfrm>
          <a:prstGeom prst="rect">
            <a:avLst/>
          </a:prstGeom>
          <a:noFill/>
        </p:spPr>
        <p:txBody>
          <a:bodyPr wrap="square" rtlCol="0">
            <a:spAutoFit/>
          </a:bodyPr>
          <a:lstStyle/>
          <a:p>
            <a:r>
              <a:rPr lang="zh-CN" altLang="en-US" sz="1400" b="1" dirty="0">
                <a:solidFill>
                  <a:srgbClr val="FF0000"/>
                </a:solidFill>
                <a:latin typeface="楷体" panose="02010609060101010101" pitchFamily="49" charset="-122"/>
                <a:ea typeface="楷体" panose="02010609060101010101" pitchFamily="49" charset="-122"/>
              </a:rPr>
              <a:t>期货应计利息</a:t>
            </a:r>
          </a:p>
        </p:txBody>
      </p:sp>
      <p:cxnSp>
        <p:nvCxnSpPr>
          <p:cNvPr id="20" name="直接连接符 19">
            <a:extLst>
              <a:ext uri="{FF2B5EF4-FFF2-40B4-BE49-F238E27FC236}">
                <a16:creationId xmlns:a16="http://schemas.microsoft.com/office/drawing/2014/main" id="{3D7ABBD4-B18C-4BC6-9721-C71A2060A867}"/>
              </a:ext>
            </a:extLst>
          </p:cNvPr>
          <p:cNvCxnSpPr>
            <a:cxnSpLocks/>
          </p:cNvCxnSpPr>
          <p:nvPr/>
        </p:nvCxnSpPr>
        <p:spPr>
          <a:xfrm>
            <a:off x="6094420" y="3824536"/>
            <a:ext cx="1580" cy="144016"/>
          </a:xfrm>
          <a:prstGeom prst="line">
            <a:avLst/>
          </a:prstGeom>
          <a:ln w="28575">
            <a:solidFill>
              <a:schemeClr val="bg1">
                <a:lumMod val="50000"/>
              </a:schemeClr>
            </a:solidFill>
          </a:ln>
        </p:spPr>
        <p:style>
          <a:lnRef idx="1">
            <a:schemeClr val="accent2"/>
          </a:lnRef>
          <a:fillRef idx="0">
            <a:schemeClr val="accent2"/>
          </a:fillRef>
          <a:effectRef idx="0">
            <a:schemeClr val="accent2"/>
          </a:effectRef>
          <a:fontRef idx="minor">
            <a:schemeClr val="tx1"/>
          </a:fontRef>
        </p:style>
      </p:cxnSp>
      <p:cxnSp>
        <p:nvCxnSpPr>
          <p:cNvPr id="22" name="直接连接符 21">
            <a:extLst>
              <a:ext uri="{FF2B5EF4-FFF2-40B4-BE49-F238E27FC236}">
                <a16:creationId xmlns:a16="http://schemas.microsoft.com/office/drawing/2014/main" id="{F6842573-1298-45EF-BD00-A0A908C91825}"/>
              </a:ext>
            </a:extLst>
          </p:cNvPr>
          <p:cNvCxnSpPr>
            <a:cxnSpLocks/>
          </p:cNvCxnSpPr>
          <p:nvPr/>
        </p:nvCxnSpPr>
        <p:spPr>
          <a:xfrm>
            <a:off x="6246820" y="3824536"/>
            <a:ext cx="1580" cy="144016"/>
          </a:xfrm>
          <a:prstGeom prst="line">
            <a:avLst/>
          </a:prstGeom>
          <a:ln w="28575">
            <a:solidFill>
              <a:schemeClr val="bg1">
                <a:lumMod val="50000"/>
              </a:schemeClr>
            </a:solidFill>
          </a:ln>
        </p:spPr>
        <p:style>
          <a:lnRef idx="1">
            <a:schemeClr val="accent2"/>
          </a:lnRef>
          <a:fillRef idx="0">
            <a:schemeClr val="accent2"/>
          </a:fillRef>
          <a:effectRef idx="0">
            <a:schemeClr val="accent2"/>
          </a:effectRef>
          <a:fontRef idx="minor">
            <a:schemeClr val="tx1"/>
          </a:fontRef>
        </p:style>
      </p:cxnSp>
      <p:cxnSp>
        <p:nvCxnSpPr>
          <p:cNvPr id="24" name="直接连接符 23">
            <a:extLst>
              <a:ext uri="{FF2B5EF4-FFF2-40B4-BE49-F238E27FC236}">
                <a16:creationId xmlns:a16="http://schemas.microsoft.com/office/drawing/2014/main" id="{32D39335-950C-4141-AFDD-7E83637DEB72}"/>
              </a:ext>
            </a:extLst>
          </p:cNvPr>
          <p:cNvCxnSpPr>
            <a:cxnSpLocks/>
          </p:cNvCxnSpPr>
          <p:nvPr/>
        </p:nvCxnSpPr>
        <p:spPr>
          <a:xfrm>
            <a:off x="6384032" y="3824536"/>
            <a:ext cx="1580" cy="144016"/>
          </a:xfrm>
          <a:prstGeom prst="line">
            <a:avLst/>
          </a:prstGeom>
          <a:ln w="28575">
            <a:solidFill>
              <a:schemeClr val="bg1">
                <a:lumMod val="50000"/>
              </a:schemeClr>
            </a:solidFill>
          </a:ln>
        </p:spPr>
        <p:style>
          <a:lnRef idx="1">
            <a:schemeClr val="accent2"/>
          </a:lnRef>
          <a:fillRef idx="0">
            <a:schemeClr val="accent2"/>
          </a:fillRef>
          <a:effectRef idx="0">
            <a:schemeClr val="accent2"/>
          </a:effectRef>
          <a:fontRef idx="minor">
            <a:schemeClr val="tx1"/>
          </a:fontRef>
        </p:style>
      </p:cxnSp>
      <p:sp>
        <p:nvSpPr>
          <p:cNvPr id="5" name="文本框 4">
            <a:extLst>
              <a:ext uri="{FF2B5EF4-FFF2-40B4-BE49-F238E27FC236}">
                <a16:creationId xmlns:a16="http://schemas.microsoft.com/office/drawing/2014/main" id="{EDBB9966-2FCA-453B-AB81-733A39F3D139}"/>
              </a:ext>
            </a:extLst>
          </p:cNvPr>
          <p:cNvSpPr txBox="1"/>
          <p:nvPr/>
        </p:nvSpPr>
        <p:spPr>
          <a:xfrm>
            <a:off x="5951984" y="4626982"/>
            <a:ext cx="291676" cy="307777"/>
          </a:xfrm>
          <a:prstGeom prst="rect">
            <a:avLst/>
          </a:prstGeom>
          <a:noFill/>
        </p:spPr>
        <p:txBody>
          <a:bodyPr wrap="square" rtlCol="0">
            <a:spAutoFit/>
          </a:bodyPr>
          <a:lstStyle/>
          <a:p>
            <a:r>
              <a:rPr lang="en-US" altLang="zh-CN" sz="1400" b="1" dirty="0">
                <a:solidFill>
                  <a:srgbClr val="FF0000"/>
                </a:solidFill>
                <a:latin typeface="Adobe Jenson Pro" panose="020A0503050201030203" pitchFamily="18" charset="0"/>
                <a:ea typeface="楷体" panose="02010609060101010101" pitchFamily="49" charset="-122"/>
              </a:rPr>
              <a:t>T</a:t>
            </a:r>
            <a:endParaRPr lang="zh-CN" altLang="en-US" sz="1400" b="1" dirty="0">
              <a:solidFill>
                <a:srgbClr val="FF0000"/>
              </a:solidFill>
              <a:latin typeface="Adobe Jenson Pro" panose="020A0503050201030203" pitchFamily="18" charset="0"/>
              <a:ea typeface="楷体" panose="02010609060101010101" pitchFamily="49" charset="-122"/>
            </a:endParaRPr>
          </a:p>
        </p:txBody>
      </p:sp>
      <p:sp>
        <p:nvSpPr>
          <p:cNvPr id="7" name="文本框 6">
            <a:extLst>
              <a:ext uri="{FF2B5EF4-FFF2-40B4-BE49-F238E27FC236}">
                <a16:creationId xmlns:a16="http://schemas.microsoft.com/office/drawing/2014/main" id="{BE5A785A-4394-48BF-A67D-C74E179A7860}"/>
              </a:ext>
            </a:extLst>
          </p:cNvPr>
          <p:cNvSpPr txBox="1"/>
          <p:nvPr/>
        </p:nvSpPr>
        <p:spPr>
          <a:xfrm>
            <a:off x="5879976" y="4635143"/>
            <a:ext cx="1730544" cy="523220"/>
          </a:xfrm>
          <a:prstGeom prst="rect">
            <a:avLst/>
          </a:prstGeom>
          <a:noFill/>
        </p:spPr>
        <p:txBody>
          <a:bodyPr wrap="square" rtlCol="0">
            <a:spAutoFit/>
          </a:bodyPr>
          <a:lstStyle/>
          <a:p>
            <a:r>
              <a:rPr lang="en-US" altLang="zh-CN" sz="1400" b="1" dirty="0">
                <a:solidFill>
                  <a:srgbClr val="FF0000"/>
                </a:solidFill>
                <a:latin typeface="Adobe Jenson Pro" panose="020A0503050201030203" pitchFamily="18" charset="0"/>
                <a:ea typeface="楷体" panose="02010609060101010101" pitchFamily="49" charset="-122"/>
              </a:rPr>
              <a:t>           T+2</a:t>
            </a:r>
          </a:p>
          <a:p>
            <a:r>
              <a:rPr lang="zh-CN" altLang="en-US" sz="1400" b="1" dirty="0">
                <a:solidFill>
                  <a:srgbClr val="FF0000"/>
                </a:solidFill>
                <a:latin typeface="Adobe Jenson Pro" panose="020A0503050201030203" pitchFamily="18" charset="0"/>
                <a:ea typeface="楷体" panose="02010609060101010101" pitchFamily="49" charset="-122"/>
              </a:rPr>
              <a:t>    （配对缴款日）</a:t>
            </a:r>
          </a:p>
        </p:txBody>
      </p:sp>
      <p:sp>
        <p:nvSpPr>
          <p:cNvPr id="27" name="文本框 26">
            <a:extLst>
              <a:ext uri="{FF2B5EF4-FFF2-40B4-BE49-F238E27FC236}">
                <a16:creationId xmlns:a16="http://schemas.microsoft.com/office/drawing/2014/main" id="{822798D5-7C89-DB40-9CD7-9883822B853D}"/>
              </a:ext>
            </a:extLst>
          </p:cNvPr>
          <p:cNvSpPr txBox="1"/>
          <p:nvPr/>
        </p:nvSpPr>
        <p:spPr>
          <a:xfrm>
            <a:off x="1371600" y="1428756"/>
            <a:ext cx="9601200" cy="923330"/>
          </a:xfrm>
          <a:prstGeom prst="rect">
            <a:avLst/>
          </a:prstGeom>
          <a:noFill/>
        </p:spPr>
        <p:txBody>
          <a:bodyPr wrap="square">
            <a:spAutoFit/>
          </a:bodyPr>
          <a:lstStyle/>
          <a:p>
            <a:pPr>
              <a:defRPr/>
            </a:pPr>
            <a:r>
              <a:rPr lang="zh-CN" altLang="zh-CN" dirty="0">
                <a:latin typeface="KaiTi" panose="02010609060101010101" pitchFamily="49" charset="-122"/>
                <a:ea typeface="KaiTi" panose="02010609060101010101" pitchFamily="49" charset="-122"/>
              </a:rPr>
              <a:t>中金所规定</a:t>
            </a:r>
            <a:r>
              <a:rPr lang="zh-CN" altLang="en-US" dirty="0">
                <a:latin typeface="KaiTi" panose="02010609060101010101" pitchFamily="49" charset="-122"/>
                <a:ea typeface="KaiTi" panose="02010609060101010101" pitchFamily="49" charset="-122"/>
              </a:rPr>
              <a:t>：</a:t>
            </a:r>
            <a:endParaRPr lang="en-US" altLang="zh-CN" dirty="0">
              <a:latin typeface="KaiTi" panose="02010609060101010101" pitchFamily="49" charset="-122"/>
              <a:ea typeface="KaiTi" panose="02010609060101010101" pitchFamily="49" charset="-122"/>
            </a:endParaRPr>
          </a:p>
          <a:p>
            <a:pPr lvl="1">
              <a:defRPr/>
            </a:pPr>
            <a:r>
              <a:rPr lang="zh-CN" altLang="zh-CN" dirty="0">
                <a:latin typeface="KaiTi" panose="02010609060101010101" pitchFamily="49" charset="-122"/>
                <a:ea typeface="KaiTi" panose="02010609060101010101" pitchFamily="49" charset="-122"/>
              </a:rPr>
              <a:t>进入交割月后到最后交易日之前，国债期货空头随时可以进行交割意向申报。</a:t>
            </a:r>
            <a:endParaRPr lang="en-US" altLang="zh-CN" dirty="0">
              <a:latin typeface="KaiTi" panose="02010609060101010101" pitchFamily="49" charset="-122"/>
              <a:ea typeface="KaiTi" panose="02010609060101010101" pitchFamily="49" charset="-122"/>
            </a:endParaRPr>
          </a:p>
          <a:p>
            <a:pPr lvl="1">
              <a:defRPr/>
            </a:pPr>
            <a:r>
              <a:rPr lang="zh-CN" altLang="zh-CN" dirty="0">
                <a:latin typeface="KaiTi" panose="02010609060101010101" pitchFamily="49" charset="-122"/>
                <a:ea typeface="KaiTi" panose="02010609060101010101" pitchFamily="49" charset="-122"/>
              </a:rPr>
              <a:t>国债期货的应计利息以交割意向申报日之后第二个工作日为基准计算</a:t>
            </a:r>
            <a:r>
              <a:rPr lang="zh-CN" altLang="en-US" dirty="0">
                <a:latin typeface="KaiTi" panose="02010609060101010101" pitchFamily="49" charset="-122"/>
                <a:ea typeface="KaiTi" panose="02010609060101010101" pitchFamily="49" charset="-122"/>
              </a:rPr>
              <a:t>（</a:t>
            </a:r>
            <a:r>
              <a:rPr lang="zh-CN" altLang="zh-CN" dirty="0">
                <a:latin typeface="KaiTi" panose="02010609060101010101" pitchFamily="49" charset="-122"/>
                <a:ea typeface="KaiTi" panose="02010609060101010101" pitchFamily="49" charset="-122"/>
              </a:rPr>
              <a:t> “配对缴款日</a:t>
            </a:r>
            <a:r>
              <a:rPr lang="zh-CN" altLang="en-US" dirty="0">
                <a:latin typeface="KaiTi" panose="02010609060101010101" pitchFamily="49" charset="-122"/>
                <a:ea typeface="KaiTi" panose="02010609060101010101" pitchFamily="49" charset="-122"/>
              </a:rPr>
              <a:t>）</a:t>
            </a:r>
            <a:endParaRPr lang="zh-CN" altLang="zh-CN" dirty="0">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59833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1000"/>
                                        <p:tgtEl>
                                          <p:spTgt spid="25"/>
                                        </p:tgtEl>
                                      </p:cBhvr>
                                    </p:animEffect>
                                    <p:anim calcmode="lin" valueType="num">
                                      <p:cBhvr>
                                        <p:cTn id="46" dur="1000" fill="hold"/>
                                        <p:tgtEl>
                                          <p:spTgt spid="25"/>
                                        </p:tgtEl>
                                        <p:attrNameLst>
                                          <p:attrName>ppt_x</p:attrName>
                                        </p:attrNameLst>
                                      </p:cBhvr>
                                      <p:tavLst>
                                        <p:tav tm="0">
                                          <p:val>
                                            <p:strVal val="#ppt_x"/>
                                          </p:val>
                                        </p:tav>
                                        <p:tav tm="100000">
                                          <p:val>
                                            <p:strVal val="#ppt_x"/>
                                          </p:val>
                                        </p:tav>
                                      </p:tavLst>
                                    </p:anim>
                                    <p:anim calcmode="lin" valueType="num">
                                      <p:cBhvr>
                                        <p:cTn id="47"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1000"/>
                                        <p:tgtEl>
                                          <p:spTgt spid="21"/>
                                        </p:tgtEl>
                                      </p:cBhvr>
                                    </p:animEffect>
                                    <p:anim calcmode="lin" valueType="num">
                                      <p:cBhvr>
                                        <p:cTn id="53" dur="1000" fill="hold"/>
                                        <p:tgtEl>
                                          <p:spTgt spid="21"/>
                                        </p:tgtEl>
                                        <p:attrNameLst>
                                          <p:attrName>ppt_x</p:attrName>
                                        </p:attrNameLst>
                                      </p:cBhvr>
                                      <p:tavLst>
                                        <p:tav tm="0">
                                          <p:val>
                                            <p:strVal val="#ppt_x"/>
                                          </p:val>
                                        </p:tav>
                                        <p:tav tm="100000">
                                          <p:val>
                                            <p:strVal val="#ppt_x"/>
                                          </p:val>
                                        </p:tav>
                                      </p:tavLst>
                                    </p:anim>
                                    <p:anim calcmode="lin" valueType="num">
                                      <p:cBhvr>
                                        <p:cTn id="54" dur="1000" fill="hold"/>
                                        <p:tgtEl>
                                          <p:spTgt spid="2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1000"/>
                                        <p:tgtEl>
                                          <p:spTgt spid="26"/>
                                        </p:tgtEl>
                                      </p:cBhvr>
                                    </p:animEffect>
                                    <p:anim calcmode="lin" valueType="num">
                                      <p:cBhvr>
                                        <p:cTn id="58" dur="1000" fill="hold"/>
                                        <p:tgtEl>
                                          <p:spTgt spid="26"/>
                                        </p:tgtEl>
                                        <p:attrNameLst>
                                          <p:attrName>ppt_x</p:attrName>
                                        </p:attrNameLst>
                                      </p:cBhvr>
                                      <p:tavLst>
                                        <p:tav tm="0">
                                          <p:val>
                                            <p:strVal val="#ppt_x"/>
                                          </p:val>
                                        </p:tav>
                                        <p:tav tm="100000">
                                          <p:val>
                                            <p:strVal val="#ppt_x"/>
                                          </p:val>
                                        </p:tav>
                                      </p:tavLst>
                                    </p:anim>
                                    <p:anim calcmode="lin" valueType="num">
                                      <p:cBhvr>
                                        <p:cTn id="5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1000"/>
                                        <p:tgtEl>
                                          <p:spTgt spid="28"/>
                                        </p:tgtEl>
                                      </p:cBhvr>
                                    </p:animEffect>
                                    <p:anim calcmode="lin" valueType="num">
                                      <p:cBhvr>
                                        <p:cTn id="65" dur="1000" fill="hold"/>
                                        <p:tgtEl>
                                          <p:spTgt spid="28"/>
                                        </p:tgtEl>
                                        <p:attrNameLst>
                                          <p:attrName>ppt_x</p:attrName>
                                        </p:attrNameLst>
                                      </p:cBhvr>
                                      <p:tavLst>
                                        <p:tav tm="0">
                                          <p:val>
                                            <p:strVal val="#ppt_x"/>
                                          </p:val>
                                        </p:tav>
                                        <p:tav tm="100000">
                                          <p:val>
                                            <p:strVal val="#ppt_x"/>
                                          </p:val>
                                        </p:tav>
                                      </p:tavLst>
                                    </p:anim>
                                    <p:anim calcmode="lin" valueType="num">
                                      <p:cBhvr>
                                        <p:cTn id="66" dur="1000" fill="hold"/>
                                        <p:tgtEl>
                                          <p:spTgt spid="28"/>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1000"/>
                                        <p:tgtEl>
                                          <p:spTgt spid="29"/>
                                        </p:tgtEl>
                                      </p:cBhvr>
                                    </p:animEffect>
                                    <p:anim calcmode="lin" valueType="num">
                                      <p:cBhvr>
                                        <p:cTn id="70" dur="1000" fill="hold"/>
                                        <p:tgtEl>
                                          <p:spTgt spid="29"/>
                                        </p:tgtEl>
                                        <p:attrNameLst>
                                          <p:attrName>ppt_x</p:attrName>
                                        </p:attrNameLst>
                                      </p:cBhvr>
                                      <p:tavLst>
                                        <p:tav tm="0">
                                          <p:val>
                                            <p:strVal val="#ppt_x"/>
                                          </p:val>
                                        </p:tav>
                                        <p:tav tm="100000">
                                          <p:val>
                                            <p:strVal val="#ppt_x"/>
                                          </p:val>
                                        </p:tav>
                                      </p:tavLst>
                                    </p:anim>
                                    <p:anim calcmode="lin" valueType="num">
                                      <p:cBhvr>
                                        <p:cTn id="71" dur="1000" fill="hold"/>
                                        <p:tgtEl>
                                          <p:spTgt spid="29"/>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0"/>
                                        </p:tgtEl>
                                        <p:attrNameLst>
                                          <p:attrName>style.visibility</p:attrName>
                                        </p:attrNameLst>
                                      </p:cBhvr>
                                      <p:to>
                                        <p:strVal val="visible"/>
                                      </p:to>
                                    </p:set>
                                    <p:animEffect transition="in" filter="fade">
                                      <p:cBhvr>
                                        <p:cTn id="74" dur="1000"/>
                                        <p:tgtEl>
                                          <p:spTgt spid="30"/>
                                        </p:tgtEl>
                                      </p:cBhvr>
                                    </p:animEffect>
                                    <p:anim calcmode="lin" valueType="num">
                                      <p:cBhvr>
                                        <p:cTn id="75" dur="1000" fill="hold"/>
                                        <p:tgtEl>
                                          <p:spTgt spid="30"/>
                                        </p:tgtEl>
                                        <p:attrNameLst>
                                          <p:attrName>ppt_x</p:attrName>
                                        </p:attrNameLst>
                                      </p:cBhvr>
                                      <p:tavLst>
                                        <p:tav tm="0">
                                          <p:val>
                                            <p:strVal val="#ppt_x"/>
                                          </p:val>
                                        </p:tav>
                                        <p:tav tm="100000">
                                          <p:val>
                                            <p:strVal val="#ppt_x"/>
                                          </p:val>
                                        </p:tav>
                                      </p:tavLst>
                                    </p:anim>
                                    <p:anim calcmode="lin" valueType="num">
                                      <p:cBhvr>
                                        <p:cTn id="76" dur="1000" fill="hold"/>
                                        <p:tgtEl>
                                          <p:spTgt spid="30"/>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1000"/>
                                        <p:tgtEl>
                                          <p:spTgt spid="23"/>
                                        </p:tgtEl>
                                      </p:cBhvr>
                                    </p:animEffect>
                                    <p:anim calcmode="lin" valueType="num">
                                      <p:cBhvr>
                                        <p:cTn id="80" dur="1000" fill="hold"/>
                                        <p:tgtEl>
                                          <p:spTgt spid="23"/>
                                        </p:tgtEl>
                                        <p:attrNameLst>
                                          <p:attrName>ppt_x</p:attrName>
                                        </p:attrNameLst>
                                      </p:cBhvr>
                                      <p:tavLst>
                                        <p:tav tm="0">
                                          <p:val>
                                            <p:strVal val="#ppt_x"/>
                                          </p:val>
                                        </p:tav>
                                        <p:tav tm="100000">
                                          <p:val>
                                            <p:strVal val="#ppt_x"/>
                                          </p:val>
                                        </p:tav>
                                      </p:tavLst>
                                    </p:anim>
                                    <p:anim calcmode="lin" valueType="num">
                                      <p:cBhvr>
                                        <p:cTn id="81"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42" presetClass="entr" presetSubtype="0" fill="hold" grpId="0" nodeType="clickEffect">
                                  <p:stCondLst>
                                    <p:cond delay="0"/>
                                  </p:stCondLst>
                                  <p:childTnLst>
                                    <p:set>
                                      <p:cBhvr>
                                        <p:cTn id="85" dur="1" fill="hold">
                                          <p:stCondLst>
                                            <p:cond delay="0"/>
                                          </p:stCondLst>
                                        </p:cTn>
                                        <p:tgtEl>
                                          <p:spTgt spid="33"/>
                                        </p:tgtEl>
                                        <p:attrNameLst>
                                          <p:attrName>style.visibility</p:attrName>
                                        </p:attrNameLst>
                                      </p:cBhvr>
                                      <p:to>
                                        <p:strVal val="visible"/>
                                      </p:to>
                                    </p:set>
                                    <p:animEffect transition="in" filter="fade">
                                      <p:cBhvr>
                                        <p:cTn id="86" dur="1000"/>
                                        <p:tgtEl>
                                          <p:spTgt spid="33"/>
                                        </p:tgtEl>
                                      </p:cBhvr>
                                    </p:animEffect>
                                    <p:anim calcmode="lin" valueType="num">
                                      <p:cBhvr>
                                        <p:cTn id="87" dur="1000" fill="hold"/>
                                        <p:tgtEl>
                                          <p:spTgt spid="33"/>
                                        </p:tgtEl>
                                        <p:attrNameLst>
                                          <p:attrName>ppt_x</p:attrName>
                                        </p:attrNameLst>
                                      </p:cBhvr>
                                      <p:tavLst>
                                        <p:tav tm="0">
                                          <p:val>
                                            <p:strVal val="#ppt_x"/>
                                          </p:val>
                                        </p:tav>
                                        <p:tav tm="100000">
                                          <p:val>
                                            <p:strVal val="#ppt_x"/>
                                          </p:val>
                                        </p:tav>
                                      </p:tavLst>
                                    </p:anim>
                                    <p:anim calcmode="lin" valueType="num">
                                      <p:cBhvr>
                                        <p:cTn id="88"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grpId="0" nodeType="click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fade">
                                      <p:cBhvr>
                                        <p:cTn id="93" dur="1000"/>
                                        <p:tgtEl>
                                          <p:spTgt spid="5"/>
                                        </p:tgtEl>
                                      </p:cBhvr>
                                    </p:animEffect>
                                    <p:anim calcmode="lin" valueType="num">
                                      <p:cBhvr>
                                        <p:cTn id="94" dur="1000" fill="hold"/>
                                        <p:tgtEl>
                                          <p:spTgt spid="5"/>
                                        </p:tgtEl>
                                        <p:attrNameLst>
                                          <p:attrName>ppt_x</p:attrName>
                                        </p:attrNameLst>
                                      </p:cBhvr>
                                      <p:tavLst>
                                        <p:tav tm="0">
                                          <p:val>
                                            <p:strVal val="#ppt_x"/>
                                          </p:val>
                                        </p:tav>
                                        <p:tav tm="100000">
                                          <p:val>
                                            <p:strVal val="#ppt_x"/>
                                          </p:val>
                                        </p:tav>
                                      </p:tavLst>
                                    </p:anim>
                                    <p:anim calcmode="lin" valueType="num">
                                      <p:cBhvr>
                                        <p:cTn id="95" dur="1000" fill="hold"/>
                                        <p:tgtEl>
                                          <p:spTgt spid="5"/>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fade">
                                      <p:cBhvr>
                                        <p:cTn id="105" dur="1000"/>
                                        <p:tgtEl>
                                          <p:spTgt spid="7"/>
                                        </p:tgtEl>
                                      </p:cBhvr>
                                    </p:animEffect>
                                    <p:anim calcmode="lin" valueType="num">
                                      <p:cBhvr>
                                        <p:cTn id="106" dur="1000" fill="hold"/>
                                        <p:tgtEl>
                                          <p:spTgt spid="7"/>
                                        </p:tgtEl>
                                        <p:attrNameLst>
                                          <p:attrName>ppt_x</p:attrName>
                                        </p:attrNameLst>
                                      </p:cBhvr>
                                      <p:tavLst>
                                        <p:tav tm="0">
                                          <p:val>
                                            <p:strVal val="#ppt_x"/>
                                          </p:val>
                                        </p:tav>
                                        <p:tav tm="100000">
                                          <p:val>
                                            <p:strVal val="#ppt_x"/>
                                          </p:val>
                                        </p:tav>
                                      </p:tavLst>
                                    </p:anim>
                                    <p:anim calcmode="lin" valueType="num">
                                      <p:cBhvr>
                                        <p:cTn id="107" dur="1000" fill="hold"/>
                                        <p:tgtEl>
                                          <p:spTgt spid="7"/>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1000"/>
                                        <p:tgtEl>
                                          <p:spTgt spid="22"/>
                                        </p:tgtEl>
                                      </p:cBhvr>
                                    </p:animEffect>
                                    <p:anim calcmode="lin" valueType="num">
                                      <p:cBhvr>
                                        <p:cTn id="111" dur="1000" fill="hold"/>
                                        <p:tgtEl>
                                          <p:spTgt spid="22"/>
                                        </p:tgtEl>
                                        <p:attrNameLst>
                                          <p:attrName>ppt_x</p:attrName>
                                        </p:attrNameLst>
                                      </p:cBhvr>
                                      <p:tavLst>
                                        <p:tav tm="0">
                                          <p:val>
                                            <p:strVal val="#ppt_x"/>
                                          </p:val>
                                        </p:tav>
                                        <p:tav tm="100000">
                                          <p:val>
                                            <p:strVal val="#ppt_x"/>
                                          </p:val>
                                        </p:tav>
                                      </p:tavLst>
                                    </p:anim>
                                    <p:anim calcmode="lin" valueType="num">
                                      <p:cBhvr>
                                        <p:cTn id="112" dur="1000" fill="hold"/>
                                        <p:tgtEl>
                                          <p:spTgt spid="22"/>
                                        </p:tgtEl>
                                        <p:attrNameLst>
                                          <p:attrName>ppt_y</p:attrName>
                                        </p:attrNameLst>
                                      </p:cBhvr>
                                      <p:tavLst>
                                        <p:tav tm="0">
                                          <p:val>
                                            <p:strVal val="#ppt_y+.1"/>
                                          </p:val>
                                        </p:tav>
                                        <p:tav tm="100000">
                                          <p:val>
                                            <p:strVal val="#ppt_y"/>
                                          </p:val>
                                        </p:tav>
                                      </p:tavLst>
                                    </p:anim>
                                  </p:childTnLst>
                                </p:cTn>
                              </p:par>
                              <p:par>
                                <p:cTn id="113" presetID="42" presetClass="entr" presetSubtype="0" fill="hold" nodeType="withEffect">
                                  <p:stCondLst>
                                    <p:cond delay="0"/>
                                  </p:stCondLst>
                                  <p:childTnLst>
                                    <p:set>
                                      <p:cBhvr>
                                        <p:cTn id="114" dur="1" fill="hold">
                                          <p:stCondLst>
                                            <p:cond delay="0"/>
                                          </p:stCondLst>
                                        </p:cTn>
                                        <p:tgtEl>
                                          <p:spTgt spid="24"/>
                                        </p:tgtEl>
                                        <p:attrNameLst>
                                          <p:attrName>style.visibility</p:attrName>
                                        </p:attrNameLst>
                                      </p:cBhvr>
                                      <p:to>
                                        <p:strVal val="visible"/>
                                      </p:to>
                                    </p:set>
                                    <p:animEffect transition="in" filter="fade">
                                      <p:cBhvr>
                                        <p:cTn id="115" dur="1000"/>
                                        <p:tgtEl>
                                          <p:spTgt spid="24"/>
                                        </p:tgtEl>
                                      </p:cBhvr>
                                    </p:animEffect>
                                    <p:anim calcmode="lin" valueType="num">
                                      <p:cBhvr>
                                        <p:cTn id="116" dur="1000" fill="hold"/>
                                        <p:tgtEl>
                                          <p:spTgt spid="24"/>
                                        </p:tgtEl>
                                        <p:attrNameLst>
                                          <p:attrName>ppt_x</p:attrName>
                                        </p:attrNameLst>
                                      </p:cBhvr>
                                      <p:tavLst>
                                        <p:tav tm="0">
                                          <p:val>
                                            <p:strVal val="#ppt_x"/>
                                          </p:val>
                                        </p:tav>
                                        <p:tav tm="100000">
                                          <p:val>
                                            <p:strVal val="#ppt_x"/>
                                          </p:val>
                                        </p:tav>
                                      </p:tavLst>
                                    </p:anim>
                                    <p:anim calcmode="lin" valueType="num">
                                      <p:cBhvr>
                                        <p:cTn id="11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9" grpId="0"/>
      <p:bldP spid="21" grpId="0"/>
      <p:bldP spid="23" grpId="0"/>
      <p:bldP spid="25" grpId="0"/>
      <p:bldP spid="33" grpId="0"/>
      <p:bldP spid="5"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2CEC55D-AAE6-47B0-AA58-A3F66B516252}"/>
              </a:ext>
            </a:extLst>
          </p:cNvPr>
          <p:cNvSpPr>
            <a:spLocks noGrp="1"/>
          </p:cNvSpPr>
          <p:nvPr>
            <p:ph type="title"/>
          </p:nvPr>
        </p:nvSpPr>
        <p:spPr/>
        <p:txBody>
          <a:bodyPr>
            <a:noAutofit/>
          </a:bodyPr>
          <a:lstStyle/>
          <a:p>
            <a:r>
              <a:rPr lang="zh-CN" altLang="en-US" sz="3200" dirty="0"/>
              <a:t>债券现货与国债期货的应计利息计算公式</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A36F74CC-A663-4BA6-AA45-EA8822FAF2BC}"/>
                  </a:ext>
                </a:extLst>
              </p:cNvPr>
              <p:cNvSpPr>
                <a:spLocks noGrp="1"/>
              </p:cNvSpPr>
              <p:nvPr>
                <p:ph idx="1"/>
              </p:nvPr>
            </p:nvSpPr>
            <p:spPr>
              <a:xfrm>
                <a:off x="609600" y="1340768"/>
                <a:ext cx="11277600" cy="5184576"/>
              </a:xfrm>
            </p:spPr>
            <p:txBody>
              <a:bodyPr/>
              <a:lstStyle/>
              <a:p>
                <a:r>
                  <a:rPr lang="zh-CN" altLang="en-US" dirty="0"/>
                  <a:t>每</a:t>
                </a:r>
                <a:r>
                  <a:rPr lang="en-US" altLang="zh-CN" dirty="0"/>
                  <a:t>100</a:t>
                </a:r>
                <a:r>
                  <a:rPr lang="zh-CN" altLang="en-US" dirty="0"/>
                  <a:t>元面值债券现货的应计利息</a:t>
                </a:r>
                <a:endParaRPr lang="en-US" altLang="zh-CN" dirty="0"/>
              </a:p>
              <a:p>
                <a:pPr marL="0" indent="0">
                  <a:buNone/>
                </a:pPr>
                <a:r>
                  <a:rPr lang="zh-CN" altLang="en-US" dirty="0"/>
                  <a:t>                                                </a:t>
                </a:r>
                <a:r>
                  <a:rPr lang="en-US" altLang="zh-CN" dirty="0"/>
                  <a:t>=</a:t>
                </a:r>
                <a14:m>
                  <m:oMath xmlns:m="http://schemas.openxmlformats.org/officeDocument/2006/math">
                    <m:f>
                      <m:fPr>
                        <m:ctrlPr>
                          <a:rPr lang="en-US" altLang="zh-CN" sz="2400" i="1">
                            <a:latin typeface="Cambria Math" panose="02040503050406030204" pitchFamily="18" charset="0"/>
                          </a:rPr>
                        </m:ctrlPr>
                      </m:fPr>
                      <m:num>
                        <m:r>
                          <a:rPr lang="zh-CN" altLang="en-US" sz="2400" i="1">
                            <a:latin typeface="Cambria Math" panose="02040503050406030204" pitchFamily="18" charset="0"/>
                          </a:rPr>
                          <m:t>债券票面利率</m:t>
                        </m:r>
                        <m:r>
                          <a:rPr lang="en-US" altLang="zh-CN" sz="2400" i="1">
                            <a:latin typeface="Cambria Math" panose="02040503050406030204" pitchFamily="18" charset="0"/>
                          </a:rPr>
                          <m:t>×100</m:t>
                        </m:r>
                      </m:num>
                      <m:den>
                        <m:r>
                          <a:rPr lang="zh-CN" altLang="en-US" sz="2400" i="1">
                            <a:latin typeface="Cambria Math" panose="02040503050406030204" pitchFamily="18" charset="0"/>
                          </a:rPr>
                          <m:t>每年付息次数</m:t>
                        </m:r>
                      </m:den>
                    </m:f>
                    <m:r>
                      <a:rPr lang="en-US" altLang="zh-CN" sz="2400" i="1">
                        <a:latin typeface="Cambria Math" panose="02040503050406030204" pitchFamily="18" charset="0"/>
                      </a:rPr>
                      <m:t>×</m:t>
                    </m:r>
                    <m:f>
                      <m:fPr>
                        <m:ctrlPr>
                          <a:rPr lang="en-US" altLang="zh-CN" sz="2400" i="1">
                            <a:latin typeface="Cambria Math" panose="02040503050406030204" pitchFamily="18" charset="0"/>
                          </a:rPr>
                        </m:ctrlPr>
                      </m:fPr>
                      <m:num>
                        <m:r>
                          <a:rPr lang="zh-CN" altLang="en-US" sz="2400" i="1">
                            <a:latin typeface="Cambria Math" panose="02040503050406030204" pitchFamily="18" charset="0"/>
                          </a:rPr>
                          <m:t>现货交割日</m:t>
                        </m:r>
                        <m:r>
                          <a:rPr lang="en-US" altLang="zh-CN" sz="2400" i="1">
                            <a:latin typeface="Cambria Math" panose="02040503050406030204" pitchFamily="18" charset="0"/>
                          </a:rPr>
                          <m:t>−</m:t>
                        </m:r>
                        <m:r>
                          <a:rPr lang="zh-CN" altLang="en-US" sz="2400" i="1">
                            <a:latin typeface="Cambria Math" panose="02040503050406030204" pitchFamily="18" charset="0"/>
                          </a:rPr>
                          <m:t>上一个付息日</m:t>
                        </m:r>
                      </m:num>
                      <m:den>
                        <m:r>
                          <a:rPr lang="zh-CN" altLang="en-US" sz="2400" i="1">
                            <a:latin typeface="Cambria Math" panose="02040503050406030204" pitchFamily="18" charset="0"/>
                          </a:rPr>
                          <m:t>当前付息周期实际天数</m:t>
                        </m:r>
                      </m:den>
                    </m:f>
                  </m:oMath>
                </a14:m>
                <a:endParaRPr lang="en-US" altLang="zh-CN" i="1" dirty="0">
                  <a:latin typeface="Cambria Math" panose="02040503050406030204" pitchFamily="18" charset="0"/>
                </a:endParaRPr>
              </a:p>
              <a:p>
                <a:pPr marL="0" indent="0">
                  <a:buNone/>
                </a:pPr>
                <a:r>
                  <a:rPr lang="en-US" altLang="zh-CN" i="1" dirty="0">
                    <a:latin typeface="Cambria Math" panose="02040503050406030204" pitchFamily="18" charset="0"/>
                  </a:rPr>
                  <a:t>	</a:t>
                </a:r>
                <a:endParaRPr lang="en-US" altLang="zh-CN" dirty="0">
                  <a:latin typeface="Cambria Math" panose="02040503050406030204" pitchFamily="18" charset="0"/>
                </a:endParaRPr>
              </a:p>
              <a:p>
                <a:r>
                  <a:rPr lang="zh-CN" altLang="en-US" dirty="0"/>
                  <a:t>每</a:t>
                </a:r>
                <a:r>
                  <a:rPr lang="en-US" altLang="zh-CN" dirty="0"/>
                  <a:t>100</a:t>
                </a:r>
                <a:r>
                  <a:rPr lang="zh-CN" altLang="en-US" dirty="0"/>
                  <a:t>元面值国债期货的应计利息</a:t>
                </a:r>
                <a:endParaRPr lang="en-US" altLang="zh-CN" dirty="0"/>
              </a:p>
              <a:p>
                <a:pPr marL="0" indent="0">
                  <a:buNone/>
                </a:pPr>
                <a:r>
                  <a:rPr lang="en-US" altLang="zh-CN" sz="2400" dirty="0"/>
                  <a:t>      </a:t>
                </a:r>
                <a:r>
                  <a:rPr lang="zh-CN" altLang="en-US" sz="2400" dirty="0"/>
                  <a:t>                                                   </a:t>
                </a:r>
                <a:r>
                  <a:rPr lang="en-US" altLang="zh-CN" sz="2400" dirty="0"/>
                  <a:t> =</a:t>
                </a:r>
                <a14:m>
                  <m:oMath xmlns:m="http://schemas.openxmlformats.org/officeDocument/2006/math">
                    <m:f>
                      <m:fPr>
                        <m:ctrlPr>
                          <a:rPr lang="en-US" altLang="zh-CN" sz="2400" i="1">
                            <a:latin typeface="Cambria Math" panose="02040503050406030204" pitchFamily="18" charset="0"/>
                          </a:rPr>
                        </m:ctrlPr>
                      </m:fPr>
                      <m:num>
                        <m:r>
                          <a:rPr lang="zh-CN" altLang="en-US" sz="2400" i="1">
                            <a:latin typeface="Cambria Math" panose="02040503050406030204" pitchFamily="18" charset="0"/>
                          </a:rPr>
                          <m:t>可交割券票面利率</m:t>
                        </m:r>
                        <m:r>
                          <a:rPr lang="en-US" altLang="zh-CN" sz="2400" i="1">
                            <a:latin typeface="Cambria Math" panose="02040503050406030204" pitchFamily="18" charset="0"/>
                          </a:rPr>
                          <m:t>×100</m:t>
                        </m:r>
                      </m:num>
                      <m:den>
                        <m:r>
                          <a:rPr lang="zh-CN" altLang="en-US" sz="2400" i="1">
                            <a:latin typeface="Cambria Math" panose="02040503050406030204" pitchFamily="18" charset="0"/>
                          </a:rPr>
                          <m:t>每年付息次数</m:t>
                        </m:r>
                      </m:den>
                    </m:f>
                    <m:r>
                      <a:rPr lang="en-US" altLang="zh-CN" sz="2400" i="1">
                        <a:latin typeface="Cambria Math" panose="02040503050406030204" pitchFamily="18" charset="0"/>
                      </a:rPr>
                      <m:t>×</m:t>
                    </m:r>
                    <m:f>
                      <m:fPr>
                        <m:ctrlPr>
                          <a:rPr lang="en-US" altLang="zh-CN" sz="2400" i="1">
                            <a:latin typeface="Cambria Math" panose="02040503050406030204" pitchFamily="18" charset="0"/>
                          </a:rPr>
                        </m:ctrlPr>
                      </m:fPr>
                      <m:num>
                        <m:r>
                          <a:rPr lang="zh-CN" altLang="en-US" sz="2400" i="1">
                            <a:latin typeface="Cambria Math" panose="02040503050406030204" pitchFamily="18" charset="0"/>
                          </a:rPr>
                          <m:t>配对缴款日</m:t>
                        </m:r>
                        <m:r>
                          <a:rPr lang="en-US" altLang="zh-CN" sz="2400" i="1">
                            <a:latin typeface="Cambria Math" panose="02040503050406030204" pitchFamily="18" charset="0"/>
                          </a:rPr>
                          <m:t>−</m:t>
                        </m:r>
                        <m:r>
                          <a:rPr lang="zh-CN" altLang="en-US" sz="2400" i="1">
                            <a:latin typeface="Cambria Math" panose="02040503050406030204" pitchFamily="18" charset="0"/>
                          </a:rPr>
                          <m:t>上一个付息日</m:t>
                        </m:r>
                      </m:num>
                      <m:den>
                        <m:r>
                          <a:rPr lang="zh-CN" altLang="en-US" sz="2400" i="1">
                            <a:latin typeface="Cambria Math" panose="02040503050406030204" pitchFamily="18" charset="0"/>
                          </a:rPr>
                          <m:t>当前付息周期实际天数</m:t>
                        </m:r>
                      </m:den>
                    </m:f>
                  </m:oMath>
                </a14:m>
                <a:endParaRPr lang="en-US" altLang="zh-CN" i="1" dirty="0">
                  <a:latin typeface="Cambria Math" panose="02040503050406030204" pitchFamily="18" charset="0"/>
                </a:endParaRPr>
              </a:p>
              <a:p>
                <a:pPr marL="0" indent="0">
                  <a:buNone/>
                </a:pPr>
                <a:r>
                  <a:rPr lang="zh-CN" altLang="en-US" sz="2400" dirty="0"/>
                  <a:t>     注：日计数基准为“实际天数</a:t>
                </a:r>
                <a:r>
                  <a:rPr lang="en-US" altLang="zh-CN" sz="2400" dirty="0"/>
                  <a:t>/</a:t>
                </a:r>
                <a:r>
                  <a:rPr lang="zh-CN" altLang="en-US" sz="2400" dirty="0"/>
                  <a:t>实际天数” 。</a:t>
                </a:r>
                <a:endParaRPr lang="en-US" altLang="zh-CN" sz="2400" dirty="0"/>
              </a:p>
            </p:txBody>
          </p:sp>
        </mc:Choice>
        <mc:Fallback xmlns="">
          <p:sp>
            <p:nvSpPr>
              <p:cNvPr id="3" name="内容占位符 2">
                <a:extLst>
                  <a:ext uri="{FF2B5EF4-FFF2-40B4-BE49-F238E27FC236}">
                    <a16:creationId xmlns:a16="http://schemas.microsoft.com/office/drawing/2014/main" id="{A36F74CC-A663-4BA6-AA45-EA8822FAF2BC}"/>
                  </a:ext>
                </a:extLst>
              </p:cNvPr>
              <p:cNvSpPr>
                <a:spLocks noGrp="1" noRot="1" noChangeAspect="1" noMove="1" noResize="1" noEditPoints="1" noAdjustHandles="1" noChangeArrowheads="1" noChangeShapeType="1" noTextEdit="1"/>
              </p:cNvSpPr>
              <p:nvPr>
                <p:ph idx="1"/>
              </p:nvPr>
            </p:nvSpPr>
            <p:spPr>
              <a:xfrm>
                <a:off x="609600" y="1340768"/>
                <a:ext cx="11277600" cy="5184576"/>
              </a:xfrm>
              <a:blipFill>
                <a:blip r:embed="rId2"/>
                <a:stretch>
                  <a:fillRect t="-2200"/>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921996DA-25E1-4905-A86C-0B97C5FCE8F1}"/>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37</a:t>
            </a:fld>
            <a:endParaRPr lang="zh-CN" altLang="en-US" dirty="0"/>
          </a:p>
        </p:txBody>
      </p:sp>
    </p:spTree>
    <p:extLst>
      <p:ext uri="{BB962C8B-B14F-4D97-AF65-F5344CB8AC3E}">
        <p14:creationId xmlns:p14="http://schemas.microsoft.com/office/powerpoint/2010/main" val="1660837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8" name="Rectangle 2"/>
          <p:cNvSpPr>
            <a:spLocks noGrp="1" noChangeArrowheads="1"/>
          </p:cNvSpPr>
          <p:nvPr>
            <p:ph type="title"/>
          </p:nvPr>
        </p:nvSpPr>
        <p:spPr>
          <a:xfrm>
            <a:off x="457200" y="79793"/>
            <a:ext cx="11049000" cy="972943"/>
          </a:xfrm>
        </p:spPr>
        <p:txBody>
          <a:bodyPr>
            <a:normAutofit fontScale="90000"/>
          </a:bodyPr>
          <a:lstStyle/>
          <a:p>
            <a:r>
              <a:rPr lang="zh-CN" altLang="en-US" dirty="0"/>
              <a:t> </a:t>
            </a:r>
            <a:r>
              <a:rPr lang="zh-CN" altLang="en-US" sz="3600" dirty="0"/>
              <a:t>国债期货系列案例之一：国债现货与国债期货的全价与净价</a:t>
            </a:r>
            <a:endParaRPr lang="zh-CN" altLang="en-US" dirty="0"/>
          </a:p>
        </p:txBody>
      </p:sp>
      <mc:AlternateContent xmlns:mc="http://schemas.openxmlformats.org/markup-compatibility/2006" xmlns:a14="http://schemas.microsoft.com/office/drawing/2010/main">
        <mc:Choice Requires="a14">
          <p:sp>
            <p:nvSpPr>
              <p:cNvPr id="82949" name="Rectangle 3"/>
              <p:cNvSpPr>
                <a:spLocks noGrp="1" noChangeArrowheads="1"/>
              </p:cNvSpPr>
              <p:nvPr>
                <p:ph idx="1"/>
              </p:nvPr>
            </p:nvSpPr>
            <p:spPr/>
            <p:txBody>
              <a:bodyPr>
                <a:normAutofit lnSpcReduction="10000"/>
              </a:bodyPr>
              <a:lstStyle/>
              <a:p>
                <a:pPr eaLnBrk="1" hangingPunct="1"/>
                <a:r>
                  <a:rPr lang="en-US" altLang="zh-CN" dirty="0"/>
                  <a:t>2023</a:t>
                </a:r>
                <a:r>
                  <a:rPr lang="zh-CN" altLang="zh-CN" dirty="0"/>
                  <a:t>年</a:t>
                </a:r>
                <a:r>
                  <a:rPr lang="en-US" altLang="zh-CN" dirty="0"/>
                  <a:t>9</a:t>
                </a:r>
                <a:r>
                  <a:rPr lang="zh-CN" altLang="zh-CN" dirty="0"/>
                  <a:t>月</a:t>
                </a:r>
                <a:r>
                  <a:rPr lang="en-US" altLang="zh-CN" dirty="0"/>
                  <a:t>28</a:t>
                </a:r>
                <a:r>
                  <a:rPr lang="zh-CN" altLang="zh-CN" dirty="0"/>
                  <a:t>日，将于</a:t>
                </a:r>
                <a:r>
                  <a:rPr lang="en-US" altLang="zh-CN" dirty="0"/>
                  <a:t>2032</a:t>
                </a:r>
                <a:r>
                  <a:rPr lang="zh-CN" altLang="zh-CN" dirty="0"/>
                  <a:t>年</a:t>
                </a:r>
                <a:r>
                  <a:rPr lang="en-US" altLang="zh-CN" dirty="0"/>
                  <a:t>5</a:t>
                </a:r>
                <a:r>
                  <a:rPr lang="zh-CN" altLang="zh-CN" dirty="0"/>
                  <a:t>月</a:t>
                </a:r>
                <a:r>
                  <a:rPr lang="en-US" altLang="zh-CN" dirty="0"/>
                  <a:t>15</a:t>
                </a:r>
                <a:r>
                  <a:rPr lang="zh-CN" altLang="zh-CN" dirty="0"/>
                  <a:t>日到期，息票利率为</a:t>
                </a:r>
                <a:r>
                  <a:rPr lang="en-US" altLang="zh-CN" dirty="0"/>
                  <a:t>2.76%</a:t>
                </a:r>
                <a:r>
                  <a:rPr lang="zh-CN" altLang="zh-CN" dirty="0"/>
                  <a:t>、一年支付两次利息的</a:t>
                </a:r>
                <a:r>
                  <a:rPr lang="en-US" altLang="zh-CN" dirty="0"/>
                  <a:t>2022</a:t>
                </a:r>
                <a:r>
                  <a:rPr lang="zh-CN" altLang="zh-CN" dirty="0"/>
                  <a:t>年</a:t>
                </a:r>
                <a:r>
                  <a:rPr lang="zh-CN" altLang="en-US" dirty="0"/>
                  <a:t>记账式附息</a:t>
                </a:r>
                <a:r>
                  <a:rPr lang="zh-CN" altLang="zh-CN" dirty="0"/>
                  <a:t>国债（</a:t>
                </a:r>
                <a:r>
                  <a:rPr lang="zh-CN" altLang="en-US" dirty="0"/>
                  <a:t>十</a:t>
                </a:r>
                <a:r>
                  <a:rPr lang="zh-CN" altLang="zh-CN" dirty="0"/>
                  <a:t>期）（银行间市场代码为</a:t>
                </a:r>
                <a:r>
                  <a:rPr lang="en-US" altLang="zh-CN" dirty="0"/>
                  <a:t>220010.IB</a:t>
                </a:r>
                <a:r>
                  <a:rPr lang="zh-CN" altLang="zh-CN" dirty="0"/>
                  <a:t>）报价为</a:t>
                </a:r>
                <a:r>
                  <a:rPr lang="en-US" altLang="zh-CN" dirty="0"/>
                  <a:t>100.1889</a:t>
                </a:r>
                <a:r>
                  <a:rPr lang="zh-CN" altLang="zh-CN" dirty="0"/>
                  <a:t>元。</a:t>
                </a:r>
                <a:r>
                  <a:rPr lang="zh-CN" altLang="en-US" dirty="0"/>
                  <a:t>国债</a:t>
                </a:r>
                <a:r>
                  <a:rPr lang="en-US" altLang="zh-CN" dirty="0"/>
                  <a:t>220010</a:t>
                </a:r>
                <a:r>
                  <a:rPr lang="zh-CN" altLang="en-US" dirty="0"/>
                  <a:t>现货交割时的现货全价应该是多少？</a:t>
                </a:r>
                <a:endParaRPr lang="en-US" altLang="zh-CN" dirty="0"/>
              </a:p>
              <a:p>
                <a:pPr eaLnBrk="1" hangingPunct="1"/>
                <a:endParaRPr lang="en-US" altLang="zh-CN" dirty="0"/>
              </a:p>
              <a:p>
                <a:pPr eaLnBrk="1" hangingPunct="1"/>
                <a:r>
                  <a:rPr lang="en-US" altLang="zh-CN" dirty="0"/>
                  <a:t>2023</a:t>
                </a:r>
                <a:r>
                  <a:rPr lang="zh-CN" altLang="zh-CN" dirty="0"/>
                  <a:t>年</a:t>
                </a:r>
                <a:r>
                  <a:rPr lang="en-US" altLang="zh-CN" dirty="0"/>
                  <a:t>9</a:t>
                </a:r>
                <a:r>
                  <a:rPr lang="zh-CN" altLang="zh-CN" dirty="0"/>
                  <a:t>月</a:t>
                </a:r>
                <a:r>
                  <a:rPr lang="en-US" altLang="zh-CN" dirty="0"/>
                  <a:t>28</a:t>
                </a:r>
                <a:r>
                  <a:rPr lang="zh-CN" altLang="zh-CN" dirty="0"/>
                  <a:t>日</a:t>
                </a:r>
                <a:r>
                  <a:rPr lang="zh-CN" altLang="en-US" dirty="0"/>
                  <a:t>，该债券每</a:t>
                </a:r>
                <a:r>
                  <a:rPr lang="en-US" altLang="zh-CN" dirty="0"/>
                  <a:t>100 </a:t>
                </a:r>
                <a:r>
                  <a:rPr lang="zh-CN" altLang="en-US" dirty="0"/>
                  <a:t>元面值的应计利息等于</a:t>
                </a:r>
                <a:endParaRPr lang="en-US" altLang="zh-CN" dirty="0"/>
              </a:p>
              <a:p>
                <a:pPr marL="0" indent="0" eaLnBrk="1" hangingPunct="1">
                  <a:buNone/>
                </a:pPr>
                <a14:m>
                  <m:oMathPara xmlns:m="http://schemas.openxmlformats.org/officeDocument/2006/math">
                    <m:oMathParaPr>
                      <m:jc m:val="centerGroup"/>
                    </m:oMathParaPr>
                    <m:oMath xmlns:m="http://schemas.openxmlformats.org/officeDocument/2006/math">
                      <m:f>
                        <m:fPr>
                          <m:ctrlPr>
                            <a:rPr lang="zh-CN" altLang="zh-CN" i="1">
                              <a:latin typeface="Cambria Math" panose="02040503050406030204" pitchFamily="18" charset="0"/>
                            </a:rPr>
                          </m:ctrlPr>
                        </m:fPr>
                        <m:num>
                          <m:r>
                            <a:rPr lang="en-US" altLang="zh-CN" i="1">
                              <a:latin typeface="Cambria Math" panose="02040503050406030204" pitchFamily="18" charset="0"/>
                            </a:rPr>
                            <m:t>1</m:t>
                          </m:r>
                        </m:num>
                        <m:den>
                          <m:r>
                            <a:rPr lang="en-US" altLang="zh-CN" i="1">
                              <a:latin typeface="Cambria Math" panose="02040503050406030204" pitchFamily="18" charset="0"/>
                            </a:rPr>
                            <m:t>2</m:t>
                          </m:r>
                        </m:den>
                      </m:f>
                      <m:r>
                        <a:rPr lang="en-US" altLang="zh-CN" i="1">
                          <a:latin typeface="Cambria Math" panose="02040503050406030204" pitchFamily="18" charset="0"/>
                        </a:rPr>
                        <m:t>×2.</m:t>
                      </m:r>
                      <m:r>
                        <a:rPr lang="en-US" altLang="zh-CN" b="0" i="1" smtClean="0">
                          <a:latin typeface="Cambria Math" panose="02040503050406030204" pitchFamily="18" charset="0"/>
                        </a:rPr>
                        <m:t>7</m:t>
                      </m:r>
                      <m:r>
                        <a:rPr lang="en-US" altLang="zh-CN" i="1">
                          <a:latin typeface="Cambria Math" panose="02040503050406030204" pitchFamily="18" charset="0"/>
                        </a:rPr>
                        <m:t>6×</m:t>
                      </m:r>
                      <m:f>
                        <m:fPr>
                          <m:ctrlPr>
                            <a:rPr lang="zh-CN" altLang="zh-CN" i="1">
                              <a:latin typeface="Cambria Math" panose="02040503050406030204" pitchFamily="18" charset="0"/>
                            </a:rPr>
                          </m:ctrlPr>
                        </m:fPr>
                        <m:num>
                          <m:r>
                            <a:rPr lang="en-US" altLang="zh-CN" i="1">
                              <a:latin typeface="Cambria Math" panose="02040503050406030204" pitchFamily="18" charset="0"/>
                            </a:rPr>
                            <m:t>1</m:t>
                          </m:r>
                          <m:r>
                            <a:rPr lang="en-US" altLang="zh-CN" b="0" i="1" smtClean="0">
                              <a:latin typeface="Cambria Math" panose="02040503050406030204" pitchFamily="18" charset="0"/>
                            </a:rPr>
                            <m:t>36</m:t>
                          </m:r>
                        </m:num>
                        <m:den>
                          <m:r>
                            <a:rPr lang="en-US" altLang="zh-CN" i="1">
                              <a:latin typeface="Cambria Math" panose="02040503050406030204" pitchFamily="18" charset="0"/>
                            </a:rPr>
                            <m:t>184</m:t>
                          </m:r>
                        </m:den>
                      </m:f>
                      <m:r>
                        <a:rPr lang="en-US" altLang="zh-CN" b="0" i="1" smtClean="0">
                          <a:latin typeface="Cambria Math" panose="02040503050406030204" pitchFamily="18" charset="0"/>
                        </a:rPr>
                        <m:t>=</m:t>
                      </m:r>
                      <m:r>
                        <a:rPr lang="en-US" altLang="zh-CN" i="1">
                          <a:latin typeface="Cambria Math" panose="02040503050406030204" pitchFamily="18" charset="0"/>
                        </a:rPr>
                        <m:t>1.</m:t>
                      </m:r>
                      <m:r>
                        <a:rPr lang="en-US" altLang="zh-CN" b="0" i="1" smtClean="0">
                          <a:latin typeface="Cambria Math" panose="02040503050406030204" pitchFamily="18" charset="0"/>
                        </a:rPr>
                        <m:t>0200</m:t>
                      </m:r>
                      <m:r>
                        <a:rPr lang="zh-CN" altLang="zh-CN">
                          <a:latin typeface="Cambria Math" panose="02040503050406030204" pitchFamily="18" charset="0"/>
                        </a:rPr>
                        <m:t>元</m:t>
                      </m:r>
                    </m:oMath>
                  </m:oMathPara>
                </a14:m>
                <a:endParaRPr lang="zh-CN" altLang="zh-CN" dirty="0"/>
              </a:p>
              <a:p>
                <a:pPr marL="0" indent="0" eaLnBrk="1" hangingPunct="1">
                  <a:buNone/>
                </a:pPr>
                <a:endParaRPr lang="en-US" altLang="zh-CN" sz="2800" dirty="0"/>
              </a:p>
              <a:p>
                <a:pPr eaLnBrk="1" hangingPunct="1"/>
                <a:r>
                  <a:rPr lang="zh-CN" altLang="zh-CN" dirty="0"/>
                  <a:t>国债</a:t>
                </a:r>
                <a:r>
                  <a:rPr lang="en-US" altLang="zh-CN" dirty="0"/>
                  <a:t>220010</a:t>
                </a:r>
                <a:r>
                  <a:rPr lang="zh-CN" altLang="zh-CN" dirty="0"/>
                  <a:t>现货交割时交收的全价为</a:t>
                </a:r>
                <a:endParaRPr lang="en-US" altLang="zh-CN" dirty="0"/>
              </a:p>
              <a:p>
                <a:pPr marL="0" indent="0">
                  <a:buNone/>
                </a:pPr>
                <a14:m>
                  <m:oMathPara xmlns:m="http://schemas.openxmlformats.org/officeDocument/2006/math">
                    <m:oMathParaPr>
                      <m:jc m:val="centerGroup"/>
                    </m:oMathParaPr>
                    <m:oMath xmlns:m="http://schemas.openxmlformats.org/officeDocument/2006/math">
                      <m:r>
                        <a:rPr lang="en-US" altLang="zh-CN" b="0" i="1" smtClean="0">
                          <a:latin typeface="Cambria Math" panose="02040503050406030204" pitchFamily="18" charset="0"/>
                        </a:rPr>
                        <m:t>100.1889</m:t>
                      </m:r>
                      <m:r>
                        <a:rPr lang="en-US" altLang="zh-CN" i="1">
                          <a:latin typeface="Cambria Math" panose="02040503050406030204" pitchFamily="18" charset="0"/>
                        </a:rPr>
                        <m:t>+1.</m:t>
                      </m:r>
                      <m:r>
                        <a:rPr lang="en-US" altLang="zh-CN" b="0" i="1" smtClean="0">
                          <a:latin typeface="Cambria Math" panose="02040503050406030204" pitchFamily="18" charset="0"/>
                        </a:rPr>
                        <m:t>0200</m:t>
                      </m:r>
                      <m:r>
                        <a:rPr lang="en-US" altLang="zh-CN" i="1">
                          <a:latin typeface="Cambria Math" panose="02040503050406030204" pitchFamily="18" charset="0"/>
                        </a:rPr>
                        <m:t>=</m:t>
                      </m:r>
                      <m:r>
                        <a:rPr lang="en-US" altLang="zh-CN" b="0" i="1" smtClean="0">
                          <a:latin typeface="Cambria Math" panose="02040503050406030204" pitchFamily="18" charset="0"/>
                        </a:rPr>
                        <m:t>101.2089</m:t>
                      </m:r>
                      <m:r>
                        <a:rPr lang="zh-CN" altLang="zh-CN">
                          <a:latin typeface="Cambria Math" panose="02040503050406030204" pitchFamily="18" charset="0"/>
                        </a:rPr>
                        <m:t>元</m:t>
                      </m:r>
                    </m:oMath>
                  </m:oMathPara>
                </a14:m>
                <a:endParaRPr lang="zh-CN" altLang="zh-CN" dirty="0"/>
              </a:p>
              <a:p>
                <a:pPr marL="0" indent="0" eaLnBrk="1" hangingPunct="1">
                  <a:buNone/>
                </a:pPr>
                <a:endParaRPr lang="zh-CN" altLang="zh-CN" dirty="0"/>
              </a:p>
              <a:p>
                <a:pPr eaLnBrk="1" hangingPunct="1"/>
                <a:endParaRPr lang="en-US" altLang="zh-CN" dirty="0"/>
              </a:p>
              <a:p>
                <a:pPr eaLnBrk="1" hangingPunct="1"/>
                <a:endParaRPr lang="zh-CN" altLang="zh-CN" dirty="0"/>
              </a:p>
              <a:p>
                <a:pPr eaLnBrk="1" hangingPunct="1"/>
                <a:endParaRPr lang="en-US" altLang="zh-CN" dirty="0"/>
              </a:p>
              <a:p>
                <a:pPr eaLnBrk="1" hangingPunct="1"/>
                <a:endParaRPr lang="zh-CN" altLang="en-US" dirty="0"/>
              </a:p>
            </p:txBody>
          </p:sp>
        </mc:Choice>
        <mc:Fallback xmlns="">
          <p:sp>
            <p:nvSpPr>
              <p:cNvPr id="82949" name="Rectangle 3"/>
              <p:cNvSpPr>
                <a:spLocks noGrp="1" noRot="1" noChangeAspect="1" noMove="1" noResize="1" noEditPoints="1" noAdjustHandles="1" noChangeArrowheads="1" noChangeShapeType="1" noTextEdit="1"/>
              </p:cNvSpPr>
              <p:nvPr>
                <p:ph idx="1"/>
              </p:nvPr>
            </p:nvSpPr>
            <p:spPr>
              <a:blipFill>
                <a:blip r:embed="rId2"/>
                <a:stretch>
                  <a:fillRect t="-3178" r="-694"/>
                </a:stretch>
              </a:blipFill>
            </p:spPr>
            <p:txBody>
              <a:bodyPr/>
              <a:lstStyle/>
              <a:p>
                <a:r>
                  <a:rPr lang="zh-CN" altLang="en-US">
                    <a:noFill/>
                  </a:rPr>
                  <a:t> </a:t>
                </a:r>
              </a:p>
            </p:txBody>
          </p:sp>
        </mc:Fallback>
      </mc:AlternateContent>
      <p:sp>
        <p:nvSpPr>
          <p:cNvPr id="7" name="灯片编号占位符 6"/>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pPr>
              <a:defRPr/>
            </a:pPr>
            <a:fld id="{0C913308-F349-4B6D-A68A-DD1791B4A57B}" type="slidenum">
              <a:rPr lang="zh-CN" altLang="en-US" smtClean="0"/>
              <a:pPr>
                <a:defRPr/>
              </a:pPr>
              <a:t>38</a:t>
            </a:fld>
            <a:endParaRPr lang="en-US" altLang="zh-CN" dirty="0">
              <a:solidFill>
                <a:srgbClr val="000000"/>
              </a:solidFill>
            </a:endParaRPr>
          </a:p>
        </p:txBody>
      </p:sp>
    </p:spTree>
    <p:extLst>
      <p:ext uri="{BB962C8B-B14F-4D97-AF65-F5344CB8AC3E}">
        <p14:creationId xmlns:p14="http://schemas.microsoft.com/office/powerpoint/2010/main" val="475479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2370DA7E-BC36-244F-A053-FA40A49F7CE8}"/>
                  </a:ext>
                </a:extLst>
              </p:cNvPr>
              <p:cNvSpPr>
                <a:spLocks noGrp="1"/>
              </p:cNvSpPr>
              <p:nvPr>
                <p:ph idx="1"/>
              </p:nvPr>
            </p:nvSpPr>
            <p:spPr/>
            <p:txBody>
              <a:bodyPr>
                <a:normAutofit lnSpcReduction="10000"/>
              </a:bodyPr>
              <a:lstStyle/>
              <a:p>
                <a:r>
                  <a:rPr lang="zh-CN" altLang="zh-CN" dirty="0"/>
                  <a:t>在中金所交易的将于</a:t>
                </a:r>
                <a:r>
                  <a:rPr lang="en-US" altLang="zh-CN" dirty="0"/>
                  <a:t>2023</a:t>
                </a:r>
                <a:r>
                  <a:rPr lang="zh-CN" altLang="zh-CN" dirty="0"/>
                  <a:t>年</a:t>
                </a:r>
                <a:r>
                  <a:rPr lang="en-US" altLang="zh-CN" dirty="0"/>
                  <a:t>12</a:t>
                </a:r>
                <a:r>
                  <a:rPr lang="zh-CN" altLang="zh-CN" dirty="0"/>
                  <a:t>月到期的</a:t>
                </a:r>
                <a:r>
                  <a:rPr lang="en-US" altLang="zh-CN" dirty="0"/>
                  <a:t>10</a:t>
                </a:r>
                <a:r>
                  <a:rPr lang="zh-CN" altLang="zh-CN" dirty="0"/>
                  <a:t>年期国债期货合约</a:t>
                </a:r>
                <a:r>
                  <a:rPr lang="en-US" altLang="zh-CN" dirty="0"/>
                  <a:t>T2312</a:t>
                </a:r>
                <a:r>
                  <a:rPr lang="zh-CN" altLang="zh-CN" dirty="0"/>
                  <a:t>收盘报价为</a:t>
                </a:r>
                <a:r>
                  <a:rPr lang="en-US" altLang="zh-CN" dirty="0"/>
                  <a:t>101.785</a:t>
                </a:r>
                <a:r>
                  <a:rPr lang="zh-CN" altLang="zh-CN" dirty="0"/>
                  <a:t>元。</a:t>
                </a:r>
                <a:r>
                  <a:rPr lang="zh-CN" altLang="en-US" dirty="0"/>
                  <a:t>国债期货的净价与全价是多少？</a:t>
                </a:r>
                <a:endParaRPr lang="en-US" altLang="zh-CN" dirty="0"/>
              </a:p>
              <a:p>
                <a:r>
                  <a:rPr lang="en-US" altLang="zh-CN" dirty="0"/>
                  <a:t>2023</a:t>
                </a:r>
                <a:r>
                  <a:rPr lang="zh-CN" altLang="en-US" dirty="0"/>
                  <a:t>年</a:t>
                </a:r>
                <a:r>
                  <a:rPr lang="en-US" altLang="zh-CN" dirty="0"/>
                  <a:t>9</a:t>
                </a:r>
                <a:r>
                  <a:rPr lang="zh-CN" altLang="en-US" dirty="0"/>
                  <a:t>月</a:t>
                </a:r>
                <a:r>
                  <a:rPr lang="en-US" altLang="zh-CN" dirty="0"/>
                  <a:t>28</a:t>
                </a:r>
                <a:r>
                  <a:rPr lang="zh-CN" altLang="en-US" dirty="0"/>
                  <a:t>日</a:t>
                </a:r>
                <a:endParaRPr lang="en-US" altLang="zh-CN" dirty="0"/>
              </a:p>
              <a:p>
                <a:pPr lvl="1"/>
                <a:r>
                  <a:rPr lang="en-US" altLang="zh-CN" dirty="0"/>
                  <a:t>T2312</a:t>
                </a:r>
                <a:r>
                  <a:rPr lang="zh-CN" altLang="en-US" dirty="0"/>
                  <a:t>的标准券净价：</a:t>
                </a:r>
                <a:r>
                  <a:rPr lang="en-US" altLang="zh-CN" dirty="0"/>
                  <a:t>101.785</a:t>
                </a:r>
              </a:p>
              <a:p>
                <a:pPr lvl="1"/>
                <a:r>
                  <a:rPr lang="zh-CN" altLang="zh-CN" dirty="0"/>
                  <a:t>在</a:t>
                </a:r>
                <a:r>
                  <a:rPr lang="en-US" altLang="zh-CN" dirty="0"/>
                  <a:t>T2312</a:t>
                </a:r>
                <a:r>
                  <a:rPr lang="zh-CN" altLang="zh-CN" dirty="0"/>
                  <a:t>合约中</a:t>
                </a:r>
                <a:endParaRPr lang="en-US" altLang="zh-CN" dirty="0"/>
              </a:p>
              <a:p>
                <a:pPr lvl="2"/>
                <a:r>
                  <a:rPr lang="zh-CN" altLang="en-US" dirty="0"/>
                  <a:t>国债</a:t>
                </a:r>
                <a:r>
                  <a:rPr lang="en-US" altLang="zh-CN" dirty="0"/>
                  <a:t>220010</a:t>
                </a:r>
                <a:r>
                  <a:rPr lang="zh-CN" altLang="en-US" dirty="0"/>
                  <a:t>的转换因子：</a:t>
                </a:r>
                <a:r>
                  <a:rPr lang="en-US" altLang="zh-CN" dirty="0"/>
                  <a:t>0.9823</a:t>
                </a:r>
              </a:p>
              <a:p>
                <a:pPr lvl="2"/>
                <a:r>
                  <a:rPr lang="zh-CN" altLang="zh-CN" dirty="0"/>
                  <a:t>国债</a:t>
                </a:r>
                <a:r>
                  <a:rPr lang="en-US" altLang="zh-CN" dirty="0"/>
                  <a:t>220010</a:t>
                </a:r>
                <a:r>
                  <a:rPr lang="zh-CN" altLang="en-US" dirty="0"/>
                  <a:t>的期货净价：</a:t>
                </a:r>
                <a14:m>
                  <m:oMath xmlns:m="http://schemas.openxmlformats.org/officeDocument/2006/math">
                    <m:r>
                      <a:rPr lang="en-US" altLang="zh-CN" i="1" smtClean="0">
                        <a:latin typeface="Cambria Math" panose="02040503050406030204" pitchFamily="18" charset="0"/>
                      </a:rPr>
                      <m:t>1</m:t>
                    </m:r>
                    <m:r>
                      <a:rPr lang="en-US" altLang="zh-CN" b="0" i="1" smtClean="0">
                        <a:latin typeface="Cambria Math" panose="02040503050406030204" pitchFamily="18" charset="0"/>
                      </a:rPr>
                      <m:t>01.785</m:t>
                    </m:r>
                    <m:r>
                      <a:rPr lang="en-US" altLang="zh-CN" i="1">
                        <a:latin typeface="Cambria Math" panose="02040503050406030204" pitchFamily="18" charset="0"/>
                        <a:ea typeface="Cambria Math" panose="02040503050406030204" pitchFamily="18" charset="0"/>
                      </a:rPr>
                      <m:t>×</m:t>
                    </m:r>
                    <m:r>
                      <a:rPr lang="en-US" altLang="zh-CN" b="0" i="1" smtClean="0">
                        <a:latin typeface="Cambria Math" panose="02040503050406030204" pitchFamily="18" charset="0"/>
                        <a:ea typeface="Cambria Math" panose="02040503050406030204" pitchFamily="18" charset="0"/>
                      </a:rPr>
                      <m:t>0.9823</m:t>
                    </m:r>
                    <m:r>
                      <a:rPr lang="en-US" altLang="zh-CN" i="1">
                        <a:latin typeface="Cambria Math" panose="02040503050406030204" pitchFamily="18" charset="0"/>
                        <a:ea typeface="Cambria Math" panose="02040503050406030204" pitchFamily="18" charset="0"/>
                      </a:rPr>
                      <m:t>=</m:t>
                    </m:r>
                    <m:r>
                      <a:rPr lang="en-US" altLang="zh-CN" b="0" i="1" smtClean="0">
                        <a:latin typeface="Cambria Math" panose="02040503050406030204" pitchFamily="18" charset="0"/>
                        <a:ea typeface="Cambria Math" panose="02040503050406030204" pitchFamily="18" charset="0"/>
                      </a:rPr>
                      <m:t>99.9834055</m:t>
                    </m:r>
                    <m:r>
                      <a:rPr lang="zh-CN" altLang="en-US" i="1">
                        <a:latin typeface="Cambria Math" panose="02040503050406030204" pitchFamily="18" charset="0"/>
                        <a:ea typeface="Cambria Math" panose="02040503050406030204" pitchFamily="18" charset="0"/>
                      </a:rPr>
                      <m:t>元</m:t>
                    </m:r>
                  </m:oMath>
                </a14:m>
                <a:endParaRPr kumimoji="1" lang="en-US" altLang="zh-CN" dirty="0"/>
              </a:p>
              <a:p>
                <a:pPr lvl="2"/>
                <a:r>
                  <a:rPr lang="zh-CN" altLang="en-US" dirty="0"/>
                  <a:t>期货交割意向申报日：</a:t>
                </a:r>
                <a:r>
                  <a:rPr lang="en-US" altLang="zh-CN" dirty="0"/>
                  <a:t>2023</a:t>
                </a:r>
                <a:r>
                  <a:rPr lang="zh-CN" altLang="en-US" dirty="0"/>
                  <a:t>年</a:t>
                </a:r>
                <a:r>
                  <a:rPr lang="en-US" altLang="zh-CN" dirty="0"/>
                  <a:t>12</a:t>
                </a:r>
                <a:r>
                  <a:rPr lang="zh-CN" altLang="en-US" dirty="0"/>
                  <a:t>月</a:t>
                </a:r>
                <a:r>
                  <a:rPr lang="en-US" altLang="zh-CN" dirty="0"/>
                  <a:t>8</a:t>
                </a:r>
                <a:r>
                  <a:rPr lang="zh-CN" altLang="en-US" dirty="0"/>
                  <a:t>日</a:t>
                </a:r>
                <a:endParaRPr lang="en-US" altLang="zh-CN" dirty="0"/>
              </a:p>
              <a:p>
                <a:pPr lvl="2"/>
                <a:r>
                  <a:rPr lang="zh-CN" altLang="en-US" dirty="0"/>
                  <a:t>期货配对缴款日：</a:t>
                </a:r>
                <a:r>
                  <a:rPr lang="en-US" altLang="zh-CN" dirty="0"/>
                  <a:t>2023</a:t>
                </a:r>
                <a:r>
                  <a:rPr lang="zh-CN" altLang="en-US" dirty="0"/>
                  <a:t>年</a:t>
                </a:r>
                <a:r>
                  <a:rPr lang="en-US" altLang="zh-CN" dirty="0"/>
                  <a:t>12</a:t>
                </a:r>
                <a:r>
                  <a:rPr lang="zh-CN" altLang="en-US" dirty="0"/>
                  <a:t>月</a:t>
                </a:r>
                <a:r>
                  <a:rPr lang="en-US" altLang="zh-CN" dirty="0"/>
                  <a:t>12</a:t>
                </a:r>
                <a:r>
                  <a:rPr lang="zh-CN" altLang="en-US" dirty="0"/>
                  <a:t>日</a:t>
                </a:r>
                <a:endParaRPr lang="en-US" altLang="zh-CN" dirty="0"/>
              </a:p>
              <a:p>
                <a:pPr lvl="2"/>
                <a:r>
                  <a:rPr lang="zh-CN" altLang="en-US" dirty="0"/>
                  <a:t>国债</a:t>
                </a:r>
                <a:r>
                  <a:rPr lang="en-US" altLang="zh-CN" dirty="0"/>
                  <a:t>220010</a:t>
                </a:r>
                <a:r>
                  <a:rPr lang="zh-CN" altLang="en-US" dirty="0"/>
                  <a:t>的期货应计利息：</a:t>
                </a:r>
                <a14:m>
                  <m:oMath xmlns:m="http://schemas.openxmlformats.org/officeDocument/2006/math">
                    <m:r>
                      <a:rPr lang="en-US" altLang="zh-CN" i="1">
                        <a:latin typeface="Cambria Math" panose="02040503050406030204" pitchFamily="18" charset="0"/>
                      </a:rPr>
                      <m:t>2</m:t>
                    </m:r>
                    <m:r>
                      <a:rPr lang="en-US" altLang="zh-CN" b="0" i="1" smtClean="0">
                        <a:latin typeface="Cambria Math" panose="02040503050406030204" pitchFamily="18" charset="0"/>
                      </a:rPr>
                      <m:t>.76</m:t>
                    </m:r>
                    <m:r>
                      <a:rPr lang="en-US" altLang="zh-CN" i="1">
                        <a:latin typeface="Cambria Math" panose="02040503050406030204" pitchFamily="18" charset="0"/>
                      </a:rPr>
                      <m:t>×</m:t>
                    </m:r>
                    <m:f>
                      <m:fPr>
                        <m:ctrlPr>
                          <a:rPr lang="en-US" altLang="zh-CN" b="0" i="1" smtClean="0">
                            <a:latin typeface="Cambria Math" panose="02040503050406030204" pitchFamily="18" charset="0"/>
                          </a:rPr>
                        </m:ctrlPr>
                      </m:fPr>
                      <m:num>
                        <m:r>
                          <a:rPr lang="en-US" altLang="zh-CN" b="0" i="1" smtClean="0">
                            <a:latin typeface="Cambria Math" panose="02040503050406030204" pitchFamily="18" charset="0"/>
                          </a:rPr>
                          <m:t>1</m:t>
                        </m:r>
                      </m:num>
                      <m:den>
                        <m:r>
                          <a:rPr lang="en-US" altLang="zh-CN" b="0" i="1" smtClean="0">
                            <a:latin typeface="Cambria Math" panose="02040503050406030204" pitchFamily="18" charset="0"/>
                          </a:rPr>
                          <m:t>2</m:t>
                        </m:r>
                      </m:den>
                    </m:f>
                    <m:r>
                      <a:rPr lang="en-US" altLang="zh-CN" i="1">
                        <a:latin typeface="Cambria Math" panose="02040503050406030204" pitchFamily="18" charset="0"/>
                      </a:rPr>
                      <m:t>×</m:t>
                    </m:r>
                    <m:f>
                      <m:fPr>
                        <m:ctrlPr>
                          <a:rPr lang="zh-CN" altLang="zh-CN" i="1">
                            <a:latin typeface="Cambria Math" panose="02040503050406030204" pitchFamily="18" charset="0"/>
                          </a:rPr>
                        </m:ctrlPr>
                      </m:fPr>
                      <m:num>
                        <m:r>
                          <a:rPr lang="en-US" altLang="zh-CN" b="0" i="1" smtClean="0">
                            <a:latin typeface="Cambria Math" panose="02040503050406030204" pitchFamily="18" charset="0"/>
                          </a:rPr>
                          <m:t>27</m:t>
                        </m:r>
                      </m:num>
                      <m:den>
                        <m:r>
                          <a:rPr lang="en-US" altLang="zh-CN" b="0" i="1" smtClean="0">
                            <a:latin typeface="Cambria Math" panose="02040503050406030204" pitchFamily="18" charset="0"/>
                          </a:rPr>
                          <m:t>182</m:t>
                        </m:r>
                      </m:den>
                    </m:f>
                    <m:r>
                      <a:rPr lang="zh-CN" altLang="zh-CN" i="1">
                        <a:latin typeface="Cambria Math" panose="02040503050406030204" pitchFamily="18" charset="0"/>
                      </a:rPr>
                      <m:t>≈</m:t>
                    </m:r>
                    <m:r>
                      <a:rPr lang="en-US" altLang="zh-CN" i="1">
                        <a:latin typeface="Cambria Math" panose="02040503050406030204" pitchFamily="18" charset="0"/>
                      </a:rPr>
                      <m:t>0.</m:t>
                    </m:r>
                    <m:r>
                      <a:rPr lang="en-US" altLang="zh-CN" b="0" i="1" smtClean="0">
                        <a:latin typeface="Cambria Math" panose="02040503050406030204" pitchFamily="18" charset="0"/>
                      </a:rPr>
                      <m:t>2047253</m:t>
                    </m:r>
                    <m:r>
                      <a:rPr lang="zh-CN" altLang="zh-CN">
                        <a:latin typeface="Cambria Math" panose="02040503050406030204" pitchFamily="18" charset="0"/>
                      </a:rPr>
                      <m:t>元</m:t>
                    </m:r>
                  </m:oMath>
                </a14:m>
                <a:endParaRPr lang="en-US" altLang="zh-CN" dirty="0"/>
              </a:p>
              <a:p>
                <a:pPr lvl="2"/>
                <a:r>
                  <a:rPr lang="zh-CN" altLang="en-US" dirty="0"/>
                  <a:t>国债</a:t>
                </a:r>
                <a:r>
                  <a:rPr lang="en-US" altLang="zh-CN" dirty="0"/>
                  <a:t>220010</a:t>
                </a:r>
                <a:r>
                  <a:rPr lang="zh-CN" altLang="en-US" dirty="0"/>
                  <a:t>的期货全价：</a:t>
                </a:r>
                <a14:m>
                  <m:oMath xmlns:m="http://schemas.openxmlformats.org/officeDocument/2006/math">
                    <m:r>
                      <a:rPr lang="en-US" altLang="zh-CN" i="1">
                        <a:latin typeface="Cambria Math" panose="02040503050406030204" pitchFamily="18" charset="0"/>
                      </a:rPr>
                      <m:t>9</m:t>
                    </m:r>
                    <m:r>
                      <a:rPr lang="en-US" altLang="zh-CN" b="0" i="1" smtClean="0">
                        <a:latin typeface="Cambria Math" panose="02040503050406030204" pitchFamily="18" charset="0"/>
                      </a:rPr>
                      <m:t>9.9834055</m:t>
                    </m:r>
                    <m:r>
                      <a:rPr lang="en-US" altLang="zh-CN" i="1">
                        <a:latin typeface="Cambria Math" panose="02040503050406030204" pitchFamily="18" charset="0"/>
                      </a:rPr>
                      <m:t>+0.2047253≈</m:t>
                    </m:r>
                    <m:r>
                      <a:rPr lang="en-US" altLang="zh-CN" b="0" i="1" smtClean="0">
                        <a:latin typeface="Cambria Math" panose="02040503050406030204" pitchFamily="18" charset="0"/>
                      </a:rPr>
                      <m:t>100.1881308</m:t>
                    </m:r>
                    <m:r>
                      <a:rPr lang="zh-CN" altLang="zh-CN">
                        <a:latin typeface="Cambria Math" panose="02040503050406030204" pitchFamily="18" charset="0"/>
                      </a:rPr>
                      <m:t>元</m:t>
                    </m:r>
                  </m:oMath>
                </a14:m>
                <a:endParaRPr lang="en-US" altLang="zh-CN" dirty="0"/>
              </a:p>
              <a:p>
                <a:pPr lvl="1"/>
                <a:endParaRPr lang="zh-CN" altLang="zh-CN" dirty="0"/>
              </a:p>
              <a:p>
                <a:pPr lvl="1"/>
                <a:endParaRPr lang="en-US" altLang="zh-CN" dirty="0"/>
              </a:p>
            </p:txBody>
          </p:sp>
        </mc:Choice>
        <mc:Fallback xmlns="">
          <p:sp>
            <p:nvSpPr>
              <p:cNvPr id="3" name="内容占位符 2">
                <a:extLst>
                  <a:ext uri="{FF2B5EF4-FFF2-40B4-BE49-F238E27FC236}">
                    <a16:creationId xmlns:a16="http://schemas.microsoft.com/office/drawing/2014/main" id="{2370DA7E-BC36-244F-A053-FA40A49F7CE8}"/>
                  </a:ext>
                </a:extLst>
              </p:cNvPr>
              <p:cNvSpPr>
                <a:spLocks noGrp="1" noRot="1" noChangeAspect="1" noMove="1" noResize="1" noEditPoints="1" noAdjustHandles="1" noChangeArrowheads="1" noChangeShapeType="1" noTextEdit="1"/>
              </p:cNvSpPr>
              <p:nvPr>
                <p:ph idx="1"/>
              </p:nvPr>
            </p:nvSpPr>
            <p:spPr>
              <a:blipFill>
                <a:blip r:embed="rId2"/>
                <a:stretch>
                  <a:fillRect t="-3178"/>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D420D057-4BAD-EA43-A569-363004D7DE81}"/>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39</a:t>
            </a:fld>
            <a:endParaRPr lang="zh-CN" altLang="en-US" dirty="0"/>
          </a:p>
        </p:txBody>
      </p:sp>
      <p:sp>
        <p:nvSpPr>
          <p:cNvPr id="7" name="Rectangle 2">
            <a:extLst>
              <a:ext uri="{FF2B5EF4-FFF2-40B4-BE49-F238E27FC236}">
                <a16:creationId xmlns:a16="http://schemas.microsoft.com/office/drawing/2014/main" id="{74B58FF0-0BB9-3442-ACC6-DEB6398D1917}"/>
              </a:ext>
            </a:extLst>
          </p:cNvPr>
          <p:cNvSpPr>
            <a:spLocks noGrp="1" noChangeArrowheads="1"/>
          </p:cNvSpPr>
          <p:nvPr>
            <p:ph type="title"/>
          </p:nvPr>
        </p:nvSpPr>
        <p:spPr>
          <a:xfrm>
            <a:off x="609600" y="76201"/>
            <a:ext cx="10972800" cy="914400"/>
          </a:xfrm>
        </p:spPr>
        <p:txBody>
          <a:bodyPr>
            <a:normAutofit fontScale="90000"/>
          </a:bodyPr>
          <a:lstStyle/>
          <a:p>
            <a:r>
              <a:rPr lang="zh-CN" altLang="en-US" sz="3600" dirty="0"/>
              <a:t>国债期货系列案例之一：国债现货与国债期货的全价与净价</a:t>
            </a:r>
            <a:endParaRPr lang="zh-CN" altLang="en-US" dirty="0"/>
          </a:p>
        </p:txBody>
      </p:sp>
    </p:spTree>
    <p:extLst>
      <p:ext uri="{BB962C8B-B14F-4D97-AF65-F5344CB8AC3E}">
        <p14:creationId xmlns:p14="http://schemas.microsoft.com/office/powerpoint/2010/main" val="1354357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0F3816-518D-9345-844E-0D159BB5B7ED}"/>
              </a:ext>
            </a:extLst>
          </p:cNvPr>
          <p:cNvSpPr>
            <a:spLocks noGrp="1"/>
          </p:cNvSpPr>
          <p:nvPr>
            <p:ph type="title"/>
          </p:nvPr>
        </p:nvSpPr>
        <p:spPr/>
        <p:txBody>
          <a:bodyPr/>
          <a:lstStyle/>
          <a:p>
            <a:r>
              <a:rPr kumimoji="1" lang="zh-CN" altLang="en-US" dirty="0"/>
              <a:t>比较</a:t>
            </a:r>
          </a:p>
        </p:txBody>
      </p:sp>
      <p:sp>
        <p:nvSpPr>
          <p:cNvPr id="3" name="内容占位符 2">
            <a:extLst>
              <a:ext uri="{FF2B5EF4-FFF2-40B4-BE49-F238E27FC236}">
                <a16:creationId xmlns:a16="http://schemas.microsoft.com/office/drawing/2014/main" id="{67C5292B-8C52-E544-A652-36A133FDC5A3}"/>
              </a:ext>
            </a:extLst>
          </p:cNvPr>
          <p:cNvSpPr>
            <a:spLocks noGrp="1"/>
          </p:cNvSpPr>
          <p:nvPr>
            <p:ph idx="1"/>
          </p:nvPr>
        </p:nvSpPr>
        <p:spPr/>
        <p:txBody>
          <a:bodyPr/>
          <a:lstStyle/>
          <a:p>
            <a:r>
              <a:rPr kumimoji="1" lang="zh-CN" altLang="en-US" dirty="0"/>
              <a:t>国债现货：</a:t>
            </a:r>
            <a:endParaRPr kumimoji="1" lang="en-US" altLang="zh-CN" dirty="0"/>
          </a:p>
          <a:p>
            <a:pPr lvl="1"/>
            <a:r>
              <a:rPr lang="zh-CN" altLang="zh-CN" dirty="0"/>
              <a:t>每天的应计利息都会变化</a:t>
            </a:r>
            <a:endParaRPr lang="en-US" altLang="zh-CN" dirty="0"/>
          </a:p>
          <a:p>
            <a:pPr lvl="1"/>
            <a:r>
              <a:rPr lang="zh-CN" altLang="zh-CN" dirty="0"/>
              <a:t>现货的净价仅用于报价</a:t>
            </a:r>
            <a:endParaRPr lang="en-US" altLang="zh-CN" dirty="0"/>
          </a:p>
          <a:p>
            <a:pPr lvl="1"/>
            <a:r>
              <a:rPr lang="zh-CN" altLang="zh-CN" dirty="0"/>
              <a:t>而现货交割和计算盈亏时使用的都是全价</a:t>
            </a:r>
            <a:endParaRPr lang="en-US" altLang="zh-CN" dirty="0"/>
          </a:p>
          <a:p>
            <a:r>
              <a:rPr kumimoji="1" lang="zh-CN" altLang="en-US" dirty="0"/>
              <a:t>国债期货</a:t>
            </a:r>
            <a:endParaRPr kumimoji="1" lang="en-US" altLang="zh-CN" dirty="0"/>
          </a:p>
          <a:p>
            <a:pPr lvl="1"/>
            <a:r>
              <a:rPr kumimoji="1" lang="zh-CN" altLang="en-US" dirty="0"/>
              <a:t>一旦确定具体标的债券和配对缴款日，应计利息不变</a:t>
            </a:r>
            <a:endParaRPr kumimoji="1" lang="en-US" altLang="zh-CN" dirty="0"/>
          </a:p>
          <a:p>
            <a:pPr lvl="1"/>
            <a:r>
              <a:rPr lang="zh-CN" altLang="zh-CN" dirty="0"/>
              <a:t>在期货交割之前，期货交易报价、计算期货交易盈亏、盯市结算</a:t>
            </a:r>
            <a:r>
              <a:rPr lang="zh-CN" altLang="en-US" dirty="0"/>
              <a:t>中</a:t>
            </a:r>
            <a:r>
              <a:rPr lang="zh-CN" altLang="zh-CN" dirty="0"/>
              <a:t>使用的都是期货净价。</a:t>
            </a:r>
            <a:endParaRPr lang="en-US" altLang="zh-CN" dirty="0"/>
          </a:p>
          <a:p>
            <a:pPr lvl="1"/>
            <a:r>
              <a:rPr lang="zh-CN" altLang="zh-CN" dirty="0"/>
              <a:t>应计利息</a:t>
            </a:r>
            <a:r>
              <a:rPr lang="zh-CN" altLang="en-US" dirty="0"/>
              <a:t>和全价只有在期货交割、为期货定价等时候用到。</a:t>
            </a:r>
            <a:endParaRPr lang="zh-CN" altLang="zh-CN" dirty="0"/>
          </a:p>
          <a:p>
            <a:pPr lvl="1"/>
            <a:endParaRPr kumimoji="1" lang="zh-CN" altLang="en-US" dirty="0"/>
          </a:p>
        </p:txBody>
      </p:sp>
      <p:sp>
        <p:nvSpPr>
          <p:cNvPr id="4" name="灯片编号占位符 3">
            <a:extLst>
              <a:ext uri="{FF2B5EF4-FFF2-40B4-BE49-F238E27FC236}">
                <a16:creationId xmlns:a16="http://schemas.microsoft.com/office/drawing/2014/main" id="{39FD532A-5B95-AA45-B8B1-84AF4D6825F7}"/>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40</a:t>
            </a:fld>
            <a:endParaRPr lang="zh-CN" altLang="en-US" dirty="0"/>
          </a:p>
        </p:txBody>
      </p:sp>
    </p:spTree>
    <p:extLst>
      <p:ext uri="{BB962C8B-B14F-4D97-AF65-F5344CB8AC3E}">
        <p14:creationId xmlns:p14="http://schemas.microsoft.com/office/powerpoint/2010/main" val="293099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标题 1">
            <a:extLst>
              <a:ext uri="{FF2B5EF4-FFF2-40B4-BE49-F238E27FC236}">
                <a16:creationId xmlns:a16="http://schemas.microsoft.com/office/drawing/2014/main" id="{E9C19A82-55B0-234C-A8DB-F1A746687926}"/>
              </a:ext>
            </a:extLst>
          </p:cNvPr>
          <p:cNvSpPr>
            <a:spLocks noGrp="1" noChangeArrowheads="1"/>
          </p:cNvSpPr>
          <p:nvPr>
            <p:ph type="title"/>
          </p:nvPr>
        </p:nvSpPr>
        <p:spPr>
          <a:xfrm>
            <a:off x="609600" y="76200"/>
            <a:ext cx="8229600" cy="846138"/>
          </a:xfrm>
        </p:spPr>
        <p:txBody>
          <a:bodyPr/>
          <a:lstStyle/>
          <a:p>
            <a:r>
              <a:rPr kumimoji="1" lang="zh-CN" altLang="en-US" dirty="0">
                <a:ea typeface="Adobe 黑体 Std R" panose="020B0400000000000000" pitchFamily="34" charset="-128"/>
              </a:rPr>
              <a:t>可交割券</a:t>
            </a:r>
          </a:p>
        </p:txBody>
      </p:sp>
      <p:sp>
        <p:nvSpPr>
          <p:cNvPr id="3" name="内容占位符 2">
            <a:extLst>
              <a:ext uri="{FF2B5EF4-FFF2-40B4-BE49-F238E27FC236}">
                <a16:creationId xmlns:a16="http://schemas.microsoft.com/office/drawing/2014/main" id="{44E90B6A-FF77-AA47-9640-FF6EAB0D3FA5}"/>
              </a:ext>
            </a:extLst>
          </p:cNvPr>
          <p:cNvSpPr>
            <a:spLocks noGrp="1"/>
          </p:cNvSpPr>
          <p:nvPr>
            <p:ph idx="1"/>
          </p:nvPr>
        </p:nvSpPr>
        <p:spPr>
          <a:xfrm>
            <a:off x="609600" y="1356102"/>
            <a:ext cx="10972800" cy="5183187"/>
          </a:xfrm>
        </p:spPr>
        <p:txBody>
          <a:bodyPr/>
          <a:lstStyle/>
          <a:p>
            <a:pPr>
              <a:defRPr/>
            </a:pPr>
            <a:r>
              <a:rPr lang="zh-CN" altLang="en-US" dirty="0"/>
              <a:t>可交割券：在国债期货到期时可以用于交割的债券。</a:t>
            </a:r>
            <a:endParaRPr lang="en-US" altLang="zh-CN" dirty="0"/>
          </a:p>
          <a:p>
            <a:pPr>
              <a:defRPr/>
            </a:pPr>
            <a:r>
              <a:rPr lang="zh-CN" altLang="en-US" dirty="0"/>
              <a:t>中金所</a:t>
            </a:r>
            <a:r>
              <a:rPr lang="en-US" altLang="zh-CN" dirty="0"/>
              <a:t>10</a:t>
            </a:r>
            <a:r>
              <a:rPr lang="zh-CN" altLang="en-US" dirty="0"/>
              <a:t>年期国债期货：</a:t>
            </a:r>
            <a:r>
              <a:rPr lang="zh-CN" altLang="zh-CN" dirty="0">
                <a:solidFill>
                  <a:srgbClr val="FF0000"/>
                </a:solidFill>
              </a:rPr>
              <a:t>期货空方</a:t>
            </a:r>
            <a:r>
              <a:rPr lang="zh-CN" altLang="zh-CN" dirty="0"/>
              <a:t>可以选择</a:t>
            </a:r>
            <a:r>
              <a:rPr lang="zh-CN" altLang="zh-CN" dirty="0">
                <a:solidFill>
                  <a:srgbClr val="FF0000"/>
                </a:solidFill>
              </a:rPr>
              <a:t>发行期限</a:t>
            </a:r>
            <a:r>
              <a:rPr lang="zh-CN" altLang="zh-CN" dirty="0"/>
              <a:t>不高于</a:t>
            </a:r>
            <a:r>
              <a:rPr lang="en-US" altLang="zh-CN" dirty="0">
                <a:solidFill>
                  <a:srgbClr val="FF0000"/>
                </a:solidFill>
              </a:rPr>
              <a:t>10</a:t>
            </a:r>
            <a:r>
              <a:rPr lang="zh-CN" altLang="zh-CN" dirty="0"/>
              <a:t>年、</a:t>
            </a:r>
            <a:r>
              <a:rPr lang="zh-CN" altLang="zh-CN" dirty="0">
                <a:solidFill>
                  <a:srgbClr val="FF0000"/>
                </a:solidFill>
              </a:rPr>
              <a:t>合约到期月份首日剩余期限</a:t>
            </a:r>
            <a:r>
              <a:rPr lang="zh-CN" altLang="en-US" dirty="0"/>
              <a:t>不低于</a:t>
            </a:r>
            <a:r>
              <a:rPr lang="en-US" altLang="zh-CN" dirty="0">
                <a:solidFill>
                  <a:srgbClr val="FF0000"/>
                </a:solidFill>
              </a:rPr>
              <a:t>6.5</a:t>
            </a:r>
            <a:r>
              <a:rPr lang="zh-CN" altLang="zh-CN" dirty="0">
                <a:solidFill>
                  <a:srgbClr val="FF0000"/>
                </a:solidFill>
              </a:rPr>
              <a:t>年</a:t>
            </a:r>
            <a:r>
              <a:rPr lang="zh-CN" altLang="zh-CN" dirty="0"/>
              <a:t>的任何记账式附息国债用于交割。</a:t>
            </a:r>
            <a:endParaRPr lang="en-US" altLang="zh-CN" dirty="0"/>
          </a:p>
          <a:p>
            <a:r>
              <a:rPr lang="zh-CN" altLang="en-US" dirty="0"/>
              <a:t>国债期货可交割券的三个主要特征</a:t>
            </a:r>
            <a:endParaRPr lang="en-US" altLang="zh-CN" dirty="0">
              <a:solidFill>
                <a:schemeClr val="bg1">
                  <a:lumMod val="50000"/>
                </a:schemeClr>
              </a:solidFill>
              <a:highlight>
                <a:srgbClr val="C0C0C0"/>
              </a:highlight>
            </a:endParaRPr>
          </a:p>
          <a:p>
            <a:pPr lvl="1"/>
            <a:r>
              <a:rPr lang="zh-CN" altLang="en-US" dirty="0"/>
              <a:t>不惟一</a:t>
            </a:r>
            <a:endParaRPr lang="en-US" altLang="zh-CN" dirty="0"/>
          </a:p>
          <a:p>
            <a:pPr lvl="1"/>
            <a:r>
              <a:rPr lang="zh-CN" altLang="en-US" dirty="0"/>
              <a:t>确定并公布</a:t>
            </a:r>
            <a:endParaRPr lang="en-US" altLang="zh-CN" dirty="0"/>
          </a:p>
          <a:p>
            <a:pPr lvl="1"/>
            <a:r>
              <a:rPr lang="zh-CN" altLang="en-US" dirty="0"/>
              <a:t>数量只增不减</a:t>
            </a:r>
            <a:endParaRPr lang="en-US" altLang="zh-CN" dirty="0"/>
          </a:p>
          <a:p>
            <a:pPr>
              <a:defRPr/>
            </a:pPr>
            <a:endParaRPr lang="en-US" altLang="zh-CN" dirty="0"/>
          </a:p>
          <a:p>
            <a:pPr>
              <a:defRPr/>
            </a:pPr>
            <a:endParaRPr kumimoji="1" lang="zh-CN" altLang="en-US" dirty="0"/>
          </a:p>
        </p:txBody>
      </p:sp>
      <p:sp>
        <p:nvSpPr>
          <p:cNvPr id="83971" name="灯片编号占位符 3">
            <a:extLst>
              <a:ext uri="{FF2B5EF4-FFF2-40B4-BE49-F238E27FC236}">
                <a16:creationId xmlns:a16="http://schemas.microsoft.com/office/drawing/2014/main" id="{13DC0DAA-2C9A-B341-82BB-0BE022D22036}"/>
              </a:ext>
            </a:extLst>
          </p:cNvPr>
          <p:cNvSpPr>
            <a:spLocks noGrp="1" noChangeArrowheads="1"/>
          </p:cNvSpPr>
          <p:nvPr>
            <p:ph type="sldNum" sz="quarter" idx="10"/>
          </p:nvPr>
        </p:nvSpPr>
        <p:spPr>
          <a:xfrm>
            <a:off x="10307638" y="6524626"/>
            <a:ext cx="2844800" cy="288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72C06F14-B61A-884A-A724-09C7831D99CA}" type="slidenum">
              <a:rPr lang="zh-CN" altLang="en-US" sz="12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41</a:t>
            </a:fld>
            <a:endParaRPr lang="zh-CN" altLang="en-US" sz="1200">
              <a:solidFill>
                <a:srgbClr val="7F7F7F"/>
              </a:solidFill>
              <a:latin typeface="Adobe Jenson Pro Capt" panose="020A0503050201030203" pitchFamily="18" charset="0"/>
              <a:ea typeface="宋体" panose="02010600030101010101" pitchFamily="2" charset="-122"/>
            </a:endParaRPr>
          </a:p>
        </p:txBody>
      </p:sp>
    </p:spTree>
    <p:extLst>
      <p:ext uri="{BB962C8B-B14F-4D97-AF65-F5344CB8AC3E}">
        <p14:creationId xmlns:p14="http://schemas.microsoft.com/office/powerpoint/2010/main" val="1232813415"/>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60ECF6-B670-464B-862E-E7D08E72D228}"/>
              </a:ext>
            </a:extLst>
          </p:cNvPr>
          <p:cNvSpPr>
            <a:spLocks noGrp="1"/>
          </p:cNvSpPr>
          <p:nvPr>
            <p:ph type="title"/>
          </p:nvPr>
        </p:nvSpPr>
        <p:spPr/>
        <p:txBody>
          <a:bodyPr/>
          <a:lstStyle/>
          <a:p>
            <a:r>
              <a:rPr lang="zh-CN" altLang="en-US" dirty="0"/>
              <a:t>可交割券、标准券与转换因子</a:t>
            </a:r>
          </a:p>
        </p:txBody>
      </p:sp>
      <p:sp>
        <p:nvSpPr>
          <p:cNvPr id="4" name="灯片编号占位符 3">
            <a:extLst>
              <a:ext uri="{FF2B5EF4-FFF2-40B4-BE49-F238E27FC236}">
                <a16:creationId xmlns:a16="http://schemas.microsoft.com/office/drawing/2014/main" id="{84290F56-83BE-4BD4-A7AD-A1EEEFF9B9A2}"/>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42</a:t>
            </a:fld>
            <a:endParaRPr lang="zh-CN" altLang="en-US" dirty="0"/>
          </a:p>
        </p:txBody>
      </p:sp>
      <p:sp>
        <p:nvSpPr>
          <p:cNvPr id="5" name="矩形: 圆角 4">
            <a:extLst>
              <a:ext uri="{FF2B5EF4-FFF2-40B4-BE49-F238E27FC236}">
                <a16:creationId xmlns:a16="http://schemas.microsoft.com/office/drawing/2014/main" id="{E9B2FC90-813C-4310-BB37-4711B047B7CE}"/>
              </a:ext>
            </a:extLst>
          </p:cNvPr>
          <p:cNvSpPr/>
          <p:nvPr/>
        </p:nvSpPr>
        <p:spPr>
          <a:xfrm>
            <a:off x="3431704" y="1772816"/>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0070C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可交割券</a:t>
            </a:r>
            <a:r>
              <a:rPr lang="en-US" altLang="zh-CN" dirty="0">
                <a:solidFill>
                  <a:srgbClr val="0070C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1</a:t>
            </a:r>
            <a:endParaRPr lang="zh-CN" altLang="en-US" dirty="0">
              <a:solidFill>
                <a:srgbClr val="0070C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7" name="矩形: 圆角 6">
            <a:extLst>
              <a:ext uri="{FF2B5EF4-FFF2-40B4-BE49-F238E27FC236}">
                <a16:creationId xmlns:a16="http://schemas.microsoft.com/office/drawing/2014/main" id="{36E60008-836E-4A93-91B4-F255FD20E9BD}"/>
              </a:ext>
            </a:extLst>
          </p:cNvPr>
          <p:cNvSpPr/>
          <p:nvPr/>
        </p:nvSpPr>
        <p:spPr>
          <a:xfrm>
            <a:off x="3431704" y="2492896"/>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008000"/>
                </a:solidFill>
                <a:effectLst>
                  <a:outerShdw blurRad="50800" dist="38100" dir="2700000" algn="tl" rotWithShape="0">
                    <a:prstClr val="black">
                      <a:alpha val="40000"/>
                    </a:prstClr>
                  </a:outerShdw>
                </a:effectLst>
                <a:latin typeface="楷体" panose="02010609060101010101" pitchFamily="49" charset="-122"/>
                <a:ea typeface="楷体" panose="02010609060101010101" pitchFamily="49" charset="-122"/>
              </a:rPr>
              <a:t>可交割券</a:t>
            </a:r>
            <a:r>
              <a:rPr lang="en-US" altLang="zh-CN" dirty="0">
                <a:solidFill>
                  <a:srgbClr val="00800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2</a:t>
            </a:r>
            <a:endParaRPr lang="zh-CN" altLang="en-US" dirty="0">
              <a:solidFill>
                <a:srgbClr val="00800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9" name="矩形: 圆角 8">
            <a:extLst>
              <a:ext uri="{FF2B5EF4-FFF2-40B4-BE49-F238E27FC236}">
                <a16:creationId xmlns:a16="http://schemas.microsoft.com/office/drawing/2014/main" id="{B7A2D850-43D4-475B-B7ED-FEBF3C2D3723}"/>
              </a:ext>
            </a:extLst>
          </p:cNvPr>
          <p:cNvSpPr/>
          <p:nvPr/>
        </p:nvSpPr>
        <p:spPr>
          <a:xfrm>
            <a:off x="3431704" y="3276401"/>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5">
                    <a:lumMod val="50000"/>
                  </a:schemeClr>
                </a:solidFill>
                <a:effectLst>
                  <a:outerShdw blurRad="50800" dist="38100" dir="2700000" algn="tl" rotWithShape="0">
                    <a:prstClr val="black">
                      <a:alpha val="40000"/>
                    </a:prstClr>
                  </a:outerShdw>
                </a:effectLst>
                <a:latin typeface="楷体" panose="02010609060101010101" pitchFamily="49" charset="-122"/>
                <a:ea typeface="楷体" panose="02010609060101010101" pitchFamily="49" charset="-122"/>
              </a:rPr>
              <a:t>可交割券</a:t>
            </a:r>
            <a:r>
              <a:rPr lang="en-US" altLang="zh-CN" dirty="0">
                <a:solidFill>
                  <a:schemeClr val="accent5">
                    <a:lumMod val="50000"/>
                  </a:schemeClr>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3</a:t>
            </a:r>
            <a:endParaRPr lang="zh-CN" altLang="en-US" dirty="0">
              <a:solidFill>
                <a:schemeClr val="accent5">
                  <a:lumMod val="50000"/>
                </a:schemeClr>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11" name="矩形: 圆角 10">
            <a:extLst>
              <a:ext uri="{FF2B5EF4-FFF2-40B4-BE49-F238E27FC236}">
                <a16:creationId xmlns:a16="http://schemas.microsoft.com/office/drawing/2014/main" id="{BA9BE3FD-8C62-4230-A4A6-B8D1E8757BDD}"/>
              </a:ext>
            </a:extLst>
          </p:cNvPr>
          <p:cNvSpPr/>
          <p:nvPr/>
        </p:nvSpPr>
        <p:spPr>
          <a:xfrm>
            <a:off x="3431704" y="4077072"/>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6600CC"/>
                </a:solidFill>
                <a:effectLst>
                  <a:outerShdw blurRad="50800" dist="38100" dir="2700000" algn="tl" rotWithShape="0">
                    <a:prstClr val="black">
                      <a:alpha val="40000"/>
                    </a:prstClr>
                  </a:outerShdw>
                </a:effectLst>
                <a:latin typeface="楷体" panose="02010609060101010101" pitchFamily="49" charset="-122"/>
                <a:ea typeface="楷体" panose="02010609060101010101" pitchFamily="49" charset="-122"/>
              </a:rPr>
              <a:t>可交割券</a:t>
            </a:r>
            <a:r>
              <a:rPr lang="en-US" altLang="zh-CN" dirty="0">
                <a:solidFill>
                  <a:srgbClr val="6600CC"/>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4</a:t>
            </a:r>
            <a:endParaRPr lang="zh-CN" altLang="en-US" dirty="0">
              <a:solidFill>
                <a:srgbClr val="6600CC"/>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13" name="矩形: 圆角 12">
            <a:extLst>
              <a:ext uri="{FF2B5EF4-FFF2-40B4-BE49-F238E27FC236}">
                <a16:creationId xmlns:a16="http://schemas.microsoft.com/office/drawing/2014/main" id="{A151BF4A-8275-485B-B786-8275A7E9EB84}"/>
              </a:ext>
            </a:extLst>
          </p:cNvPr>
          <p:cNvSpPr/>
          <p:nvPr/>
        </p:nvSpPr>
        <p:spPr>
          <a:xfrm>
            <a:off x="3431704" y="4869160"/>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FF9900"/>
                </a:solidFill>
                <a:effectLst>
                  <a:outerShdw blurRad="50800" dist="38100" dir="2700000" algn="tl" rotWithShape="0">
                    <a:prstClr val="black">
                      <a:alpha val="40000"/>
                    </a:prstClr>
                  </a:outerShdw>
                </a:effectLst>
                <a:latin typeface="楷体" panose="02010609060101010101" pitchFamily="49" charset="-122"/>
                <a:ea typeface="楷体" panose="02010609060101010101" pitchFamily="49" charset="-122"/>
              </a:rPr>
              <a:t>可交割券</a:t>
            </a:r>
            <a:r>
              <a:rPr lang="en-US" altLang="zh-CN" dirty="0">
                <a:solidFill>
                  <a:srgbClr val="FF990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5</a:t>
            </a:r>
            <a:endParaRPr lang="zh-CN" altLang="en-US" dirty="0">
              <a:solidFill>
                <a:srgbClr val="FF990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15" name="矩形: 圆角 14">
            <a:extLst>
              <a:ext uri="{FF2B5EF4-FFF2-40B4-BE49-F238E27FC236}">
                <a16:creationId xmlns:a16="http://schemas.microsoft.com/office/drawing/2014/main" id="{9F3B9758-1F56-4112-A758-F7F397AACAED}"/>
              </a:ext>
            </a:extLst>
          </p:cNvPr>
          <p:cNvSpPr/>
          <p:nvPr/>
        </p:nvSpPr>
        <p:spPr>
          <a:xfrm>
            <a:off x="3431704" y="5661248"/>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effectLst>
                  <a:outerShdw blurRad="50800" dist="38100" dir="2700000" algn="tl" rotWithShape="0">
                    <a:prstClr val="black">
                      <a:alpha val="40000"/>
                    </a:prstClr>
                  </a:outerShdw>
                </a:effectLst>
                <a:latin typeface="楷体" panose="02010609060101010101" pitchFamily="49" charset="-122"/>
                <a:ea typeface="楷体" panose="02010609060101010101" pitchFamily="49" charset="-122"/>
              </a:rPr>
              <a:t>可交割券</a:t>
            </a:r>
            <a:r>
              <a:rPr lang="en-US" altLang="zh-CN" i="1" dirty="0">
                <a:solidFill>
                  <a:schemeClr val="tx1"/>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j</a:t>
            </a:r>
            <a:endParaRPr lang="zh-CN" altLang="en-US" i="1" dirty="0">
              <a:solidFill>
                <a:schemeClr val="tx1"/>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17" name="矩形: 圆角 16">
            <a:extLst>
              <a:ext uri="{FF2B5EF4-FFF2-40B4-BE49-F238E27FC236}">
                <a16:creationId xmlns:a16="http://schemas.microsoft.com/office/drawing/2014/main" id="{8F98BFB4-143A-41B6-9836-E0C5573A8265}"/>
              </a:ext>
            </a:extLst>
          </p:cNvPr>
          <p:cNvSpPr/>
          <p:nvPr/>
        </p:nvSpPr>
        <p:spPr>
          <a:xfrm>
            <a:off x="7392144" y="3501008"/>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FF000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虚拟标准券</a:t>
            </a:r>
          </a:p>
        </p:txBody>
      </p:sp>
      <p:cxnSp>
        <p:nvCxnSpPr>
          <p:cNvPr id="19" name="连接符: 肘形 18">
            <a:extLst>
              <a:ext uri="{FF2B5EF4-FFF2-40B4-BE49-F238E27FC236}">
                <a16:creationId xmlns:a16="http://schemas.microsoft.com/office/drawing/2014/main" id="{AA18BFB6-F2D7-45B4-ACBC-619C0E7F81D8}"/>
              </a:ext>
            </a:extLst>
          </p:cNvPr>
          <p:cNvCxnSpPr>
            <a:cxnSpLocks/>
          </p:cNvCxnSpPr>
          <p:nvPr/>
        </p:nvCxnSpPr>
        <p:spPr>
          <a:xfrm flipH="1" flipV="1">
            <a:off x="5159896" y="2060848"/>
            <a:ext cx="2232248" cy="1728192"/>
          </a:xfrm>
          <a:prstGeom prst="bentConnector3">
            <a:avLst>
              <a:gd name="adj1" fmla="val 16755"/>
            </a:avLst>
          </a:prstGeom>
          <a:ln w="19050">
            <a:solidFill>
              <a:schemeClr val="bg1">
                <a:lumMod val="50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3" name="直接箭头连接符 22">
            <a:extLst>
              <a:ext uri="{FF2B5EF4-FFF2-40B4-BE49-F238E27FC236}">
                <a16:creationId xmlns:a16="http://schemas.microsoft.com/office/drawing/2014/main" id="{5EA4D134-A267-4C98-B4E1-F342B38424C7}"/>
              </a:ext>
            </a:extLst>
          </p:cNvPr>
          <p:cNvCxnSpPr>
            <a:cxnSpLocks/>
          </p:cNvCxnSpPr>
          <p:nvPr/>
        </p:nvCxnSpPr>
        <p:spPr>
          <a:xfrm flipH="1">
            <a:off x="5159896" y="2780928"/>
            <a:ext cx="1872208" cy="0"/>
          </a:xfrm>
          <a:prstGeom prst="straightConnector1">
            <a:avLst/>
          </a:prstGeom>
          <a:ln w="19050">
            <a:solidFill>
              <a:schemeClr val="bg2">
                <a:lumMod val="75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5" name="直接箭头连接符 24">
            <a:extLst>
              <a:ext uri="{FF2B5EF4-FFF2-40B4-BE49-F238E27FC236}">
                <a16:creationId xmlns:a16="http://schemas.microsoft.com/office/drawing/2014/main" id="{46A45B71-3E18-45AA-9075-DC98E70CCCAF}"/>
              </a:ext>
            </a:extLst>
          </p:cNvPr>
          <p:cNvCxnSpPr>
            <a:cxnSpLocks/>
          </p:cNvCxnSpPr>
          <p:nvPr/>
        </p:nvCxnSpPr>
        <p:spPr>
          <a:xfrm flipH="1">
            <a:off x="5159896" y="3524549"/>
            <a:ext cx="1872208" cy="0"/>
          </a:xfrm>
          <a:prstGeom prst="straightConnector1">
            <a:avLst/>
          </a:prstGeom>
          <a:ln w="19050">
            <a:solidFill>
              <a:schemeClr val="bg1">
                <a:lumMod val="50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8" name="连接符: 肘形 27">
            <a:extLst>
              <a:ext uri="{FF2B5EF4-FFF2-40B4-BE49-F238E27FC236}">
                <a16:creationId xmlns:a16="http://schemas.microsoft.com/office/drawing/2014/main" id="{7B88F721-F08B-4D68-BD21-7E3A245D6DAC}"/>
              </a:ext>
            </a:extLst>
          </p:cNvPr>
          <p:cNvCxnSpPr>
            <a:cxnSpLocks/>
            <a:stCxn id="17" idx="1"/>
          </p:cNvCxnSpPr>
          <p:nvPr/>
        </p:nvCxnSpPr>
        <p:spPr>
          <a:xfrm rot="10800000" flipV="1">
            <a:off x="5159896" y="3789040"/>
            <a:ext cx="2232248" cy="2160240"/>
          </a:xfrm>
          <a:prstGeom prst="bentConnector3">
            <a:avLst>
              <a:gd name="adj1" fmla="val 16982"/>
            </a:avLst>
          </a:prstGeom>
          <a:ln w="19050">
            <a:solidFill>
              <a:schemeClr val="bg1">
                <a:lumMod val="50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1" name="直接箭头连接符 30">
            <a:extLst>
              <a:ext uri="{FF2B5EF4-FFF2-40B4-BE49-F238E27FC236}">
                <a16:creationId xmlns:a16="http://schemas.microsoft.com/office/drawing/2014/main" id="{51D86F8E-914A-4C2E-85C4-CFAFA4F2494A}"/>
              </a:ext>
            </a:extLst>
          </p:cNvPr>
          <p:cNvCxnSpPr>
            <a:cxnSpLocks/>
          </p:cNvCxnSpPr>
          <p:nvPr/>
        </p:nvCxnSpPr>
        <p:spPr>
          <a:xfrm flipH="1">
            <a:off x="5159896" y="4365104"/>
            <a:ext cx="1872208" cy="0"/>
          </a:xfrm>
          <a:prstGeom prst="straightConnector1">
            <a:avLst/>
          </a:prstGeom>
          <a:ln w="19050">
            <a:solidFill>
              <a:schemeClr val="bg1">
                <a:lumMod val="50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2" name="直接箭头连接符 31">
            <a:extLst>
              <a:ext uri="{FF2B5EF4-FFF2-40B4-BE49-F238E27FC236}">
                <a16:creationId xmlns:a16="http://schemas.microsoft.com/office/drawing/2014/main" id="{763AAD55-F9CF-48C0-868A-98DE914D5216}"/>
              </a:ext>
            </a:extLst>
          </p:cNvPr>
          <p:cNvCxnSpPr>
            <a:cxnSpLocks/>
          </p:cNvCxnSpPr>
          <p:nvPr/>
        </p:nvCxnSpPr>
        <p:spPr>
          <a:xfrm flipH="1">
            <a:off x="5159896" y="5157192"/>
            <a:ext cx="1872208" cy="0"/>
          </a:xfrm>
          <a:prstGeom prst="straightConnector1">
            <a:avLst/>
          </a:prstGeom>
          <a:ln w="19050">
            <a:solidFill>
              <a:schemeClr val="bg1">
                <a:lumMod val="50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3" name="文本框 32">
            <a:extLst>
              <a:ext uri="{FF2B5EF4-FFF2-40B4-BE49-F238E27FC236}">
                <a16:creationId xmlns:a16="http://schemas.microsoft.com/office/drawing/2014/main" id="{7F63E89B-890B-4253-ACC5-04F96035619A}"/>
              </a:ext>
            </a:extLst>
          </p:cNvPr>
          <p:cNvSpPr txBox="1"/>
          <p:nvPr/>
        </p:nvSpPr>
        <p:spPr>
          <a:xfrm>
            <a:off x="5519936" y="1722294"/>
            <a:ext cx="1152128" cy="338554"/>
          </a:xfrm>
          <a:prstGeom prst="rect">
            <a:avLst/>
          </a:prstGeom>
          <a:noFill/>
        </p:spPr>
        <p:txBody>
          <a:bodyPr wrap="square" rtlCol="0">
            <a:spAutoFit/>
          </a:bodyPr>
          <a:lstStyle/>
          <a:p>
            <a:r>
              <a:rPr lang="zh-CN" altLang="en-US" sz="1600" dirty="0">
                <a:solidFill>
                  <a:srgbClr val="0070C0"/>
                </a:solidFill>
                <a:latin typeface="Adobe Jenson Pro" panose="020A0503050201030203" pitchFamily="18" charset="0"/>
                <a:ea typeface="楷体" panose="02010609060101010101" pitchFamily="49" charset="-122"/>
              </a:rPr>
              <a:t>转换因子</a:t>
            </a:r>
            <a:r>
              <a:rPr lang="en-US" altLang="zh-CN" sz="1600" dirty="0">
                <a:solidFill>
                  <a:srgbClr val="0070C0"/>
                </a:solidFill>
                <a:latin typeface="Adobe Jenson Pro" panose="020A0503050201030203" pitchFamily="18" charset="0"/>
                <a:ea typeface="楷体" panose="02010609060101010101" pitchFamily="49" charset="-122"/>
              </a:rPr>
              <a:t>1</a:t>
            </a:r>
            <a:endParaRPr lang="zh-CN" altLang="en-US" sz="1600" dirty="0">
              <a:solidFill>
                <a:srgbClr val="0070C0"/>
              </a:solidFill>
              <a:latin typeface="Adobe Jenson Pro" panose="020A0503050201030203" pitchFamily="18" charset="0"/>
              <a:ea typeface="楷体" panose="02010609060101010101" pitchFamily="49" charset="-122"/>
            </a:endParaRPr>
          </a:p>
        </p:txBody>
      </p:sp>
      <p:sp>
        <p:nvSpPr>
          <p:cNvPr id="35" name="文本框 34">
            <a:extLst>
              <a:ext uri="{FF2B5EF4-FFF2-40B4-BE49-F238E27FC236}">
                <a16:creationId xmlns:a16="http://schemas.microsoft.com/office/drawing/2014/main" id="{E82BEAF9-E252-4442-95D1-CA5EFAEC29CD}"/>
              </a:ext>
            </a:extLst>
          </p:cNvPr>
          <p:cNvSpPr txBox="1"/>
          <p:nvPr/>
        </p:nvSpPr>
        <p:spPr>
          <a:xfrm>
            <a:off x="5519936" y="2452511"/>
            <a:ext cx="1152128" cy="338554"/>
          </a:xfrm>
          <a:prstGeom prst="rect">
            <a:avLst/>
          </a:prstGeom>
          <a:noFill/>
        </p:spPr>
        <p:txBody>
          <a:bodyPr wrap="square" rtlCol="0">
            <a:spAutoFit/>
          </a:bodyPr>
          <a:lstStyle/>
          <a:p>
            <a:r>
              <a:rPr lang="zh-CN" altLang="en-US" sz="1600" dirty="0">
                <a:solidFill>
                  <a:srgbClr val="008000"/>
                </a:solidFill>
                <a:latin typeface="Adobe Jenson Pro" panose="020A0503050201030203" pitchFamily="18" charset="0"/>
                <a:ea typeface="楷体" panose="02010609060101010101" pitchFamily="49" charset="-122"/>
              </a:rPr>
              <a:t>转换因子</a:t>
            </a:r>
            <a:r>
              <a:rPr lang="en-US" altLang="zh-CN" sz="1600" dirty="0">
                <a:solidFill>
                  <a:srgbClr val="008000"/>
                </a:solidFill>
                <a:latin typeface="Adobe Jenson Pro" panose="020A0503050201030203" pitchFamily="18" charset="0"/>
                <a:ea typeface="楷体" panose="02010609060101010101" pitchFamily="49" charset="-122"/>
              </a:rPr>
              <a:t>2</a:t>
            </a:r>
            <a:endParaRPr lang="zh-CN" altLang="en-US" sz="1600" dirty="0">
              <a:solidFill>
                <a:srgbClr val="008000"/>
              </a:solidFill>
              <a:latin typeface="Adobe Jenson Pro" panose="020A0503050201030203" pitchFamily="18" charset="0"/>
              <a:ea typeface="楷体" panose="02010609060101010101" pitchFamily="49" charset="-122"/>
            </a:endParaRPr>
          </a:p>
        </p:txBody>
      </p:sp>
      <p:sp>
        <p:nvSpPr>
          <p:cNvPr id="37" name="文本框 36">
            <a:extLst>
              <a:ext uri="{FF2B5EF4-FFF2-40B4-BE49-F238E27FC236}">
                <a16:creationId xmlns:a16="http://schemas.microsoft.com/office/drawing/2014/main" id="{8C7F3B24-DEB7-4A34-A30C-F63E5B6F3A76}"/>
              </a:ext>
            </a:extLst>
          </p:cNvPr>
          <p:cNvSpPr txBox="1"/>
          <p:nvPr/>
        </p:nvSpPr>
        <p:spPr>
          <a:xfrm>
            <a:off x="5663952" y="3234462"/>
            <a:ext cx="1152128" cy="338554"/>
          </a:xfrm>
          <a:prstGeom prst="rect">
            <a:avLst/>
          </a:prstGeom>
          <a:noFill/>
        </p:spPr>
        <p:txBody>
          <a:bodyPr wrap="square" rtlCol="0">
            <a:spAutoFit/>
          </a:bodyPr>
          <a:lstStyle/>
          <a:p>
            <a:r>
              <a:rPr lang="zh-CN" altLang="en-US" sz="1600" dirty="0">
                <a:solidFill>
                  <a:schemeClr val="accent5">
                    <a:lumMod val="50000"/>
                  </a:schemeClr>
                </a:solidFill>
                <a:latin typeface="Adobe Jenson Pro" panose="020A0503050201030203" pitchFamily="18" charset="0"/>
                <a:ea typeface="楷体" panose="02010609060101010101" pitchFamily="49" charset="-122"/>
              </a:rPr>
              <a:t>转换因子</a:t>
            </a:r>
            <a:r>
              <a:rPr lang="en-US" altLang="zh-CN" sz="1600" dirty="0">
                <a:solidFill>
                  <a:schemeClr val="accent5">
                    <a:lumMod val="50000"/>
                  </a:schemeClr>
                </a:solidFill>
                <a:latin typeface="Adobe Jenson Pro" panose="020A0503050201030203" pitchFamily="18" charset="0"/>
                <a:ea typeface="楷体" panose="02010609060101010101" pitchFamily="49" charset="-122"/>
              </a:rPr>
              <a:t>3</a:t>
            </a:r>
            <a:endParaRPr lang="zh-CN" altLang="en-US" sz="1600" dirty="0">
              <a:solidFill>
                <a:schemeClr val="accent5">
                  <a:lumMod val="50000"/>
                </a:schemeClr>
              </a:solidFill>
              <a:latin typeface="Adobe Jenson Pro" panose="020A0503050201030203" pitchFamily="18" charset="0"/>
              <a:ea typeface="楷体" panose="02010609060101010101" pitchFamily="49" charset="-122"/>
            </a:endParaRPr>
          </a:p>
        </p:txBody>
      </p:sp>
      <p:sp>
        <p:nvSpPr>
          <p:cNvPr id="39" name="文本框 38">
            <a:extLst>
              <a:ext uri="{FF2B5EF4-FFF2-40B4-BE49-F238E27FC236}">
                <a16:creationId xmlns:a16="http://schemas.microsoft.com/office/drawing/2014/main" id="{7A908247-22C2-4556-AB35-1E0601D9E6D5}"/>
              </a:ext>
            </a:extLst>
          </p:cNvPr>
          <p:cNvSpPr txBox="1"/>
          <p:nvPr/>
        </p:nvSpPr>
        <p:spPr>
          <a:xfrm>
            <a:off x="5591944" y="4026550"/>
            <a:ext cx="1152128" cy="338554"/>
          </a:xfrm>
          <a:prstGeom prst="rect">
            <a:avLst/>
          </a:prstGeom>
          <a:noFill/>
        </p:spPr>
        <p:txBody>
          <a:bodyPr wrap="square" rtlCol="0">
            <a:spAutoFit/>
          </a:bodyPr>
          <a:lstStyle/>
          <a:p>
            <a:r>
              <a:rPr lang="zh-CN" altLang="en-US" sz="1600" dirty="0">
                <a:solidFill>
                  <a:srgbClr val="7030A0"/>
                </a:solidFill>
                <a:latin typeface="Adobe Jenson Pro" panose="020A0503050201030203" pitchFamily="18" charset="0"/>
                <a:ea typeface="楷体" panose="02010609060101010101" pitchFamily="49" charset="-122"/>
              </a:rPr>
              <a:t>转换因子</a:t>
            </a:r>
            <a:r>
              <a:rPr lang="en-US" altLang="zh-CN" sz="1600" dirty="0">
                <a:solidFill>
                  <a:srgbClr val="7030A0"/>
                </a:solidFill>
                <a:latin typeface="Adobe Jenson Pro" panose="020A0503050201030203" pitchFamily="18" charset="0"/>
                <a:ea typeface="楷体" panose="02010609060101010101" pitchFamily="49" charset="-122"/>
              </a:rPr>
              <a:t>4</a:t>
            </a:r>
            <a:endParaRPr lang="zh-CN" altLang="en-US" sz="1600" dirty="0">
              <a:solidFill>
                <a:srgbClr val="7030A0"/>
              </a:solidFill>
              <a:latin typeface="Adobe Jenson Pro" panose="020A0503050201030203" pitchFamily="18" charset="0"/>
              <a:ea typeface="楷体" panose="02010609060101010101" pitchFamily="49" charset="-122"/>
            </a:endParaRPr>
          </a:p>
        </p:txBody>
      </p:sp>
      <p:sp>
        <p:nvSpPr>
          <p:cNvPr id="41" name="文本框 40">
            <a:extLst>
              <a:ext uri="{FF2B5EF4-FFF2-40B4-BE49-F238E27FC236}">
                <a16:creationId xmlns:a16="http://schemas.microsoft.com/office/drawing/2014/main" id="{EE6915B7-B175-4984-A9B3-6DC3B435F5CB}"/>
              </a:ext>
            </a:extLst>
          </p:cNvPr>
          <p:cNvSpPr txBox="1"/>
          <p:nvPr/>
        </p:nvSpPr>
        <p:spPr>
          <a:xfrm>
            <a:off x="5591944" y="4746630"/>
            <a:ext cx="1152128" cy="338554"/>
          </a:xfrm>
          <a:prstGeom prst="rect">
            <a:avLst/>
          </a:prstGeom>
          <a:noFill/>
        </p:spPr>
        <p:txBody>
          <a:bodyPr wrap="square" rtlCol="0">
            <a:spAutoFit/>
          </a:bodyPr>
          <a:lstStyle/>
          <a:p>
            <a:r>
              <a:rPr lang="zh-CN" altLang="en-US" sz="1600" dirty="0">
                <a:solidFill>
                  <a:srgbClr val="FF9900"/>
                </a:solidFill>
                <a:latin typeface="Adobe Jenson Pro" panose="020A0503050201030203" pitchFamily="18" charset="0"/>
                <a:ea typeface="楷体" panose="02010609060101010101" pitchFamily="49" charset="-122"/>
              </a:rPr>
              <a:t>转换因子</a:t>
            </a:r>
            <a:r>
              <a:rPr lang="en-US" altLang="zh-CN" sz="1600" dirty="0">
                <a:solidFill>
                  <a:srgbClr val="FF9900"/>
                </a:solidFill>
                <a:latin typeface="Adobe Jenson Pro" panose="020A0503050201030203" pitchFamily="18" charset="0"/>
                <a:ea typeface="楷体" panose="02010609060101010101" pitchFamily="49" charset="-122"/>
              </a:rPr>
              <a:t>5</a:t>
            </a:r>
            <a:endParaRPr lang="zh-CN" altLang="en-US" sz="1600" dirty="0">
              <a:solidFill>
                <a:srgbClr val="FF9900"/>
              </a:solidFill>
              <a:latin typeface="Adobe Jenson Pro" panose="020A0503050201030203" pitchFamily="18" charset="0"/>
              <a:ea typeface="楷体" panose="02010609060101010101" pitchFamily="49" charset="-122"/>
            </a:endParaRPr>
          </a:p>
        </p:txBody>
      </p:sp>
      <p:sp>
        <p:nvSpPr>
          <p:cNvPr id="43" name="文本框 42">
            <a:extLst>
              <a:ext uri="{FF2B5EF4-FFF2-40B4-BE49-F238E27FC236}">
                <a16:creationId xmlns:a16="http://schemas.microsoft.com/office/drawing/2014/main" id="{B6C357DD-5371-4FA2-9108-DBE325EF43DF}"/>
              </a:ext>
            </a:extLst>
          </p:cNvPr>
          <p:cNvSpPr txBox="1"/>
          <p:nvPr/>
        </p:nvSpPr>
        <p:spPr>
          <a:xfrm>
            <a:off x="5591944" y="5538718"/>
            <a:ext cx="1152128" cy="338554"/>
          </a:xfrm>
          <a:prstGeom prst="rect">
            <a:avLst/>
          </a:prstGeom>
          <a:noFill/>
        </p:spPr>
        <p:txBody>
          <a:bodyPr wrap="square" rtlCol="0">
            <a:spAutoFit/>
          </a:bodyPr>
          <a:lstStyle/>
          <a:p>
            <a:r>
              <a:rPr lang="zh-CN" altLang="en-US" sz="1600" dirty="0">
                <a:latin typeface="Adobe Jenson Pro" panose="020A0503050201030203" pitchFamily="18" charset="0"/>
                <a:ea typeface="楷体" panose="02010609060101010101" pitchFamily="49" charset="-122"/>
              </a:rPr>
              <a:t>转换因子</a:t>
            </a:r>
            <a:r>
              <a:rPr lang="en-US" altLang="zh-CN" sz="1600" i="1" dirty="0">
                <a:latin typeface="Adobe Jenson Pro" panose="020A0503050201030203" pitchFamily="18" charset="0"/>
                <a:ea typeface="楷体" panose="02010609060101010101" pitchFamily="49" charset="-122"/>
              </a:rPr>
              <a:t>j</a:t>
            </a:r>
            <a:endParaRPr lang="zh-CN" altLang="en-US" sz="1600" i="1" dirty="0">
              <a:latin typeface="Adobe Jenson Pro" panose="020A0503050201030203" pitchFamily="18" charset="0"/>
              <a:ea typeface="楷体" panose="02010609060101010101" pitchFamily="49" charset="-122"/>
            </a:endParaRPr>
          </a:p>
        </p:txBody>
      </p:sp>
    </p:spTree>
    <p:extLst>
      <p:ext uri="{BB962C8B-B14F-4D97-AF65-F5344CB8AC3E}">
        <p14:creationId xmlns:p14="http://schemas.microsoft.com/office/powerpoint/2010/main" val="879319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1000"/>
                                        <p:tgtEl>
                                          <p:spTgt spid="15"/>
                                        </p:tgtEl>
                                      </p:cBhvr>
                                    </p:animEffect>
                                    <p:anim calcmode="lin" valueType="num">
                                      <p:cBhvr>
                                        <p:cTn id="33" dur="1000" fill="hold"/>
                                        <p:tgtEl>
                                          <p:spTgt spid="15"/>
                                        </p:tgtEl>
                                        <p:attrNameLst>
                                          <p:attrName>ppt_x</p:attrName>
                                        </p:attrNameLst>
                                      </p:cBhvr>
                                      <p:tavLst>
                                        <p:tav tm="0">
                                          <p:val>
                                            <p:strVal val="#ppt_x"/>
                                          </p:val>
                                        </p:tav>
                                        <p:tav tm="100000">
                                          <p:val>
                                            <p:strVal val="#ppt_x"/>
                                          </p:val>
                                        </p:tav>
                                      </p:tavLst>
                                    </p:anim>
                                    <p:anim calcmode="lin" valueType="num">
                                      <p:cBhvr>
                                        <p:cTn id="3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barn(inVertical)">
                                      <p:cBhvr>
                                        <p:cTn id="39" dur="500"/>
                                        <p:tgtEl>
                                          <p:spTgt spid="17"/>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33"/>
                                        </p:tgtEl>
                                        <p:attrNameLst>
                                          <p:attrName>style.visibility</p:attrName>
                                        </p:attrNameLst>
                                      </p:cBhvr>
                                      <p:to>
                                        <p:strVal val="visible"/>
                                      </p:to>
                                    </p:set>
                                    <p:anim calcmode="lin" valueType="num">
                                      <p:cBhvr>
                                        <p:cTn id="44" dur="500" fill="hold"/>
                                        <p:tgtEl>
                                          <p:spTgt spid="33"/>
                                        </p:tgtEl>
                                        <p:attrNameLst>
                                          <p:attrName>ppt_w</p:attrName>
                                        </p:attrNameLst>
                                      </p:cBhvr>
                                      <p:tavLst>
                                        <p:tav tm="0">
                                          <p:val>
                                            <p:fltVal val="0"/>
                                          </p:val>
                                        </p:tav>
                                        <p:tav tm="100000">
                                          <p:val>
                                            <p:strVal val="#ppt_w"/>
                                          </p:val>
                                        </p:tav>
                                      </p:tavLst>
                                    </p:anim>
                                    <p:anim calcmode="lin" valueType="num">
                                      <p:cBhvr>
                                        <p:cTn id="45" dur="500" fill="hold"/>
                                        <p:tgtEl>
                                          <p:spTgt spid="33"/>
                                        </p:tgtEl>
                                        <p:attrNameLst>
                                          <p:attrName>ppt_h</p:attrName>
                                        </p:attrNameLst>
                                      </p:cBhvr>
                                      <p:tavLst>
                                        <p:tav tm="0">
                                          <p:val>
                                            <p:fltVal val="0"/>
                                          </p:val>
                                        </p:tav>
                                        <p:tav tm="100000">
                                          <p:val>
                                            <p:strVal val="#ppt_h"/>
                                          </p:val>
                                        </p:tav>
                                      </p:tavLst>
                                    </p:anim>
                                    <p:animEffect transition="in" filter="fade">
                                      <p:cBhvr>
                                        <p:cTn id="46" dur="500"/>
                                        <p:tgtEl>
                                          <p:spTgt spid="33"/>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p:cTn id="49" dur="500" fill="hold"/>
                                        <p:tgtEl>
                                          <p:spTgt spid="35"/>
                                        </p:tgtEl>
                                        <p:attrNameLst>
                                          <p:attrName>ppt_w</p:attrName>
                                        </p:attrNameLst>
                                      </p:cBhvr>
                                      <p:tavLst>
                                        <p:tav tm="0">
                                          <p:val>
                                            <p:fltVal val="0"/>
                                          </p:val>
                                        </p:tav>
                                        <p:tav tm="100000">
                                          <p:val>
                                            <p:strVal val="#ppt_w"/>
                                          </p:val>
                                        </p:tav>
                                      </p:tavLst>
                                    </p:anim>
                                    <p:anim calcmode="lin" valueType="num">
                                      <p:cBhvr>
                                        <p:cTn id="50" dur="500" fill="hold"/>
                                        <p:tgtEl>
                                          <p:spTgt spid="35"/>
                                        </p:tgtEl>
                                        <p:attrNameLst>
                                          <p:attrName>ppt_h</p:attrName>
                                        </p:attrNameLst>
                                      </p:cBhvr>
                                      <p:tavLst>
                                        <p:tav tm="0">
                                          <p:val>
                                            <p:fltVal val="0"/>
                                          </p:val>
                                        </p:tav>
                                        <p:tav tm="100000">
                                          <p:val>
                                            <p:strVal val="#ppt_h"/>
                                          </p:val>
                                        </p:tav>
                                      </p:tavLst>
                                    </p:anim>
                                    <p:animEffect transition="in" filter="fade">
                                      <p:cBhvr>
                                        <p:cTn id="51" dur="500"/>
                                        <p:tgtEl>
                                          <p:spTgt spid="35"/>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p:cTn id="54" dur="500" fill="hold"/>
                                        <p:tgtEl>
                                          <p:spTgt spid="37"/>
                                        </p:tgtEl>
                                        <p:attrNameLst>
                                          <p:attrName>ppt_w</p:attrName>
                                        </p:attrNameLst>
                                      </p:cBhvr>
                                      <p:tavLst>
                                        <p:tav tm="0">
                                          <p:val>
                                            <p:fltVal val="0"/>
                                          </p:val>
                                        </p:tav>
                                        <p:tav tm="100000">
                                          <p:val>
                                            <p:strVal val="#ppt_w"/>
                                          </p:val>
                                        </p:tav>
                                      </p:tavLst>
                                    </p:anim>
                                    <p:anim calcmode="lin" valueType="num">
                                      <p:cBhvr>
                                        <p:cTn id="55" dur="500" fill="hold"/>
                                        <p:tgtEl>
                                          <p:spTgt spid="37"/>
                                        </p:tgtEl>
                                        <p:attrNameLst>
                                          <p:attrName>ppt_h</p:attrName>
                                        </p:attrNameLst>
                                      </p:cBhvr>
                                      <p:tavLst>
                                        <p:tav tm="0">
                                          <p:val>
                                            <p:fltVal val="0"/>
                                          </p:val>
                                        </p:tav>
                                        <p:tav tm="100000">
                                          <p:val>
                                            <p:strVal val="#ppt_h"/>
                                          </p:val>
                                        </p:tav>
                                      </p:tavLst>
                                    </p:anim>
                                    <p:animEffect transition="in" filter="fade">
                                      <p:cBhvr>
                                        <p:cTn id="56" dur="500"/>
                                        <p:tgtEl>
                                          <p:spTgt spid="37"/>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p:cTn id="59" dur="500" fill="hold"/>
                                        <p:tgtEl>
                                          <p:spTgt spid="39"/>
                                        </p:tgtEl>
                                        <p:attrNameLst>
                                          <p:attrName>ppt_w</p:attrName>
                                        </p:attrNameLst>
                                      </p:cBhvr>
                                      <p:tavLst>
                                        <p:tav tm="0">
                                          <p:val>
                                            <p:fltVal val="0"/>
                                          </p:val>
                                        </p:tav>
                                        <p:tav tm="100000">
                                          <p:val>
                                            <p:strVal val="#ppt_w"/>
                                          </p:val>
                                        </p:tav>
                                      </p:tavLst>
                                    </p:anim>
                                    <p:anim calcmode="lin" valueType="num">
                                      <p:cBhvr>
                                        <p:cTn id="60" dur="500" fill="hold"/>
                                        <p:tgtEl>
                                          <p:spTgt spid="39"/>
                                        </p:tgtEl>
                                        <p:attrNameLst>
                                          <p:attrName>ppt_h</p:attrName>
                                        </p:attrNameLst>
                                      </p:cBhvr>
                                      <p:tavLst>
                                        <p:tav tm="0">
                                          <p:val>
                                            <p:fltVal val="0"/>
                                          </p:val>
                                        </p:tav>
                                        <p:tav tm="100000">
                                          <p:val>
                                            <p:strVal val="#ppt_h"/>
                                          </p:val>
                                        </p:tav>
                                      </p:tavLst>
                                    </p:anim>
                                    <p:animEffect transition="in" filter="fade">
                                      <p:cBhvr>
                                        <p:cTn id="61" dur="500"/>
                                        <p:tgtEl>
                                          <p:spTgt spid="39"/>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41"/>
                                        </p:tgtEl>
                                        <p:attrNameLst>
                                          <p:attrName>style.visibility</p:attrName>
                                        </p:attrNameLst>
                                      </p:cBhvr>
                                      <p:to>
                                        <p:strVal val="visible"/>
                                      </p:to>
                                    </p:set>
                                    <p:anim calcmode="lin" valueType="num">
                                      <p:cBhvr>
                                        <p:cTn id="64" dur="500" fill="hold"/>
                                        <p:tgtEl>
                                          <p:spTgt spid="41"/>
                                        </p:tgtEl>
                                        <p:attrNameLst>
                                          <p:attrName>ppt_w</p:attrName>
                                        </p:attrNameLst>
                                      </p:cBhvr>
                                      <p:tavLst>
                                        <p:tav tm="0">
                                          <p:val>
                                            <p:fltVal val="0"/>
                                          </p:val>
                                        </p:tav>
                                        <p:tav tm="100000">
                                          <p:val>
                                            <p:strVal val="#ppt_w"/>
                                          </p:val>
                                        </p:tav>
                                      </p:tavLst>
                                    </p:anim>
                                    <p:anim calcmode="lin" valueType="num">
                                      <p:cBhvr>
                                        <p:cTn id="65" dur="500" fill="hold"/>
                                        <p:tgtEl>
                                          <p:spTgt spid="41"/>
                                        </p:tgtEl>
                                        <p:attrNameLst>
                                          <p:attrName>ppt_h</p:attrName>
                                        </p:attrNameLst>
                                      </p:cBhvr>
                                      <p:tavLst>
                                        <p:tav tm="0">
                                          <p:val>
                                            <p:fltVal val="0"/>
                                          </p:val>
                                        </p:tav>
                                        <p:tav tm="100000">
                                          <p:val>
                                            <p:strVal val="#ppt_h"/>
                                          </p:val>
                                        </p:tav>
                                      </p:tavLst>
                                    </p:anim>
                                    <p:animEffect transition="in" filter="fade">
                                      <p:cBhvr>
                                        <p:cTn id="66" dur="500"/>
                                        <p:tgtEl>
                                          <p:spTgt spid="41"/>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3"/>
                                        </p:tgtEl>
                                        <p:attrNameLst>
                                          <p:attrName>style.visibility</p:attrName>
                                        </p:attrNameLst>
                                      </p:cBhvr>
                                      <p:to>
                                        <p:strVal val="visible"/>
                                      </p:to>
                                    </p:set>
                                    <p:anim calcmode="lin" valueType="num">
                                      <p:cBhvr>
                                        <p:cTn id="69" dur="500" fill="hold"/>
                                        <p:tgtEl>
                                          <p:spTgt spid="43"/>
                                        </p:tgtEl>
                                        <p:attrNameLst>
                                          <p:attrName>ppt_w</p:attrName>
                                        </p:attrNameLst>
                                      </p:cBhvr>
                                      <p:tavLst>
                                        <p:tav tm="0">
                                          <p:val>
                                            <p:fltVal val="0"/>
                                          </p:val>
                                        </p:tav>
                                        <p:tav tm="100000">
                                          <p:val>
                                            <p:strVal val="#ppt_w"/>
                                          </p:val>
                                        </p:tav>
                                      </p:tavLst>
                                    </p:anim>
                                    <p:anim calcmode="lin" valueType="num">
                                      <p:cBhvr>
                                        <p:cTn id="70" dur="500" fill="hold"/>
                                        <p:tgtEl>
                                          <p:spTgt spid="43"/>
                                        </p:tgtEl>
                                        <p:attrNameLst>
                                          <p:attrName>ppt_h</p:attrName>
                                        </p:attrNameLst>
                                      </p:cBhvr>
                                      <p:tavLst>
                                        <p:tav tm="0">
                                          <p:val>
                                            <p:fltVal val="0"/>
                                          </p:val>
                                        </p:tav>
                                        <p:tav tm="100000">
                                          <p:val>
                                            <p:strVal val="#ppt_h"/>
                                          </p:val>
                                        </p:tav>
                                      </p:tavLst>
                                    </p:anim>
                                    <p:animEffect transition="in" filter="fade">
                                      <p:cBhvr>
                                        <p:cTn id="71" dur="500"/>
                                        <p:tgtEl>
                                          <p:spTgt spid="43"/>
                                        </p:tgtEl>
                                      </p:cBhvr>
                                    </p:animEffect>
                                  </p:childTnLst>
                                </p:cTn>
                              </p:par>
                              <p:par>
                                <p:cTn id="72" presetID="53" presetClass="entr" presetSubtype="16" fill="hold"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p:cTn id="74" dur="500" fill="hold"/>
                                        <p:tgtEl>
                                          <p:spTgt spid="28"/>
                                        </p:tgtEl>
                                        <p:attrNameLst>
                                          <p:attrName>ppt_w</p:attrName>
                                        </p:attrNameLst>
                                      </p:cBhvr>
                                      <p:tavLst>
                                        <p:tav tm="0">
                                          <p:val>
                                            <p:fltVal val="0"/>
                                          </p:val>
                                        </p:tav>
                                        <p:tav tm="100000">
                                          <p:val>
                                            <p:strVal val="#ppt_w"/>
                                          </p:val>
                                        </p:tav>
                                      </p:tavLst>
                                    </p:anim>
                                    <p:anim calcmode="lin" valueType="num">
                                      <p:cBhvr>
                                        <p:cTn id="75" dur="500" fill="hold"/>
                                        <p:tgtEl>
                                          <p:spTgt spid="28"/>
                                        </p:tgtEl>
                                        <p:attrNameLst>
                                          <p:attrName>ppt_h</p:attrName>
                                        </p:attrNameLst>
                                      </p:cBhvr>
                                      <p:tavLst>
                                        <p:tav tm="0">
                                          <p:val>
                                            <p:fltVal val="0"/>
                                          </p:val>
                                        </p:tav>
                                        <p:tav tm="100000">
                                          <p:val>
                                            <p:strVal val="#ppt_h"/>
                                          </p:val>
                                        </p:tav>
                                      </p:tavLst>
                                    </p:anim>
                                    <p:animEffect transition="in" filter="fade">
                                      <p:cBhvr>
                                        <p:cTn id="76" dur="500"/>
                                        <p:tgtEl>
                                          <p:spTgt spid="28"/>
                                        </p:tgtEl>
                                      </p:cBhvr>
                                    </p:animEffect>
                                  </p:childTnLst>
                                </p:cTn>
                              </p:par>
                              <p:par>
                                <p:cTn id="77" presetID="53" presetClass="entr" presetSubtype="16" fill="hold" nodeType="withEffect">
                                  <p:stCondLst>
                                    <p:cond delay="0"/>
                                  </p:stCondLst>
                                  <p:childTnLst>
                                    <p:set>
                                      <p:cBhvr>
                                        <p:cTn id="78" dur="1" fill="hold">
                                          <p:stCondLst>
                                            <p:cond delay="0"/>
                                          </p:stCondLst>
                                        </p:cTn>
                                        <p:tgtEl>
                                          <p:spTgt spid="32"/>
                                        </p:tgtEl>
                                        <p:attrNameLst>
                                          <p:attrName>style.visibility</p:attrName>
                                        </p:attrNameLst>
                                      </p:cBhvr>
                                      <p:to>
                                        <p:strVal val="visible"/>
                                      </p:to>
                                    </p:set>
                                    <p:anim calcmode="lin" valueType="num">
                                      <p:cBhvr>
                                        <p:cTn id="79" dur="500" fill="hold"/>
                                        <p:tgtEl>
                                          <p:spTgt spid="32"/>
                                        </p:tgtEl>
                                        <p:attrNameLst>
                                          <p:attrName>ppt_w</p:attrName>
                                        </p:attrNameLst>
                                      </p:cBhvr>
                                      <p:tavLst>
                                        <p:tav tm="0">
                                          <p:val>
                                            <p:fltVal val="0"/>
                                          </p:val>
                                        </p:tav>
                                        <p:tav tm="100000">
                                          <p:val>
                                            <p:strVal val="#ppt_w"/>
                                          </p:val>
                                        </p:tav>
                                      </p:tavLst>
                                    </p:anim>
                                    <p:anim calcmode="lin" valueType="num">
                                      <p:cBhvr>
                                        <p:cTn id="80" dur="500" fill="hold"/>
                                        <p:tgtEl>
                                          <p:spTgt spid="32"/>
                                        </p:tgtEl>
                                        <p:attrNameLst>
                                          <p:attrName>ppt_h</p:attrName>
                                        </p:attrNameLst>
                                      </p:cBhvr>
                                      <p:tavLst>
                                        <p:tav tm="0">
                                          <p:val>
                                            <p:fltVal val="0"/>
                                          </p:val>
                                        </p:tav>
                                        <p:tav tm="100000">
                                          <p:val>
                                            <p:strVal val="#ppt_h"/>
                                          </p:val>
                                        </p:tav>
                                      </p:tavLst>
                                    </p:anim>
                                    <p:animEffect transition="in" filter="fade">
                                      <p:cBhvr>
                                        <p:cTn id="81" dur="500"/>
                                        <p:tgtEl>
                                          <p:spTgt spid="32"/>
                                        </p:tgtEl>
                                      </p:cBhvr>
                                    </p:animEffect>
                                  </p:childTnLst>
                                </p:cTn>
                              </p:par>
                              <p:par>
                                <p:cTn id="82" presetID="53" presetClass="entr" presetSubtype="16" fill="hold" nodeType="withEffect">
                                  <p:stCondLst>
                                    <p:cond delay="0"/>
                                  </p:stCondLst>
                                  <p:childTnLst>
                                    <p:set>
                                      <p:cBhvr>
                                        <p:cTn id="83" dur="1" fill="hold">
                                          <p:stCondLst>
                                            <p:cond delay="0"/>
                                          </p:stCondLst>
                                        </p:cTn>
                                        <p:tgtEl>
                                          <p:spTgt spid="31"/>
                                        </p:tgtEl>
                                        <p:attrNameLst>
                                          <p:attrName>style.visibility</p:attrName>
                                        </p:attrNameLst>
                                      </p:cBhvr>
                                      <p:to>
                                        <p:strVal val="visible"/>
                                      </p:to>
                                    </p:set>
                                    <p:anim calcmode="lin" valueType="num">
                                      <p:cBhvr>
                                        <p:cTn id="84" dur="500" fill="hold"/>
                                        <p:tgtEl>
                                          <p:spTgt spid="31"/>
                                        </p:tgtEl>
                                        <p:attrNameLst>
                                          <p:attrName>ppt_w</p:attrName>
                                        </p:attrNameLst>
                                      </p:cBhvr>
                                      <p:tavLst>
                                        <p:tav tm="0">
                                          <p:val>
                                            <p:fltVal val="0"/>
                                          </p:val>
                                        </p:tav>
                                        <p:tav tm="100000">
                                          <p:val>
                                            <p:strVal val="#ppt_w"/>
                                          </p:val>
                                        </p:tav>
                                      </p:tavLst>
                                    </p:anim>
                                    <p:anim calcmode="lin" valueType="num">
                                      <p:cBhvr>
                                        <p:cTn id="85" dur="500" fill="hold"/>
                                        <p:tgtEl>
                                          <p:spTgt spid="31"/>
                                        </p:tgtEl>
                                        <p:attrNameLst>
                                          <p:attrName>ppt_h</p:attrName>
                                        </p:attrNameLst>
                                      </p:cBhvr>
                                      <p:tavLst>
                                        <p:tav tm="0">
                                          <p:val>
                                            <p:fltVal val="0"/>
                                          </p:val>
                                        </p:tav>
                                        <p:tav tm="100000">
                                          <p:val>
                                            <p:strVal val="#ppt_h"/>
                                          </p:val>
                                        </p:tav>
                                      </p:tavLst>
                                    </p:anim>
                                    <p:animEffect transition="in" filter="fade">
                                      <p:cBhvr>
                                        <p:cTn id="86" dur="500"/>
                                        <p:tgtEl>
                                          <p:spTgt spid="31"/>
                                        </p:tgtEl>
                                      </p:cBhvr>
                                    </p:animEffect>
                                  </p:childTnLst>
                                </p:cTn>
                              </p:par>
                              <p:par>
                                <p:cTn id="87" presetID="53" presetClass="entr" presetSubtype="16"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p:cTn id="89" dur="500" fill="hold"/>
                                        <p:tgtEl>
                                          <p:spTgt spid="25"/>
                                        </p:tgtEl>
                                        <p:attrNameLst>
                                          <p:attrName>ppt_w</p:attrName>
                                        </p:attrNameLst>
                                      </p:cBhvr>
                                      <p:tavLst>
                                        <p:tav tm="0">
                                          <p:val>
                                            <p:fltVal val="0"/>
                                          </p:val>
                                        </p:tav>
                                        <p:tav tm="100000">
                                          <p:val>
                                            <p:strVal val="#ppt_w"/>
                                          </p:val>
                                        </p:tav>
                                      </p:tavLst>
                                    </p:anim>
                                    <p:anim calcmode="lin" valueType="num">
                                      <p:cBhvr>
                                        <p:cTn id="90" dur="500" fill="hold"/>
                                        <p:tgtEl>
                                          <p:spTgt spid="25"/>
                                        </p:tgtEl>
                                        <p:attrNameLst>
                                          <p:attrName>ppt_h</p:attrName>
                                        </p:attrNameLst>
                                      </p:cBhvr>
                                      <p:tavLst>
                                        <p:tav tm="0">
                                          <p:val>
                                            <p:fltVal val="0"/>
                                          </p:val>
                                        </p:tav>
                                        <p:tav tm="100000">
                                          <p:val>
                                            <p:strVal val="#ppt_h"/>
                                          </p:val>
                                        </p:tav>
                                      </p:tavLst>
                                    </p:anim>
                                    <p:animEffect transition="in" filter="fade">
                                      <p:cBhvr>
                                        <p:cTn id="91" dur="500"/>
                                        <p:tgtEl>
                                          <p:spTgt spid="25"/>
                                        </p:tgtEl>
                                      </p:cBhvr>
                                    </p:animEffect>
                                  </p:childTnLst>
                                </p:cTn>
                              </p:par>
                              <p:par>
                                <p:cTn id="92" presetID="53" presetClass="entr" presetSubtype="1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p:cTn id="94" dur="500" fill="hold"/>
                                        <p:tgtEl>
                                          <p:spTgt spid="23"/>
                                        </p:tgtEl>
                                        <p:attrNameLst>
                                          <p:attrName>ppt_w</p:attrName>
                                        </p:attrNameLst>
                                      </p:cBhvr>
                                      <p:tavLst>
                                        <p:tav tm="0">
                                          <p:val>
                                            <p:fltVal val="0"/>
                                          </p:val>
                                        </p:tav>
                                        <p:tav tm="100000">
                                          <p:val>
                                            <p:strVal val="#ppt_w"/>
                                          </p:val>
                                        </p:tav>
                                      </p:tavLst>
                                    </p:anim>
                                    <p:anim calcmode="lin" valueType="num">
                                      <p:cBhvr>
                                        <p:cTn id="95" dur="500" fill="hold"/>
                                        <p:tgtEl>
                                          <p:spTgt spid="23"/>
                                        </p:tgtEl>
                                        <p:attrNameLst>
                                          <p:attrName>ppt_h</p:attrName>
                                        </p:attrNameLst>
                                      </p:cBhvr>
                                      <p:tavLst>
                                        <p:tav tm="0">
                                          <p:val>
                                            <p:fltVal val="0"/>
                                          </p:val>
                                        </p:tav>
                                        <p:tav tm="100000">
                                          <p:val>
                                            <p:strVal val="#ppt_h"/>
                                          </p:val>
                                        </p:tav>
                                      </p:tavLst>
                                    </p:anim>
                                    <p:animEffect transition="in" filter="fade">
                                      <p:cBhvr>
                                        <p:cTn id="96" dur="500"/>
                                        <p:tgtEl>
                                          <p:spTgt spid="23"/>
                                        </p:tgtEl>
                                      </p:cBhvr>
                                    </p:animEffect>
                                  </p:childTnLst>
                                </p:cTn>
                              </p:par>
                              <p:par>
                                <p:cTn id="97" presetID="53" presetClass="entr" presetSubtype="16"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500" fill="hold"/>
                                        <p:tgtEl>
                                          <p:spTgt spid="19"/>
                                        </p:tgtEl>
                                        <p:attrNameLst>
                                          <p:attrName>ppt_w</p:attrName>
                                        </p:attrNameLst>
                                      </p:cBhvr>
                                      <p:tavLst>
                                        <p:tav tm="0">
                                          <p:val>
                                            <p:fltVal val="0"/>
                                          </p:val>
                                        </p:tav>
                                        <p:tav tm="100000">
                                          <p:val>
                                            <p:strVal val="#ppt_w"/>
                                          </p:val>
                                        </p:tav>
                                      </p:tavLst>
                                    </p:anim>
                                    <p:anim calcmode="lin" valueType="num">
                                      <p:cBhvr>
                                        <p:cTn id="100" dur="500" fill="hold"/>
                                        <p:tgtEl>
                                          <p:spTgt spid="19"/>
                                        </p:tgtEl>
                                        <p:attrNameLst>
                                          <p:attrName>ppt_h</p:attrName>
                                        </p:attrNameLst>
                                      </p:cBhvr>
                                      <p:tavLst>
                                        <p:tav tm="0">
                                          <p:val>
                                            <p:fltVal val="0"/>
                                          </p:val>
                                        </p:tav>
                                        <p:tav tm="100000">
                                          <p:val>
                                            <p:strVal val="#ppt_h"/>
                                          </p:val>
                                        </p:tav>
                                      </p:tavLst>
                                    </p:anim>
                                    <p:animEffect transition="in" filter="fade">
                                      <p:cBhvr>
                                        <p:cTn id="10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13" grpId="0" animBg="1"/>
      <p:bldP spid="15" grpId="0" animBg="1"/>
      <p:bldP spid="17" grpId="0" animBg="1"/>
      <p:bldP spid="33" grpId="0"/>
      <p:bldP spid="35" grpId="0"/>
      <p:bldP spid="37" grpId="0"/>
      <p:bldP spid="39" grpId="0"/>
      <p:bldP spid="41" grpId="0"/>
      <p:bldP spid="4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6"/>
          <p:cNvSpPr/>
          <p:nvPr/>
        </p:nvSpPr>
        <p:spPr>
          <a:xfrm>
            <a:off x="2423565" y="1668817"/>
            <a:ext cx="7344874" cy="1060309"/>
          </a:xfrm>
          <a:prstGeom prst="roundRect">
            <a:avLst>
              <a:gd name="adj" fmla="val 0"/>
            </a:avLst>
          </a:prstGeom>
          <a:solidFill>
            <a:srgbClr val="0066CC"/>
          </a:solidFill>
          <a:ln w="31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dirty="0">
                <a:latin typeface="楷体" panose="02010609060101010101" pitchFamily="49" charset="-122"/>
                <a:ea typeface="楷体" panose="02010609060101010101" pitchFamily="49" charset="-122"/>
              </a:rPr>
              <a:t>标准券：真实可交割债券价值的衡量标准</a:t>
            </a:r>
            <a:endParaRPr lang="en-US" altLang="zh-CN" sz="2800" dirty="0">
              <a:latin typeface="楷体" panose="02010609060101010101" pitchFamily="49" charset="-122"/>
              <a:ea typeface="楷体" panose="02010609060101010101" pitchFamily="49" charset="-122"/>
            </a:endParaRPr>
          </a:p>
          <a:p>
            <a:pPr algn="ctr">
              <a:lnSpc>
                <a:spcPct val="120000"/>
              </a:lnSpc>
            </a:pPr>
            <a:endParaRPr lang="zh-CN" altLang="en-US" sz="1280" dirty="0">
              <a:cs typeface="+mn-ea"/>
              <a:sym typeface="+mn-lt"/>
            </a:endParaRPr>
          </a:p>
        </p:txBody>
      </p:sp>
      <p:sp>
        <p:nvSpPr>
          <p:cNvPr id="40" name="矩形 93"/>
          <p:cNvSpPr/>
          <p:nvPr/>
        </p:nvSpPr>
        <p:spPr>
          <a:xfrm>
            <a:off x="2383906" y="1600200"/>
            <a:ext cx="385009" cy="385009"/>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280">
              <a:cs typeface="+mn-ea"/>
              <a:sym typeface="+mn-lt"/>
            </a:endParaRPr>
          </a:p>
        </p:txBody>
      </p:sp>
      <p:sp>
        <p:nvSpPr>
          <p:cNvPr id="41" name="矩形 93"/>
          <p:cNvSpPr/>
          <p:nvPr/>
        </p:nvSpPr>
        <p:spPr>
          <a:xfrm rot="10800000">
            <a:off x="9419844" y="2397984"/>
            <a:ext cx="399758" cy="399758"/>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280">
              <a:cs typeface="+mn-ea"/>
              <a:sym typeface="+mn-lt"/>
            </a:endParaRPr>
          </a:p>
        </p:txBody>
      </p:sp>
      <p:sp>
        <p:nvSpPr>
          <p:cNvPr id="23" name="TextBox 23"/>
          <p:cNvSpPr txBox="1"/>
          <p:nvPr/>
        </p:nvSpPr>
        <p:spPr>
          <a:xfrm>
            <a:off x="4151785" y="4534562"/>
            <a:ext cx="1826870" cy="600164"/>
          </a:xfrm>
          <a:prstGeom prst="rect">
            <a:avLst/>
          </a:prstGeom>
          <a:noFill/>
        </p:spPr>
        <p:txBody>
          <a:bodyPr wrap="square" rtlCol="0">
            <a:spAutoFit/>
          </a:bodyPr>
          <a:lstStyle/>
          <a:p>
            <a:pPr lvl="1" eaLnBrk="1" hangingPunct="1"/>
            <a:r>
              <a:rPr lang="zh-CN" altLang="en-US" sz="1100" b="1" dirty="0">
                <a:latin typeface="楷体" panose="02010609060101010101" pitchFamily="49" charset="-122"/>
                <a:ea typeface="楷体" panose="02010609060101010101" pitchFamily="49" charset="-122"/>
              </a:rPr>
              <a:t>在交割月的剩余期限满足可交割券期限，且为整数年</a:t>
            </a:r>
            <a:endParaRPr lang="en-US" altLang="zh-CN" sz="1100" b="1" dirty="0">
              <a:latin typeface="楷体" panose="02010609060101010101" pitchFamily="49" charset="-122"/>
              <a:ea typeface="楷体" panose="02010609060101010101" pitchFamily="49" charset="-122"/>
            </a:endParaRPr>
          </a:p>
        </p:txBody>
      </p:sp>
      <p:sp>
        <p:nvSpPr>
          <p:cNvPr id="2" name="椭圆 1">
            <a:extLst>
              <a:ext uri="{FF2B5EF4-FFF2-40B4-BE49-F238E27FC236}">
                <a16:creationId xmlns:a16="http://schemas.microsoft.com/office/drawing/2014/main" id="{10E7A6CA-B87C-4909-A028-6B2C939EB167}"/>
              </a:ext>
            </a:extLst>
          </p:cNvPr>
          <p:cNvSpPr/>
          <p:nvPr/>
        </p:nvSpPr>
        <p:spPr>
          <a:xfrm>
            <a:off x="2903582" y="3061527"/>
            <a:ext cx="1349337" cy="1349337"/>
          </a:xfrm>
          <a:prstGeom prst="ellipse">
            <a:avLst/>
          </a:prstGeom>
          <a:solidFill>
            <a:srgbClr val="0192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楷体" panose="02010609060101010101" pitchFamily="49" charset="-122"/>
                <a:ea typeface="楷体" panose="02010609060101010101" pitchFamily="49" charset="-122"/>
              </a:rPr>
              <a:t>虚拟</a:t>
            </a:r>
            <a:endParaRPr lang="en-US" altLang="zh-CN" dirty="0">
              <a:latin typeface="楷体" panose="02010609060101010101" pitchFamily="49" charset="-122"/>
              <a:ea typeface="楷体" panose="02010609060101010101" pitchFamily="49" charset="-122"/>
            </a:endParaRPr>
          </a:p>
          <a:p>
            <a:pPr algn="ctr"/>
            <a:r>
              <a:rPr lang="zh-CN" altLang="en-US" dirty="0">
                <a:latin typeface="楷体" panose="02010609060101010101" pitchFamily="49" charset="-122"/>
                <a:ea typeface="楷体" panose="02010609060101010101" pitchFamily="49" charset="-122"/>
              </a:rPr>
              <a:t>国债</a:t>
            </a:r>
          </a:p>
        </p:txBody>
      </p:sp>
      <p:sp>
        <p:nvSpPr>
          <p:cNvPr id="19" name="椭圆 18">
            <a:extLst>
              <a:ext uri="{FF2B5EF4-FFF2-40B4-BE49-F238E27FC236}">
                <a16:creationId xmlns:a16="http://schemas.microsoft.com/office/drawing/2014/main" id="{DF69B12C-DD01-4FEF-B097-944C5DAFE280}"/>
              </a:ext>
            </a:extLst>
          </p:cNvPr>
          <p:cNvSpPr/>
          <p:nvPr/>
        </p:nvSpPr>
        <p:spPr>
          <a:xfrm>
            <a:off x="4602317" y="3061527"/>
            <a:ext cx="1349337" cy="1349337"/>
          </a:xfrm>
          <a:prstGeom prst="ellipse">
            <a:avLst/>
          </a:prstGeom>
          <a:solidFill>
            <a:srgbClr val="71DA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楷体" panose="02010609060101010101" pitchFamily="49" charset="-122"/>
                <a:ea typeface="楷体" panose="02010609060101010101" pitchFamily="49" charset="-122"/>
              </a:rPr>
              <a:t>整数</a:t>
            </a:r>
            <a:endParaRPr lang="en-US" altLang="zh-CN" dirty="0">
              <a:latin typeface="楷体" panose="02010609060101010101" pitchFamily="49" charset="-122"/>
              <a:ea typeface="楷体" panose="02010609060101010101" pitchFamily="49" charset="-122"/>
            </a:endParaRPr>
          </a:p>
          <a:p>
            <a:pPr algn="ctr"/>
            <a:r>
              <a:rPr lang="zh-CN" altLang="en-US" dirty="0">
                <a:latin typeface="楷体" panose="02010609060101010101" pitchFamily="49" charset="-122"/>
                <a:ea typeface="楷体" panose="02010609060101010101" pitchFamily="49" charset="-122"/>
              </a:rPr>
              <a:t>期限</a:t>
            </a:r>
            <a:endParaRPr lang="en-US" altLang="zh-CN" dirty="0">
              <a:latin typeface="楷体" panose="02010609060101010101" pitchFamily="49" charset="-122"/>
              <a:ea typeface="楷体" panose="02010609060101010101" pitchFamily="49" charset="-122"/>
            </a:endParaRPr>
          </a:p>
        </p:txBody>
      </p:sp>
      <p:sp>
        <p:nvSpPr>
          <p:cNvPr id="20" name="椭圆 19">
            <a:extLst>
              <a:ext uri="{FF2B5EF4-FFF2-40B4-BE49-F238E27FC236}">
                <a16:creationId xmlns:a16="http://schemas.microsoft.com/office/drawing/2014/main" id="{F0D8B917-E486-41CA-BA1A-9E5AFBA378F8}"/>
              </a:ext>
            </a:extLst>
          </p:cNvPr>
          <p:cNvSpPr/>
          <p:nvPr/>
        </p:nvSpPr>
        <p:spPr>
          <a:xfrm>
            <a:off x="6301052" y="3061527"/>
            <a:ext cx="1349337" cy="1349337"/>
          </a:xfrm>
          <a:prstGeom prst="ellipse">
            <a:avLst/>
          </a:prstGeom>
          <a:solidFill>
            <a:srgbClr val="004F8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Adobe Jenson Pro" panose="020A0503050201030203" pitchFamily="18" charset="0"/>
                <a:ea typeface="楷体" panose="02010609060101010101" pitchFamily="49" charset="-122"/>
              </a:rPr>
              <a:t>票面利率</a:t>
            </a:r>
            <a:r>
              <a:rPr lang="en-US" altLang="zh-CN" dirty="0">
                <a:latin typeface="Adobe Jenson Pro" panose="020A0503050201030203" pitchFamily="18" charset="0"/>
                <a:ea typeface="楷体" panose="02010609060101010101" pitchFamily="49" charset="-122"/>
              </a:rPr>
              <a:t>3%</a:t>
            </a:r>
            <a:endParaRPr lang="zh-CN" altLang="en-US" dirty="0">
              <a:latin typeface="Adobe Jenson Pro" panose="020A0503050201030203" pitchFamily="18" charset="0"/>
              <a:ea typeface="楷体" panose="02010609060101010101" pitchFamily="49" charset="-122"/>
            </a:endParaRPr>
          </a:p>
        </p:txBody>
      </p:sp>
      <p:sp>
        <p:nvSpPr>
          <p:cNvPr id="31" name="椭圆 30">
            <a:extLst>
              <a:ext uri="{FF2B5EF4-FFF2-40B4-BE49-F238E27FC236}">
                <a16:creationId xmlns:a16="http://schemas.microsoft.com/office/drawing/2014/main" id="{D99D99B2-BF47-4EA7-860D-8FF7DCFEE144}"/>
              </a:ext>
            </a:extLst>
          </p:cNvPr>
          <p:cNvSpPr/>
          <p:nvPr/>
        </p:nvSpPr>
        <p:spPr>
          <a:xfrm>
            <a:off x="7999786" y="3061527"/>
            <a:ext cx="1349337" cy="1349337"/>
          </a:xfrm>
          <a:prstGeom prst="ellips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Adobe Jenson Pro" panose="020A0503050201030203" pitchFamily="18" charset="0"/>
                <a:ea typeface="楷体" panose="02010609060101010101" pitchFamily="49" charset="-122"/>
              </a:rPr>
              <a:t>面值</a:t>
            </a:r>
            <a:r>
              <a:rPr lang="en-US" altLang="zh-CN" dirty="0">
                <a:latin typeface="Adobe Jenson Pro" panose="020A0503050201030203" pitchFamily="18" charset="0"/>
                <a:ea typeface="楷体" panose="02010609060101010101" pitchFamily="49" charset="-122"/>
              </a:rPr>
              <a:t>100</a:t>
            </a:r>
            <a:r>
              <a:rPr lang="zh-CN" altLang="en-US" dirty="0">
                <a:latin typeface="Adobe Jenson Pro" panose="020A0503050201030203" pitchFamily="18" charset="0"/>
                <a:ea typeface="楷体" panose="02010609060101010101" pitchFamily="49" charset="-122"/>
              </a:rPr>
              <a:t>万</a:t>
            </a:r>
          </a:p>
        </p:txBody>
      </p:sp>
      <p:sp>
        <p:nvSpPr>
          <p:cNvPr id="3" name="标题 2">
            <a:extLst>
              <a:ext uri="{FF2B5EF4-FFF2-40B4-BE49-F238E27FC236}">
                <a16:creationId xmlns:a16="http://schemas.microsoft.com/office/drawing/2014/main" id="{98C72676-66DE-4BFD-BC45-668C8CE212EF}"/>
              </a:ext>
            </a:extLst>
          </p:cNvPr>
          <p:cNvSpPr>
            <a:spLocks noGrp="1"/>
          </p:cNvSpPr>
          <p:nvPr>
            <p:ph type="title"/>
          </p:nvPr>
        </p:nvSpPr>
        <p:spPr/>
        <p:txBody>
          <a:bodyPr/>
          <a:lstStyle/>
          <a:p>
            <a:r>
              <a:rPr lang="zh-CN" altLang="en-US" dirty="0"/>
              <a:t>标准券</a:t>
            </a:r>
          </a:p>
        </p:txBody>
      </p:sp>
      <p:sp>
        <p:nvSpPr>
          <p:cNvPr id="15" name="矩形: 圆角 14">
            <a:extLst>
              <a:ext uri="{FF2B5EF4-FFF2-40B4-BE49-F238E27FC236}">
                <a16:creationId xmlns:a16="http://schemas.microsoft.com/office/drawing/2014/main" id="{6CD3DEEA-F88A-4396-9C98-E2A9AEB0C386}"/>
              </a:ext>
            </a:extLst>
          </p:cNvPr>
          <p:cNvSpPr/>
          <p:nvPr/>
        </p:nvSpPr>
        <p:spPr>
          <a:xfrm>
            <a:off x="4655840" y="5507715"/>
            <a:ext cx="3409816" cy="480172"/>
          </a:xfrm>
          <a:prstGeom prst="roundRect">
            <a:avLst/>
          </a:prstGeom>
          <a:solidFill>
            <a:schemeClr val="accent1">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rPr>
              <a:t>在交割月，标准券净价</a:t>
            </a:r>
            <a:r>
              <a:rPr lang="en-US" altLang="zh-CN"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rPr>
              <a:t>=</a:t>
            </a:r>
            <a:r>
              <a:rPr lang="zh-CN" altLang="en-US"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rPr>
              <a:t>全价</a:t>
            </a:r>
            <a:r>
              <a:rPr lang="en-US" altLang="zh-CN"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rPr>
              <a:t>=100</a:t>
            </a:r>
            <a:endParaRPr lang="zh-CN" altLang="en-US"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endParaRPr>
          </a:p>
        </p:txBody>
      </p:sp>
      <p:sp>
        <p:nvSpPr>
          <p:cNvPr id="16" name="TextBox 23">
            <a:extLst>
              <a:ext uri="{FF2B5EF4-FFF2-40B4-BE49-F238E27FC236}">
                <a16:creationId xmlns:a16="http://schemas.microsoft.com/office/drawing/2014/main" id="{A3D4FDE7-EE63-4B16-B4FD-03CFCC2BA83C}"/>
              </a:ext>
            </a:extLst>
          </p:cNvPr>
          <p:cNvSpPr txBox="1"/>
          <p:nvPr/>
        </p:nvSpPr>
        <p:spPr>
          <a:xfrm>
            <a:off x="5951984" y="4619201"/>
            <a:ext cx="1826870" cy="430887"/>
          </a:xfrm>
          <a:prstGeom prst="rect">
            <a:avLst/>
          </a:prstGeom>
          <a:noFill/>
        </p:spPr>
        <p:txBody>
          <a:bodyPr wrap="square" rtlCol="0">
            <a:spAutoFit/>
          </a:bodyPr>
          <a:lstStyle/>
          <a:p>
            <a:pPr lvl="1" eaLnBrk="1" hangingPunct="1"/>
            <a:r>
              <a:rPr lang="zh-CN" altLang="en-US" sz="1100" b="1" dirty="0">
                <a:latin typeface="Adobe Jenson Pro" panose="020A0503050201030203" pitchFamily="18" charset="0"/>
                <a:ea typeface="楷体" panose="02010609060101010101" pitchFamily="49" charset="-122"/>
              </a:rPr>
              <a:t>如果以</a:t>
            </a:r>
            <a:r>
              <a:rPr lang="en-US" altLang="zh-CN" sz="1100" b="1" dirty="0">
                <a:latin typeface="Adobe Jenson Pro" panose="020A0503050201030203" pitchFamily="18" charset="0"/>
                <a:ea typeface="楷体" panose="02010609060101010101" pitchFamily="49" charset="-122"/>
              </a:rPr>
              <a:t>3%</a:t>
            </a:r>
            <a:r>
              <a:rPr lang="zh-CN" altLang="en-US" sz="1100" b="1" dirty="0">
                <a:latin typeface="Adobe Jenson Pro" panose="020A0503050201030203" pitchFamily="18" charset="0"/>
                <a:ea typeface="楷体" panose="02010609060101010101" pitchFamily="49" charset="-122"/>
              </a:rPr>
              <a:t>贴现，价值等于面值</a:t>
            </a:r>
            <a:endParaRPr lang="en-US" altLang="zh-CN" sz="1100" b="1" dirty="0">
              <a:latin typeface="Adobe Jenson Pro" panose="020A0503050201030203" pitchFamily="18" charset="0"/>
              <a:ea typeface="楷体" panose="02010609060101010101" pitchFamily="49" charset="-122"/>
            </a:endParaRPr>
          </a:p>
        </p:txBody>
      </p:sp>
      <p:sp>
        <p:nvSpPr>
          <p:cNvPr id="17" name="TextBox 23">
            <a:extLst>
              <a:ext uri="{FF2B5EF4-FFF2-40B4-BE49-F238E27FC236}">
                <a16:creationId xmlns:a16="http://schemas.microsoft.com/office/drawing/2014/main" id="{60D8B81F-97DF-4A71-BA57-36A68FCE5590}"/>
              </a:ext>
            </a:extLst>
          </p:cNvPr>
          <p:cNvSpPr txBox="1"/>
          <p:nvPr/>
        </p:nvSpPr>
        <p:spPr>
          <a:xfrm>
            <a:off x="7608168" y="4619201"/>
            <a:ext cx="1826870" cy="430887"/>
          </a:xfrm>
          <a:prstGeom prst="rect">
            <a:avLst/>
          </a:prstGeom>
          <a:noFill/>
        </p:spPr>
        <p:txBody>
          <a:bodyPr wrap="square" rtlCol="0">
            <a:spAutoFit/>
          </a:bodyPr>
          <a:lstStyle/>
          <a:p>
            <a:pPr lvl="1" eaLnBrk="1" hangingPunct="1"/>
            <a:r>
              <a:rPr lang="en-US" altLang="zh-CN" sz="1100" b="1" dirty="0">
                <a:latin typeface="Adobe Jenson Pro" panose="020A0503050201030203" pitchFamily="18" charset="0"/>
                <a:ea typeface="楷体" panose="02010609060101010101" pitchFamily="49" charset="-122"/>
              </a:rPr>
              <a:t>        1</a:t>
            </a:r>
            <a:r>
              <a:rPr lang="zh-CN" altLang="en-US" sz="1100" b="1" dirty="0">
                <a:latin typeface="Adobe Jenson Pro" panose="020A0503050201030203" pitchFamily="18" charset="0"/>
                <a:ea typeface="楷体" panose="02010609060101010101" pitchFamily="49" charset="-122"/>
              </a:rPr>
              <a:t>万张</a:t>
            </a:r>
            <a:endParaRPr lang="en-US" altLang="zh-CN" sz="1100" b="1" dirty="0">
              <a:latin typeface="Adobe Jenson Pro" panose="020A0503050201030203" pitchFamily="18" charset="0"/>
              <a:ea typeface="楷体" panose="02010609060101010101" pitchFamily="49" charset="-122"/>
            </a:endParaRPr>
          </a:p>
          <a:p>
            <a:pPr lvl="1" eaLnBrk="1" hangingPunct="1"/>
            <a:r>
              <a:rPr lang="zh-CN" altLang="en-US" sz="1100" b="1" dirty="0">
                <a:latin typeface="Adobe Jenson Pro" panose="020A0503050201030203" pitchFamily="18" charset="0"/>
                <a:ea typeface="楷体" panose="02010609060101010101" pitchFamily="49" charset="-122"/>
              </a:rPr>
              <a:t>面值</a:t>
            </a:r>
            <a:r>
              <a:rPr lang="en-US" altLang="zh-CN" sz="1100" b="1" dirty="0">
                <a:latin typeface="Adobe Jenson Pro" panose="020A0503050201030203" pitchFamily="18" charset="0"/>
                <a:ea typeface="楷体" panose="02010609060101010101" pitchFamily="49" charset="-122"/>
              </a:rPr>
              <a:t>100</a:t>
            </a:r>
            <a:r>
              <a:rPr lang="zh-CN" altLang="en-US" sz="1100" b="1" dirty="0">
                <a:latin typeface="Adobe Jenson Pro" panose="020A0503050201030203" pitchFamily="18" charset="0"/>
                <a:ea typeface="楷体" panose="02010609060101010101" pitchFamily="49" charset="-122"/>
              </a:rPr>
              <a:t>的债券</a:t>
            </a:r>
            <a:endParaRPr lang="en-US" altLang="zh-CN" sz="1100" b="1" dirty="0">
              <a:latin typeface="Adobe Jenson Pro" panose="020A0503050201030203" pitchFamily="18" charset="0"/>
              <a:ea typeface="楷体" panose="02010609060101010101" pitchFamily="49" charset="-122"/>
            </a:endParaRPr>
          </a:p>
        </p:txBody>
      </p:sp>
      <p:sp>
        <p:nvSpPr>
          <p:cNvPr id="21" name="TextBox 23">
            <a:extLst>
              <a:ext uri="{FF2B5EF4-FFF2-40B4-BE49-F238E27FC236}">
                <a16:creationId xmlns:a16="http://schemas.microsoft.com/office/drawing/2014/main" id="{ABD17304-49B4-47DC-88B3-70409E073225}"/>
              </a:ext>
            </a:extLst>
          </p:cNvPr>
          <p:cNvSpPr txBox="1"/>
          <p:nvPr/>
        </p:nvSpPr>
        <p:spPr>
          <a:xfrm>
            <a:off x="2612946" y="4619200"/>
            <a:ext cx="1826870" cy="430887"/>
          </a:xfrm>
          <a:prstGeom prst="rect">
            <a:avLst/>
          </a:prstGeom>
          <a:noFill/>
        </p:spPr>
        <p:txBody>
          <a:bodyPr wrap="square" rtlCol="0">
            <a:spAutoFit/>
          </a:bodyPr>
          <a:lstStyle/>
          <a:p>
            <a:pPr lvl="1" eaLnBrk="1" hangingPunct="1"/>
            <a:r>
              <a:rPr lang="zh-CN" altLang="en-US" sz="1100" b="1" dirty="0">
                <a:latin typeface="楷体" panose="02010609060101010101" pitchFamily="49" charset="-122"/>
                <a:ea typeface="楷体" panose="02010609060101010101" pitchFamily="49" charset="-122"/>
              </a:rPr>
              <a:t>不易受到真实</a:t>
            </a:r>
            <a:endParaRPr lang="en-US" altLang="zh-CN" sz="1100" b="1" dirty="0">
              <a:latin typeface="楷体" panose="02010609060101010101" pitchFamily="49" charset="-122"/>
              <a:ea typeface="楷体" panose="02010609060101010101" pitchFamily="49" charset="-122"/>
            </a:endParaRPr>
          </a:p>
          <a:p>
            <a:pPr lvl="1" eaLnBrk="1" hangingPunct="1"/>
            <a:r>
              <a:rPr lang="zh-CN" altLang="en-US" sz="1100" b="1" dirty="0">
                <a:latin typeface="楷体" panose="02010609060101010101" pitchFamily="49" charset="-122"/>
                <a:ea typeface="楷体" panose="02010609060101010101" pitchFamily="49" charset="-122"/>
              </a:rPr>
              <a:t>市场变化影响</a:t>
            </a:r>
            <a:endParaRPr lang="en-US" altLang="zh-CN" sz="1100" b="1" dirty="0">
              <a:latin typeface="楷体" panose="02010609060101010101" pitchFamily="49" charset="-122"/>
              <a:ea typeface="楷体" panose="02010609060101010101" pitchFamily="49" charset="-122"/>
            </a:endParaRPr>
          </a:p>
        </p:txBody>
      </p:sp>
      <p:sp>
        <p:nvSpPr>
          <p:cNvPr id="9" name="右大括号 8">
            <a:extLst>
              <a:ext uri="{FF2B5EF4-FFF2-40B4-BE49-F238E27FC236}">
                <a16:creationId xmlns:a16="http://schemas.microsoft.com/office/drawing/2014/main" id="{A8B712BD-9202-407B-8210-7983549E1DEA}"/>
              </a:ext>
            </a:extLst>
          </p:cNvPr>
          <p:cNvSpPr/>
          <p:nvPr/>
        </p:nvSpPr>
        <p:spPr>
          <a:xfrm rot="5400000">
            <a:off x="6106517" y="4387048"/>
            <a:ext cx="281558" cy="1742752"/>
          </a:xfrm>
          <a:prstGeom prst="rightBrace">
            <a:avLst/>
          </a:prstGeom>
          <a:ln w="28575">
            <a:solidFill>
              <a:srgbClr val="004F8A"/>
            </a:solidFill>
          </a:ln>
          <a:effectLst>
            <a:outerShdw blurRad="50800" dist="38100" dir="2700000" algn="tl" rotWithShape="0">
              <a:prstClr val="black">
                <a:alpha val="40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extLst>
      <p:ext uri="{BB962C8B-B14F-4D97-AF65-F5344CB8AC3E}">
        <p14:creationId xmlns:p14="http://schemas.microsoft.com/office/powerpoint/2010/main" val="2112322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barn(inVertical)">
                                      <p:cBhvr>
                                        <p:cTn id="19" dur="500"/>
                                        <p:tgtEl>
                                          <p:spTgt spid="19"/>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1000"/>
                                        <p:tgtEl>
                                          <p:spTgt spid="23"/>
                                        </p:tgtEl>
                                      </p:cBhvr>
                                    </p:animEffect>
                                    <p:anim calcmode="lin" valueType="num">
                                      <p:cBhvr>
                                        <p:cTn id="25" dur="1000" fill="hold"/>
                                        <p:tgtEl>
                                          <p:spTgt spid="23"/>
                                        </p:tgtEl>
                                        <p:attrNameLst>
                                          <p:attrName>ppt_x</p:attrName>
                                        </p:attrNameLst>
                                      </p:cBhvr>
                                      <p:tavLst>
                                        <p:tav tm="0">
                                          <p:val>
                                            <p:strVal val="#ppt_x"/>
                                          </p:val>
                                        </p:tav>
                                        <p:tav tm="100000">
                                          <p:val>
                                            <p:strVal val="#ppt_x"/>
                                          </p:val>
                                        </p:tav>
                                      </p:tavLst>
                                    </p:anim>
                                    <p:anim calcmode="lin" valueType="num">
                                      <p:cBhvr>
                                        <p:cTn id="2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ppt_w</p:attrName>
                                        </p:attrNameLst>
                                      </p:cBhvr>
                                      <p:tavLst>
                                        <p:tav tm="0">
                                          <p:val>
                                            <p:fltVal val="0"/>
                                          </p:val>
                                        </p:tav>
                                        <p:tav tm="100000">
                                          <p:val>
                                            <p:strVal val="#ppt_w"/>
                                          </p:val>
                                        </p:tav>
                                      </p:tavLst>
                                    </p:anim>
                                    <p:anim calcmode="lin" valueType="num">
                                      <p:cBhvr>
                                        <p:cTn id="44" dur="500" fill="hold"/>
                                        <p:tgtEl>
                                          <p:spTgt spid="9"/>
                                        </p:tgtEl>
                                        <p:attrNameLst>
                                          <p:attrName>ppt_h</p:attrName>
                                        </p:attrNameLst>
                                      </p:cBhvr>
                                      <p:tavLst>
                                        <p:tav tm="0">
                                          <p:val>
                                            <p:fltVal val="0"/>
                                          </p:val>
                                        </p:tav>
                                        <p:tav tm="100000">
                                          <p:val>
                                            <p:strVal val="#ppt_h"/>
                                          </p:val>
                                        </p:tav>
                                      </p:tavLst>
                                    </p:anim>
                                    <p:animEffect transition="in" filter="fade">
                                      <p:cBhvr>
                                        <p:cTn id="45" dur="500"/>
                                        <p:tgtEl>
                                          <p:spTgt spid="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p:cTn id="48" dur="500" fill="hold"/>
                                        <p:tgtEl>
                                          <p:spTgt spid="15"/>
                                        </p:tgtEl>
                                        <p:attrNameLst>
                                          <p:attrName>ppt_w</p:attrName>
                                        </p:attrNameLst>
                                      </p:cBhvr>
                                      <p:tavLst>
                                        <p:tav tm="0">
                                          <p:val>
                                            <p:fltVal val="0"/>
                                          </p:val>
                                        </p:tav>
                                        <p:tav tm="100000">
                                          <p:val>
                                            <p:strVal val="#ppt_w"/>
                                          </p:val>
                                        </p:tav>
                                      </p:tavLst>
                                    </p:anim>
                                    <p:anim calcmode="lin" valueType="num">
                                      <p:cBhvr>
                                        <p:cTn id="49" dur="500" fill="hold"/>
                                        <p:tgtEl>
                                          <p:spTgt spid="15"/>
                                        </p:tgtEl>
                                        <p:attrNameLst>
                                          <p:attrName>ppt_h</p:attrName>
                                        </p:attrNameLst>
                                      </p:cBhvr>
                                      <p:tavLst>
                                        <p:tav tm="0">
                                          <p:val>
                                            <p:fltVal val="0"/>
                                          </p:val>
                                        </p:tav>
                                        <p:tav tm="100000">
                                          <p:val>
                                            <p:strVal val="#ppt_h"/>
                                          </p:val>
                                        </p:tav>
                                      </p:tavLst>
                                    </p:anim>
                                    <p:animEffect transition="in" filter="fade">
                                      <p:cBhvr>
                                        <p:cTn id="50" dur="500"/>
                                        <p:tgtEl>
                                          <p:spTgt spid="15"/>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barn(inVertical)">
                                      <p:cBhvr>
                                        <p:cTn id="55" dur="500"/>
                                        <p:tgtEl>
                                          <p:spTgt spid="31"/>
                                        </p:tgtEl>
                                      </p:cBhvr>
                                    </p:animEffect>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
                                          </p:val>
                                        </p:tav>
                                        <p:tav tm="100000">
                                          <p:val>
                                            <p:strVal val="#ppt_x"/>
                                          </p:val>
                                        </p:tav>
                                      </p:tavLst>
                                    </p:anim>
                                    <p:anim calcmode="lin" valueType="num">
                                      <p:cBhvr>
                                        <p:cTn id="6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1" presetClass="entr" presetSubtype="0" fill="hold" grpId="0" nodeType="click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1000" fill="hold"/>
                                        <p:tgtEl>
                                          <p:spTgt spid="27"/>
                                        </p:tgtEl>
                                        <p:attrNameLst>
                                          <p:attrName>ppt_w</p:attrName>
                                        </p:attrNameLst>
                                      </p:cBhvr>
                                      <p:tavLst>
                                        <p:tav tm="0">
                                          <p:val>
                                            <p:fltVal val="0"/>
                                          </p:val>
                                        </p:tav>
                                        <p:tav tm="100000">
                                          <p:val>
                                            <p:strVal val="#ppt_w"/>
                                          </p:val>
                                        </p:tav>
                                      </p:tavLst>
                                    </p:anim>
                                    <p:anim calcmode="lin" valueType="num">
                                      <p:cBhvr>
                                        <p:cTn id="68" dur="1000" fill="hold"/>
                                        <p:tgtEl>
                                          <p:spTgt spid="27"/>
                                        </p:tgtEl>
                                        <p:attrNameLst>
                                          <p:attrName>ppt_h</p:attrName>
                                        </p:attrNameLst>
                                      </p:cBhvr>
                                      <p:tavLst>
                                        <p:tav tm="0">
                                          <p:val>
                                            <p:fltVal val="0"/>
                                          </p:val>
                                        </p:tav>
                                        <p:tav tm="100000">
                                          <p:val>
                                            <p:strVal val="#ppt_h"/>
                                          </p:val>
                                        </p:tav>
                                      </p:tavLst>
                                    </p:anim>
                                    <p:anim calcmode="lin" valueType="num">
                                      <p:cBhvr>
                                        <p:cTn id="69" dur="1000" fill="hold"/>
                                        <p:tgtEl>
                                          <p:spTgt spid="27"/>
                                        </p:tgtEl>
                                        <p:attrNameLst>
                                          <p:attrName>style.rotation</p:attrName>
                                        </p:attrNameLst>
                                      </p:cBhvr>
                                      <p:tavLst>
                                        <p:tav tm="0">
                                          <p:val>
                                            <p:fltVal val="90"/>
                                          </p:val>
                                        </p:tav>
                                        <p:tav tm="100000">
                                          <p:val>
                                            <p:fltVal val="0"/>
                                          </p:val>
                                        </p:tav>
                                      </p:tavLst>
                                    </p:anim>
                                    <p:animEffect transition="in" filter="fade">
                                      <p:cBhvr>
                                        <p:cTn id="70" dur="1000"/>
                                        <p:tgtEl>
                                          <p:spTgt spid="27"/>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40"/>
                                        </p:tgtEl>
                                        <p:attrNameLst>
                                          <p:attrName>style.visibility</p:attrName>
                                        </p:attrNameLst>
                                      </p:cBhvr>
                                      <p:to>
                                        <p:strVal val="visible"/>
                                      </p:to>
                                    </p:set>
                                    <p:animEffect transition="in" filter="wipe(down)">
                                      <p:cBhvr>
                                        <p:cTn id="75" dur="500"/>
                                        <p:tgtEl>
                                          <p:spTgt spid="40"/>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41"/>
                                        </p:tgtEl>
                                        <p:attrNameLst>
                                          <p:attrName>style.visibility</p:attrName>
                                        </p:attrNameLst>
                                      </p:cBhvr>
                                      <p:to>
                                        <p:strVal val="visible"/>
                                      </p:to>
                                    </p:set>
                                    <p:animEffect transition="in" filter="wipe(down)">
                                      <p:cBhvr>
                                        <p:cTn id="7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40" grpId="0" animBg="1"/>
      <p:bldP spid="41" grpId="0" animBg="1"/>
      <p:bldP spid="23" grpId="0"/>
      <p:bldP spid="2" grpId="0" animBg="1"/>
      <p:bldP spid="19" grpId="0" animBg="1"/>
      <p:bldP spid="20" grpId="0" animBg="1"/>
      <p:bldP spid="31" grpId="0" animBg="1"/>
      <p:bldP spid="15" grpId="0" animBg="1"/>
      <p:bldP spid="16" grpId="0"/>
      <p:bldP spid="17" grpId="0"/>
      <p:bldP spid="21" grpId="0"/>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60ECF6-B670-464B-862E-E7D08E72D228}"/>
              </a:ext>
            </a:extLst>
          </p:cNvPr>
          <p:cNvSpPr>
            <a:spLocks noGrp="1"/>
          </p:cNvSpPr>
          <p:nvPr>
            <p:ph type="title"/>
          </p:nvPr>
        </p:nvSpPr>
        <p:spPr/>
        <p:txBody>
          <a:bodyPr/>
          <a:lstStyle/>
          <a:p>
            <a:r>
              <a:rPr lang="zh-CN" altLang="en-US" dirty="0"/>
              <a:t>转换因子体系</a:t>
            </a:r>
          </a:p>
        </p:txBody>
      </p:sp>
      <p:sp>
        <p:nvSpPr>
          <p:cNvPr id="4" name="灯片编号占位符 3">
            <a:extLst>
              <a:ext uri="{FF2B5EF4-FFF2-40B4-BE49-F238E27FC236}">
                <a16:creationId xmlns:a16="http://schemas.microsoft.com/office/drawing/2014/main" id="{84290F56-83BE-4BD4-A7AD-A1EEEFF9B9A2}"/>
              </a:ext>
            </a:extLst>
          </p:cNvPr>
          <p:cNvSpPr>
            <a:spLocks noGrp="1"/>
          </p:cNvSpPr>
          <p:nvPr>
            <p:ph type="sldNum" sz="quarter" idx="12"/>
          </p:nvPr>
        </p:nvSpPr>
        <p:spPr bwMode="auto">
          <a:xfrm>
            <a:off x="6588224" y="6383109"/>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44</a:t>
            </a:fld>
            <a:endParaRPr lang="zh-CN" altLang="en-US" dirty="0"/>
          </a:p>
        </p:txBody>
      </p:sp>
      <p:sp>
        <p:nvSpPr>
          <p:cNvPr id="5" name="矩形: 圆角 4">
            <a:extLst>
              <a:ext uri="{FF2B5EF4-FFF2-40B4-BE49-F238E27FC236}">
                <a16:creationId xmlns:a16="http://schemas.microsoft.com/office/drawing/2014/main" id="{E9B2FC90-813C-4310-BB37-4711B047B7CE}"/>
              </a:ext>
            </a:extLst>
          </p:cNvPr>
          <p:cNvSpPr/>
          <p:nvPr/>
        </p:nvSpPr>
        <p:spPr>
          <a:xfrm>
            <a:off x="4511824" y="1897127"/>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0070C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可交割券</a:t>
            </a:r>
            <a:r>
              <a:rPr lang="en-US" altLang="zh-CN" dirty="0">
                <a:solidFill>
                  <a:srgbClr val="0070C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1</a:t>
            </a:r>
            <a:endParaRPr lang="zh-CN" altLang="en-US" dirty="0">
              <a:solidFill>
                <a:srgbClr val="0070C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7" name="矩形: 圆角 6">
            <a:extLst>
              <a:ext uri="{FF2B5EF4-FFF2-40B4-BE49-F238E27FC236}">
                <a16:creationId xmlns:a16="http://schemas.microsoft.com/office/drawing/2014/main" id="{36E60008-836E-4A93-91B4-F255FD20E9BD}"/>
              </a:ext>
            </a:extLst>
          </p:cNvPr>
          <p:cNvSpPr/>
          <p:nvPr/>
        </p:nvSpPr>
        <p:spPr>
          <a:xfrm>
            <a:off x="4511824" y="2617207"/>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008000"/>
                </a:solidFill>
                <a:effectLst>
                  <a:outerShdw blurRad="50800" dist="38100" dir="2700000" algn="tl" rotWithShape="0">
                    <a:prstClr val="black">
                      <a:alpha val="40000"/>
                    </a:prstClr>
                  </a:outerShdw>
                </a:effectLst>
                <a:latin typeface="楷体" panose="02010609060101010101" pitchFamily="49" charset="-122"/>
                <a:ea typeface="楷体" panose="02010609060101010101" pitchFamily="49" charset="-122"/>
              </a:rPr>
              <a:t>可交割券</a:t>
            </a:r>
            <a:r>
              <a:rPr lang="en-US" altLang="zh-CN" dirty="0">
                <a:solidFill>
                  <a:srgbClr val="00800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2</a:t>
            </a:r>
            <a:endParaRPr lang="zh-CN" altLang="en-US" dirty="0">
              <a:solidFill>
                <a:srgbClr val="00800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9" name="矩形: 圆角 8">
            <a:extLst>
              <a:ext uri="{FF2B5EF4-FFF2-40B4-BE49-F238E27FC236}">
                <a16:creationId xmlns:a16="http://schemas.microsoft.com/office/drawing/2014/main" id="{B7A2D850-43D4-475B-B7ED-FEBF3C2D3723}"/>
              </a:ext>
            </a:extLst>
          </p:cNvPr>
          <p:cNvSpPr/>
          <p:nvPr/>
        </p:nvSpPr>
        <p:spPr>
          <a:xfrm>
            <a:off x="4511824" y="3400712"/>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5">
                    <a:lumMod val="50000"/>
                  </a:schemeClr>
                </a:solidFill>
                <a:effectLst>
                  <a:outerShdw blurRad="50800" dist="38100" dir="2700000" algn="tl" rotWithShape="0">
                    <a:prstClr val="black">
                      <a:alpha val="40000"/>
                    </a:prstClr>
                  </a:outerShdw>
                </a:effectLst>
                <a:latin typeface="楷体" panose="02010609060101010101" pitchFamily="49" charset="-122"/>
                <a:ea typeface="楷体" panose="02010609060101010101" pitchFamily="49" charset="-122"/>
              </a:rPr>
              <a:t>可交割券</a:t>
            </a:r>
            <a:r>
              <a:rPr lang="en-US" altLang="zh-CN" dirty="0">
                <a:solidFill>
                  <a:schemeClr val="accent5">
                    <a:lumMod val="50000"/>
                  </a:schemeClr>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3</a:t>
            </a:r>
            <a:endParaRPr lang="zh-CN" altLang="en-US" dirty="0">
              <a:solidFill>
                <a:schemeClr val="accent5">
                  <a:lumMod val="50000"/>
                </a:schemeClr>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11" name="矩形: 圆角 10">
            <a:extLst>
              <a:ext uri="{FF2B5EF4-FFF2-40B4-BE49-F238E27FC236}">
                <a16:creationId xmlns:a16="http://schemas.microsoft.com/office/drawing/2014/main" id="{BA9BE3FD-8C62-4230-A4A6-B8D1E8757BDD}"/>
              </a:ext>
            </a:extLst>
          </p:cNvPr>
          <p:cNvSpPr/>
          <p:nvPr/>
        </p:nvSpPr>
        <p:spPr>
          <a:xfrm>
            <a:off x="4511824" y="4201383"/>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6600CC"/>
                </a:solidFill>
                <a:effectLst>
                  <a:outerShdw blurRad="50800" dist="38100" dir="2700000" algn="tl" rotWithShape="0">
                    <a:prstClr val="black">
                      <a:alpha val="40000"/>
                    </a:prstClr>
                  </a:outerShdw>
                </a:effectLst>
                <a:latin typeface="楷体" panose="02010609060101010101" pitchFamily="49" charset="-122"/>
                <a:ea typeface="楷体" panose="02010609060101010101" pitchFamily="49" charset="-122"/>
              </a:rPr>
              <a:t>可交割券</a:t>
            </a:r>
            <a:r>
              <a:rPr lang="en-US" altLang="zh-CN" dirty="0">
                <a:solidFill>
                  <a:srgbClr val="6600CC"/>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4</a:t>
            </a:r>
            <a:endParaRPr lang="zh-CN" altLang="en-US" dirty="0">
              <a:solidFill>
                <a:srgbClr val="6600CC"/>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13" name="矩形: 圆角 12">
            <a:extLst>
              <a:ext uri="{FF2B5EF4-FFF2-40B4-BE49-F238E27FC236}">
                <a16:creationId xmlns:a16="http://schemas.microsoft.com/office/drawing/2014/main" id="{A151BF4A-8275-485B-B786-8275A7E9EB84}"/>
              </a:ext>
            </a:extLst>
          </p:cNvPr>
          <p:cNvSpPr/>
          <p:nvPr/>
        </p:nvSpPr>
        <p:spPr>
          <a:xfrm>
            <a:off x="4511824" y="4993471"/>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FF9900"/>
                </a:solidFill>
                <a:effectLst>
                  <a:outerShdw blurRad="50800" dist="38100" dir="2700000" algn="tl" rotWithShape="0">
                    <a:prstClr val="black">
                      <a:alpha val="40000"/>
                    </a:prstClr>
                  </a:outerShdw>
                </a:effectLst>
                <a:latin typeface="楷体" panose="02010609060101010101" pitchFamily="49" charset="-122"/>
                <a:ea typeface="楷体" panose="02010609060101010101" pitchFamily="49" charset="-122"/>
              </a:rPr>
              <a:t>可交割券</a:t>
            </a:r>
            <a:r>
              <a:rPr lang="en-US" altLang="zh-CN" dirty="0">
                <a:solidFill>
                  <a:srgbClr val="FF990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5</a:t>
            </a:r>
            <a:endParaRPr lang="zh-CN" altLang="en-US" dirty="0">
              <a:solidFill>
                <a:srgbClr val="FF990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15" name="矩形: 圆角 14">
            <a:extLst>
              <a:ext uri="{FF2B5EF4-FFF2-40B4-BE49-F238E27FC236}">
                <a16:creationId xmlns:a16="http://schemas.microsoft.com/office/drawing/2014/main" id="{9F3B9758-1F56-4112-A758-F7F397AACAED}"/>
              </a:ext>
            </a:extLst>
          </p:cNvPr>
          <p:cNvSpPr/>
          <p:nvPr/>
        </p:nvSpPr>
        <p:spPr>
          <a:xfrm>
            <a:off x="4511824" y="5785559"/>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effectLst>
                  <a:outerShdw blurRad="50800" dist="38100" dir="2700000" algn="tl" rotWithShape="0">
                    <a:prstClr val="black">
                      <a:alpha val="40000"/>
                    </a:prstClr>
                  </a:outerShdw>
                </a:effectLst>
                <a:latin typeface="楷体" panose="02010609060101010101" pitchFamily="49" charset="-122"/>
                <a:ea typeface="楷体" panose="02010609060101010101" pitchFamily="49" charset="-122"/>
              </a:rPr>
              <a:t>可交割券</a:t>
            </a:r>
            <a:r>
              <a:rPr lang="en-US" altLang="zh-CN" i="1" dirty="0">
                <a:solidFill>
                  <a:schemeClr val="tx1"/>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j</a:t>
            </a:r>
            <a:endParaRPr lang="zh-CN" altLang="en-US" i="1" dirty="0">
              <a:solidFill>
                <a:schemeClr val="tx1"/>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endParaRPr>
          </a:p>
        </p:txBody>
      </p:sp>
      <p:sp>
        <p:nvSpPr>
          <p:cNvPr id="17" name="矩形: 圆角 16">
            <a:extLst>
              <a:ext uri="{FF2B5EF4-FFF2-40B4-BE49-F238E27FC236}">
                <a16:creationId xmlns:a16="http://schemas.microsoft.com/office/drawing/2014/main" id="{8F98BFB4-143A-41B6-9836-E0C5573A8265}"/>
              </a:ext>
            </a:extLst>
          </p:cNvPr>
          <p:cNvSpPr/>
          <p:nvPr/>
        </p:nvSpPr>
        <p:spPr>
          <a:xfrm>
            <a:off x="8472264" y="3625319"/>
            <a:ext cx="1656184" cy="576064"/>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FF0000"/>
                </a:solidFill>
                <a:effectLst>
                  <a:outerShdw blurRad="50800" dist="38100" dir="2700000" algn="tl" rotWithShape="0">
                    <a:prstClr val="black">
                      <a:alpha val="40000"/>
                    </a:prstClr>
                  </a:outerShdw>
                </a:effectLst>
                <a:latin typeface="Adobe Jenson Pro" panose="020A0503050201030203" pitchFamily="18" charset="0"/>
                <a:ea typeface="楷体" panose="02010609060101010101" pitchFamily="49" charset="-122"/>
              </a:rPr>
              <a:t>虚拟标准券</a:t>
            </a:r>
          </a:p>
        </p:txBody>
      </p:sp>
      <p:cxnSp>
        <p:nvCxnSpPr>
          <p:cNvPr id="19" name="连接符: 肘形 18">
            <a:extLst>
              <a:ext uri="{FF2B5EF4-FFF2-40B4-BE49-F238E27FC236}">
                <a16:creationId xmlns:a16="http://schemas.microsoft.com/office/drawing/2014/main" id="{AA18BFB6-F2D7-45B4-ACBC-619C0E7F81D8}"/>
              </a:ext>
            </a:extLst>
          </p:cNvPr>
          <p:cNvCxnSpPr>
            <a:cxnSpLocks/>
          </p:cNvCxnSpPr>
          <p:nvPr/>
        </p:nvCxnSpPr>
        <p:spPr>
          <a:xfrm flipH="1" flipV="1">
            <a:off x="6240016" y="2185159"/>
            <a:ext cx="2232248" cy="1728192"/>
          </a:xfrm>
          <a:prstGeom prst="bentConnector3">
            <a:avLst>
              <a:gd name="adj1" fmla="val 16755"/>
            </a:avLst>
          </a:prstGeom>
          <a:ln w="19050">
            <a:solidFill>
              <a:schemeClr val="bg1">
                <a:lumMod val="50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3" name="直接箭头连接符 22">
            <a:extLst>
              <a:ext uri="{FF2B5EF4-FFF2-40B4-BE49-F238E27FC236}">
                <a16:creationId xmlns:a16="http://schemas.microsoft.com/office/drawing/2014/main" id="{5EA4D134-A267-4C98-B4E1-F342B38424C7}"/>
              </a:ext>
            </a:extLst>
          </p:cNvPr>
          <p:cNvCxnSpPr>
            <a:cxnSpLocks/>
          </p:cNvCxnSpPr>
          <p:nvPr/>
        </p:nvCxnSpPr>
        <p:spPr>
          <a:xfrm flipH="1">
            <a:off x="6240016" y="2905239"/>
            <a:ext cx="1872208" cy="0"/>
          </a:xfrm>
          <a:prstGeom prst="straightConnector1">
            <a:avLst/>
          </a:prstGeom>
          <a:ln w="19050">
            <a:solidFill>
              <a:schemeClr val="bg2">
                <a:lumMod val="75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5" name="直接箭头连接符 24">
            <a:extLst>
              <a:ext uri="{FF2B5EF4-FFF2-40B4-BE49-F238E27FC236}">
                <a16:creationId xmlns:a16="http://schemas.microsoft.com/office/drawing/2014/main" id="{46A45B71-3E18-45AA-9075-DC98E70CCCAF}"/>
              </a:ext>
            </a:extLst>
          </p:cNvPr>
          <p:cNvCxnSpPr>
            <a:cxnSpLocks/>
          </p:cNvCxnSpPr>
          <p:nvPr/>
        </p:nvCxnSpPr>
        <p:spPr>
          <a:xfrm flipH="1">
            <a:off x="6240016" y="3648860"/>
            <a:ext cx="1872208" cy="0"/>
          </a:xfrm>
          <a:prstGeom prst="straightConnector1">
            <a:avLst/>
          </a:prstGeom>
          <a:ln w="19050">
            <a:solidFill>
              <a:schemeClr val="bg1">
                <a:lumMod val="50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8" name="连接符: 肘形 27">
            <a:extLst>
              <a:ext uri="{FF2B5EF4-FFF2-40B4-BE49-F238E27FC236}">
                <a16:creationId xmlns:a16="http://schemas.microsoft.com/office/drawing/2014/main" id="{7B88F721-F08B-4D68-BD21-7E3A245D6DAC}"/>
              </a:ext>
            </a:extLst>
          </p:cNvPr>
          <p:cNvCxnSpPr>
            <a:cxnSpLocks/>
            <a:stCxn id="17" idx="1"/>
          </p:cNvCxnSpPr>
          <p:nvPr/>
        </p:nvCxnSpPr>
        <p:spPr>
          <a:xfrm rot="10800000" flipV="1">
            <a:off x="6208906" y="3913351"/>
            <a:ext cx="2263358" cy="2197098"/>
          </a:xfrm>
          <a:prstGeom prst="bentConnector3">
            <a:avLst>
              <a:gd name="adj1" fmla="val 16740"/>
            </a:avLst>
          </a:prstGeom>
          <a:ln w="19050">
            <a:solidFill>
              <a:schemeClr val="bg1">
                <a:lumMod val="50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1" name="直接箭头连接符 30">
            <a:extLst>
              <a:ext uri="{FF2B5EF4-FFF2-40B4-BE49-F238E27FC236}">
                <a16:creationId xmlns:a16="http://schemas.microsoft.com/office/drawing/2014/main" id="{51D86F8E-914A-4C2E-85C4-CFAFA4F2494A}"/>
              </a:ext>
            </a:extLst>
          </p:cNvPr>
          <p:cNvCxnSpPr>
            <a:cxnSpLocks/>
          </p:cNvCxnSpPr>
          <p:nvPr/>
        </p:nvCxnSpPr>
        <p:spPr>
          <a:xfrm flipH="1">
            <a:off x="6240016" y="4489415"/>
            <a:ext cx="1872208" cy="0"/>
          </a:xfrm>
          <a:prstGeom prst="straightConnector1">
            <a:avLst/>
          </a:prstGeom>
          <a:ln w="19050">
            <a:solidFill>
              <a:schemeClr val="bg1">
                <a:lumMod val="50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2" name="直接箭头连接符 31">
            <a:extLst>
              <a:ext uri="{FF2B5EF4-FFF2-40B4-BE49-F238E27FC236}">
                <a16:creationId xmlns:a16="http://schemas.microsoft.com/office/drawing/2014/main" id="{763AAD55-F9CF-48C0-868A-98DE914D5216}"/>
              </a:ext>
            </a:extLst>
          </p:cNvPr>
          <p:cNvCxnSpPr>
            <a:cxnSpLocks/>
          </p:cNvCxnSpPr>
          <p:nvPr/>
        </p:nvCxnSpPr>
        <p:spPr>
          <a:xfrm flipH="1">
            <a:off x="6240016" y="5281503"/>
            <a:ext cx="1872208" cy="0"/>
          </a:xfrm>
          <a:prstGeom prst="straightConnector1">
            <a:avLst/>
          </a:prstGeom>
          <a:ln w="19050">
            <a:solidFill>
              <a:schemeClr val="bg1">
                <a:lumMod val="50000"/>
              </a:schemeClr>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3" name="文本框 32">
                <a:extLst>
                  <a:ext uri="{FF2B5EF4-FFF2-40B4-BE49-F238E27FC236}">
                    <a16:creationId xmlns:a16="http://schemas.microsoft.com/office/drawing/2014/main" id="{7F63E89B-890B-4253-ACC5-04F96035619A}"/>
                  </a:ext>
                </a:extLst>
              </p:cNvPr>
              <p:cNvSpPr txBox="1"/>
              <p:nvPr/>
            </p:nvSpPr>
            <p:spPr>
              <a:xfrm>
                <a:off x="6316918" y="1690991"/>
                <a:ext cx="2268252" cy="515654"/>
              </a:xfrm>
              <a:prstGeom prst="rect">
                <a:avLst/>
              </a:prstGeom>
              <a:noFill/>
            </p:spPr>
            <p:txBody>
              <a:bodyPr wrap="square" rtlCol="0">
                <a:spAutoFit/>
              </a:bodyPr>
              <a:lstStyle/>
              <a:p>
                <a:r>
                  <a:rPr lang="zh-CN" altLang="en-US" sz="1600" dirty="0">
                    <a:solidFill>
                      <a:srgbClr val="0070C0"/>
                    </a:solidFill>
                    <a:latin typeface="Adobe Jenson Pro" panose="020A0503050201030203" pitchFamily="18" charset="0"/>
                    <a:ea typeface="楷体" panose="02010609060101010101" pitchFamily="49" charset="-122"/>
                  </a:rPr>
                  <a:t>转换因子</a:t>
                </a:r>
                <a:r>
                  <a:rPr lang="en-US" altLang="zh-CN" sz="1600" dirty="0">
                    <a:solidFill>
                      <a:srgbClr val="0070C0"/>
                    </a:solidFill>
                    <a:latin typeface="Adobe Jenson Pro" panose="020A0503050201030203" pitchFamily="18" charset="0"/>
                    <a:ea typeface="楷体" panose="02010609060101010101" pitchFamily="49" charset="-122"/>
                  </a:rPr>
                  <a:t>1=</a:t>
                </a:r>
                <a14:m>
                  <m:oMath xmlns:m="http://schemas.openxmlformats.org/officeDocument/2006/math">
                    <m:f>
                      <m:fPr>
                        <m:ctrlPr>
                          <a:rPr lang="en-US" altLang="zh-CN" sz="1600" i="1">
                            <a:solidFill>
                              <a:srgbClr val="0070C0"/>
                            </a:solidFill>
                            <a:latin typeface="Cambria Math" panose="02040503050406030204" pitchFamily="18" charset="0"/>
                            <a:ea typeface="楷体" panose="02010609060101010101" pitchFamily="49" charset="-122"/>
                          </a:rPr>
                        </m:ctrlPr>
                      </m:fPr>
                      <m:num>
                        <m:r>
                          <a:rPr lang="zh-CN" altLang="en-US" sz="1600" i="1">
                            <a:solidFill>
                              <a:srgbClr val="0070C0"/>
                            </a:solidFill>
                            <a:latin typeface="Cambria Math" panose="02040503050406030204" pitchFamily="18" charset="0"/>
                            <a:ea typeface="楷体" panose="02010609060101010101" pitchFamily="49" charset="-122"/>
                          </a:rPr>
                          <m:t>净价</m:t>
                        </m:r>
                        <m:r>
                          <a:rPr lang="en-US" altLang="zh-CN" sz="1600" i="1">
                            <a:solidFill>
                              <a:srgbClr val="0070C0"/>
                            </a:solidFill>
                            <a:latin typeface="Cambria Math" panose="02040503050406030204" pitchFamily="18" charset="0"/>
                            <a:ea typeface="楷体" panose="02010609060101010101" pitchFamily="49" charset="-122"/>
                          </a:rPr>
                          <m:t>1</m:t>
                        </m:r>
                      </m:num>
                      <m:den>
                        <m:r>
                          <a:rPr lang="en-US" altLang="zh-CN" sz="1600" i="1">
                            <a:solidFill>
                              <a:srgbClr val="0070C0"/>
                            </a:solidFill>
                            <a:latin typeface="Cambria Math" panose="02040503050406030204" pitchFamily="18" charset="0"/>
                            <a:ea typeface="楷体" panose="02010609060101010101" pitchFamily="49" charset="-122"/>
                          </a:rPr>
                          <m:t>100</m:t>
                        </m:r>
                      </m:den>
                    </m:f>
                  </m:oMath>
                </a14:m>
                <a:endParaRPr lang="zh-CN" altLang="en-US" sz="1600" dirty="0">
                  <a:solidFill>
                    <a:srgbClr val="0070C0"/>
                  </a:solidFill>
                  <a:latin typeface="Adobe Jenson Pro" panose="020A0503050201030203" pitchFamily="18" charset="0"/>
                  <a:ea typeface="楷体" panose="02010609060101010101" pitchFamily="49" charset="-122"/>
                </a:endParaRPr>
              </a:p>
            </p:txBody>
          </p:sp>
        </mc:Choice>
        <mc:Fallback xmlns="">
          <p:sp>
            <p:nvSpPr>
              <p:cNvPr id="33" name="文本框 32">
                <a:extLst>
                  <a:ext uri="{FF2B5EF4-FFF2-40B4-BE49-F238E27FC236}">
                    <a16:creationId xmlns:a16="http://schemas.microsoft.com/office/drawing/2014/main" id="{7F63E89B-890B-4253-ACC5-04F96035619A}"/>
                  </a:ext>
                </a:extLst>
              </p:cNvPr>
              <p:cNvSpPr txBox="1">
                <a:spLocks noRot="1" noChangeAspect="1" noMove="1" noResize="1" noEditPoints="1" noAdjustHandles="1" noChangeArrowheads="1" noChangeShapeType="1" noTextEdit="1"/>
              </p:cNvSpPr>
              <p:nvPr/>
            </p:nvSpPr>
            <p:spPr>
              <a:xfrm>
                <a:off x="6316918" y="1690991"/>
                <a:ext cx="2268252" cy="515654"/>
              </a:xfrm>
              <a:prstGeom prst="rect">
                <a:avLst/>
              </a:prstGeom>
              <a:blipFill>
                <a:blip r:embed="rId2"/>
                <a:stretch>
                  <a:fillRect l="-1676" b="-714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35" name="文本框 34">
                <a:extLst>
                  <a:ext uri="{FF2B5EF4-FFF2-40B4-BE49-F238E27FC236}">
                    <a16:creationId xmlns:a16="http://schemas.microsoft.com/office/drawing/2014/main" id="{E82BEAF9-E252-4442-95D1-CA5EFAEC29CD}"/>
                  </a:ext>
                </a:extLst>
              </p:cNvPr>
              <p:cNvSpPr txBox="1"/>
              <p:nvPr/>
            </p:nvSpPr>
            <p:spPr>
              <a:xfrm>
                <a:off x="6284540" y="2411071"/>
                <a:ext cx="1944216" cy="515654"/>
              </a:xfrm>
              <a:prstGeom prst="rect">
                <a:avLst/>
              </a:prstGeom>
              <a:noFill/>
            </p:spPr>
            <p:txBody>
              <a:bodyPr wrap="square" rtlCol="0">
                <a:spAutoFit/>
              </a:bodyPr>
              <a:lstStyle/>
              <a:p>
                <a:r>
                  <a:rPr lang="zh-CN" altLang="en-US" sz="1600" dirty="0">
                    <a:solidFill>
                      <a:srgbClr val="008000"/>
                    </a:solidFill>
                    <a:latin typeface="Adobe Jenson Pro" panose="020A0503050201030203" pitchFamily="18" charset="0"/>
                    <a:ea typeface="楷体" panose="02010609060101010101" pitchFamily="49" charset="-122"/>
                  </a:rPr>
                  <a:t>转换因子</a:t>
                </a:r>
                <a:r>
                  <a:rPr lang="en-US" altLang="zh-CN" sz="1600" dirty="0">
                    <a:solidFill>
                      <a:srgbClr val="008000"/>
                    </a:solidFill>
                    <a:latin typeface="Adobe Jenson Pro" panose="020A0503050201030203" pitchFamily="18" charset="0"/>
                    <a:ea typeface="楷体" panose="02010609060101010101" pitchFamily="49" charset="-122"/>
                  </a:rPr>
                  <a:t>2 =</a:t>
                </a:r>
                <a14:m>
                  <m:oMath xmlns:m="http://schemas.openxmlformats.org/officeDocument/2006/math">
                    <m:f>
                      <m:fPr>
                        <m:ctrlPr>
                          <a:rPr lang="en-US" altLang="zh-CN" sz="1600" i="1">
                            <a:solidFill>
                              <a:srgbClr val="008000"/>
                            </a:solidFill>
                            <a:latin typeface="Cambria Math" panose="02040503050406030204" pitchFamily="18" charset="0"/>
                            <a:ea typeface="楷体" panose="02010609060101010101" pitchFamily="49" charset="-122"/>
                          </a:rPr>
                        </m:ctrlPr>
                      </m:fPr>
                      <m:num>
                        <m:r>
                          <a:rPr lang="zh-CN" altLang="en-US" sz="1600" i="1">
                            <a:solidFill>
                              <a:srgbClr val="008000"/>
                            </a:solidFill>
                            <a:latin typeface="Cambria Math" panose="02040503050406030204" pitchFamily="18" charset="0"/>
                            <a:ea typeface="楷体" panose="02010609060101010101" pitchFamily="49" charset="-122"/>
                          </a:rPr>
                          <m:t>净价</m:t>
                        </m:r>
                        <m:r>
                          <a:rPr lang="en-US" altLang="zh-CN" sz="1600" i="1">
                            <a:solidFill>
                              <a:srgbClr val="008000"/>
                            </a:solidFill>
                            <a:latin typeface="Cambria Math" panose="02040503050406030204" pitchFamily="18" charset="0"/>
                            <a:ea typeface="楷体" panose="02010609060101010101" pitchFamily="49" charset="-122"/>
                          </a:rPr>
                          <m:t>2</m:t>
                        </m:r>
                      </m:num>
                      <m:den>
                        <m:r>
                          <a:rPr lang="en-US" altLang="zh-CN" sz="1600" i="1">
                            <a:solidFill>
                              <a:srgbClr val="008000"/>
                            </a:solidFill>
                            <a:latin typeface="Cambria Math" panose="02040503050406030204" pitchFamily="18" charset="0"/>
                            <a:ea typeface="楷体" panose="02010609060101010101" pitchFamily="49" charset="-122"/>
                          </a:rPr>
                          <m:t>100</m:t>
                        </m:r>
                      </m:den>
                    </m:f>
                  </m:oMath>
                </a14:m>
                <a:endParaRPr lang="zh-CN" altLang="en-US" sz="1600" dirty="0">
                  <a:solidFill>
                    <a:srgbClr val="008000"/>
                  </a:solidFill>
                  <a:latin typeface="Adobe Jenson Pro" panose="020A0503050201030203" pitchFamily="18" charset="0"/>
                  <a:ea typeface="楷体" panose="02010609060101010101" pitchFamily="49" charset="-122"/>
                </a:endParaRPr>
              </a:p>
            </p:txBody>
          </p:sp>
        </mc:Choice>
        <mc:Fallback xmlns="">
          <p:sp>
            <p:nvSpPr>
              <p:cNvPr id="35" name="文本框 34">
                <a:extLst>
                  <a:ext uri="{FF2B5EF4-FFF2-40B4-BE49-F238E27FC236}">
                    <a16:creationId xmlns:a16="http://schemas.microsoft.com/office/drawing/2014/main" id="{E82BEAF9-E252-4442-95D1-CA5EFAEC29CD}"/>
                  </a:ext>
                </a:extLst>
              </p:cNvPr>
              <p:cNvSpPr txBox="1">
                <a:spLocks noRot="1" noChangeAspect="1" noMove="1" noResize="1" noEditPoints="1" noAdjustHandles="1" noChangeArrowheads="1" noChangeShapeType="1" noTextEdit="1"/>
              </p:cNvSpPr>
              <p:nvPr/>
            </p:nvSpPr>
            <p:spPr>
              <a:xfrm>
                <a:off x="6284540" y="2411071"/>
                <a:ext cx="1944216" cy="515654"/>
              </a:xfrm>
              <a:prstGeom prst="rect">
                <a:avLst/>
              </a:prstGeom>
              <a:blipFill>
                <a:blip r:embed="rId3"/>
                <a:stretch>
                  <a:fillRect l="-1299" b="-731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37" name="文本框 36">
                <a:extLst>
                  <a:ext uri="{FF2B5EF4-FFF2-40B4-BE49-F238E27FC236}">
                    <a16:creationId xmlns:a16="http://schemas.microsoft.com/office/drawing/2014/main" id="{8C7F3B24-DEB7-4A34-A30C-F63E5B6F3A76}"/>
                  </a:ext>
                </a:extLst>
              </p:cNvPr>
              <p:cNvSpPr txBox="1"/>
              <p:nvPr/>
            </p:nvSpPr>
            <p:spPr>
              <a:xfrm>
                <a:off x="6312024" y="3142750"/>
                <a:ext cx="1920568" cy="515654"/>
              </a:xfrm>
              <a:prstGeom prst="rect">
                <a:avLst/>
              </a:prstGeom>
              <a:noFill/>
            </p:spPr>
            <p:txBody>
              <a:bodyPr wrap="square" rtlCol="0">
                <a:spAutoFit/>
              </a:bodyPr>
              <a:lstStyle/>
              <a:p>
                <a:r>
                  <a:rPr lang="zh-CN" altLang="en-US" sz="1600" dirty="0">
                    <a:solidFill>
                      <a:schemeClr val="accent5">
                        <a:lumMod val="50000"/>
                      </a:schemeClr>
                    </a:solidFill>
                    <a:latin typeface="Adobe Jenson Pro" panose="020A0503050201030203" pitchFamily="18" charset="0"/>
                    <a:ea typeface="楷体" panose="02010609060101010101" pitchFamily="49" charset="-122"/>
                  </a:rPr>
                  <a:t>转换因子</a:t>
                </a:r>
                <a:r>
                  <a:rPr lang="en-US" altLang="zh-CN" sz="1600" dirty="0">
                    <a:solidFill>
                      <a:schemeClr val="accent5">
                        <a:lumMod val="50000"/>
                      </a:schemeClr>
                    </a:solidFill>
                    <a:latin typeface="Adobe Jenson Pro" panose="020A0503050201030203" pitchFamily="18" charset="0"/>
                    <a:ea typeface="楷体" panose="02010609060101010101" pitchFamily="49" charset="-122"/>
                  </a:rPr>
                  <a:t>3=</a:t>
                </a:r>
                <a14:m>
                  <m:oMath xmlns:m="http://schemas.openxmlformats.org/officeDocument/2006/math">
                    <m:f>
                      <m:fPr>
                        <m:ctrlPr>
                          <a:rPr lang="en-US" altLang="zh-CN" sz="1600" i="1">
                            <a:solidFill>
                              <a:schemeClr val="accent5">
                                <a:lumMod val="50000"/>
                              </a:schemeClr>
                            </a:solidFill>
                            <a:latin typeface="Cambria Math" panose="02040503050406030204" pitchFamily="18" charset="0"/>
                            <a:ea typeface="楷体" panose="02010609060101010101" pitchFamily="49" charset="-122"/>
                          </a:rPr>
                        </m:ctrlPr>
                      </m:fPr>
                      <m:num>
                        <m:r>
                          <a:rPr lang="zh-CN" altLang="en-US" sz="1600" i="1">
                            <a:solidFill>
                              <a:schemeClr val="accent5">
                                <a:lumMod val="50000"/>
                              </a:schemeClr>
                            </a:solidFill>
                            <a:latin typeface="Cambria Math" panose="02040503050406030204" pitchFamily="18" charset="0"/>
                            <a:ea typeface="楷体" panose="02010609060101010101" pitchFamily="49" charset="-122"/>
                          </a:rPr>
                          <m:t>净价</m:t>
                        </m:r>
                        <m:r>
                          <a:rPr lang="en-US" altLang="zh-CN" sz="1600" i="1">
                            <a:solidFill>
                              <a:schemeClr val="accent5">
                                <a:lumMod val="50000"/>
                              </a:schemeClr>
                            </a:solidFill>
                            <a:latin typeface="Cambria Math" panose="02040503050406030204" pitchFamily="18" charset="0"/>
                            <a:ea typeface="楷体" panose="02010609060101010101" pitchFamily="49" charset="-122"/>
                          </a:rPr>
                          <m:t>3</m:t>
                        </m:r>
                      </m:num>
                      <m:den>
                        <m:r>
                          <a:rPr lang="en-US" altLang="zh-CN" sz="1600" i="1">
                            <a:solidFill>
                              <a:schemeClr val="accent5">
                                <a:lumMod val="50000"/>
                              </a:schemeClr>
                            </a:solidFill>
                            <a:latin typeface="Cambria Math" panose="02040503050406030204" pitchFamily="18" charset="0"/>
                            <a:ea typeface="楷体" panose="02010609060101010101" pitchFamily="49" charset="-122"/>
                          </a:rPr>
                          <m:t>100</m:t>
                        </m:r>
                      </m:den>
                    </m:f>
                  </m:oMath>
                </a14:m>
                <a:endParaRPr lang="zh-CN" altLang="en-US" sz="1600" dirty="0">
                  <a:solidFill>
                    <a:schemeClr val="accent5">
                      <a:lumMod val="50000"/>
                    </a:schemeClr>
                  </a:solidFill>
                  <a:latin typeface="Adobe Jenson Pro" panose="020A0503050201030203" pitchFamily="18" charset="0"/>
                  <a:ea typeface="楷体" panose="02010609060101010101" pitchFamily="49" charset="-122"/>
                </a:endParaRPr>
              </a:p>
            </p:txBody>
          </p:sp>
        </mc:Choice>
        <mc:Fallback xmlns="">
          <p:sp>
            <p:nvSpPr>
              <p:cNvPr id="37" name="文本框 36">
                <a:extLst>
                  <a:ext uri="{FF2B5EF4-FFF2-40B4-BE49-F238E27FC236}">
                    <a16:creationId xmlns:a16="http://schemas.microsoft.com/office/drawing/2014/main" id="{8C7F3B24-DEB7-4A34-A30C-F63E5B6F3A76}"/>
                  </a:ext>
                </a:extLst>
              </p:cNvPr>
              <p:cNvSpPr txBox="1">
                <a:spLocks noRot="1" noChangeAspect="1" noMove="1" noResize="1" noEditPoints="1" noAdjustHandles="1" noChangeArrowheads="1" noChangeShapeType="1" noTextEdit="1"/>
              </p:cNvSpPr>
              <p:nvPr/>
            </p:nvSpPr>
            <p:spPr>
              <a:xfrm>
                <a:off x="6312024" y="3142750"/>
                <a:ext cx="1920568" cy="515654"/>
              </a:xfrm>
              <a:prstGeom prst="rect">
                <a:avLst/>
              </a:prstGeom>
              <a:blipFill>
                <a:blip r:embed="rId4"/>
                <a:stretch>
                  <a:fillRect l="-1316" b="-7317"/>
                </a:stretch>
              </a:blipFill>
            </p:spPr>
            <p:txBody>
              <a:bodyPr/>
              <a:lstStyle/>
              <a:p>
                <a:r>
                  <a:rPr lang="zh-CN" altLang="en-US">
                    <a:noFill/>
                  </a:rPr>
                  <a:t> </a:t>
                </a:r>
              </a:p>
            </p:txBody>
          </p:sp>
        </mc:Fallback>
      </mc:AlternateContent>
      <p:sp>
        <p:nvSpPr>
          <p:cNvPr id="24" name="矩形: 圆角 23">
            <a:extLst>
              <a:ext uri="{FF2B5EF4-FFF2-40B4-BE49-F238E27FC236}">
                <a16:creationId xmlns:a16="http://schemas.microsoft.com/office/drawing/2014/main" id="{ED7F670F-92E6-4825-85ED-31E360866AF8}"/>
              </a:ext>
            </a:extLst>
          </p:cNvPr>
          <p:cNvSpPr/>
          <p:nvPr/>
        </p:nvSpPr>
        <p:spPr>
          <a:xfrm>
            <a:off x="2406316" y="1913728"/>
            <a:ext cx="494692" cy="4196723"/>
          </a:xfrm>
          <a:prstGeom prst="roundRect">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rPr>
              <a:t>同样定价条件</a:t>
            </a:r>
            <a:endParaRPr lang="en-US" altLang="zh-CN"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endParaRPr>
          </a:p>
          <a:p>
            <a:pPr algn="ctr"/>
            <a:r>
              <a:rPr lang="zh-CN" altLang="en-US"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rPr>
              <a:t>：交割月</a:t>
            </a:r>
            <a:r>
              <a:rPr lang="en-US" altLang="zh-CN"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rPr>
              <a:t>+</a:t>
            </a:r>
            <a:r>
              <a:rPr lang="zh-CN" altLang="en-US"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rPr>
              <a:t>贴现率</a:t>
            </a:r>
            <a:r>
              <a:rPr lang="en-US" altLang="zh-CN"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rPr>
              <a:t>3%</a:t>
            </a:r>
            <a:endParaRPr lang="zh-CN" altLang="en-US" sz="1600" dirty="0">
              <a:solidFill>
                <a:srgbClr val="002060"/>
              </a:solidFill>
              <a:effectLst>
                <a:outerShdw blurRad="38100" dist="38100" dir="2700000" algn="tl">
                  <a:srgbClr val="000000">
                    <a:alpha val="43137"/>
                  </a:srgbClr>
                </a:outerShdw>
              </a:effectLst>
              <a:latin typeface="Adobe Jenson Pro" panose="020A0503050201030203" pitchFamily="18" charset="0"/>
              <a:ea typeface="楷体" panose="02010609060101010101" pitchFamily="49" charset="-122"/>
            </a:endParaRPr>
          </a:p>
        </p:txBody>
      </p:sp>
      <p:sp>
        <p:nvSpPr>
          <p:cNvPr id="3" name="椭圆 2">
            <a:extLst>
              <a:ext uri="{FF2B5EF4-FFF2-40B4-BE49-F238E27FC236}">
                <a16:creationId xmlns:a16="http://schemas.microsoft.com/office/drawing/2014/main" id="{67162FDE-8A81-4AC6-844B-EEB850BBFC0E}"/>
              </a:ext>
            </a:extLst>
          </p:cNvPr>
          <p:cNvSpPr/>
          <p:nvPr/>
        </p:nvSpPr>
        <p:spPr>
          <a:xfrm>
            <a:off x="8760296" y="4366885"/>
            <a:ext cx="1277812" cy="410563"/>
          </a:xfrm>
          <a:prstGeom prst="ellipse">
            <a:avLst/>
          </a:prstGeom>
          <a:solidFill>
            <a:srgbClr val="0066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100</a:t>
            </a:r>
            <a:endParaRPr lang="zh-CN" altLang="en-US" dirty="0"/>
          </a:p>
        </p:txBody>
      </p:sp>
      <p:sp>
        <p:nvSpPr>
          <p:cNvPr id="10" name="流程图: 接点 9">
            <a:extLst>
              <a:ext uri="{FF2B5EF4-FFF2-40B4-BE49-F238E27FC236}">
                <a16:creationId xmlns:a16="http://schemas.microsoft.com/office/drawing/2014/main" id="{396CE3DC-AD0D-4874-A263-4F7E0AB1E70D}"/>
              </a:ext>
            </a:extLst>
          </p:cNvPr>
          <p:cNvSpPr/>
          <p:nvPr/>
        </p:nvSpPr>
        <p:spPr>
          <a:xfrm>
            <a:off x="3387180" y="1851868"/>
            <a:ext cx="792088" cy="626586"/>
          </a:xfrm>
          <a:prstGeom prst="flowChartConnector">
            <a:avLst/>
          </a:prstGeom>
          <a:solidFill>
            <a:srgbClr val="0066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latin typeface="Adobe Jenson Pro" panose="020A0503050201030203" pitchFamily="18" charset="0"/>
                <a:ea typeface="楷体" panose="02010609060101010101" pitchFamily="49" charset="-122"/>
              </a:rPr>
              <a:t>净价</a:t>
            </a:r>
            <a:r>
              <a:rPr lang="en-US" altLang="zh-CN" sz="1100" b="1" dirty="0">
                <a:latin typeface="Adobe Jenson Pro" panose="020A0503050201030203" pitchFamily="18" charset="0"/>
                <a:ea typeface="楷体" panose="02010609060101010101" pitchFamily="49" charset="-122"/>
              </a:rPr>
              <a:t>1</a:t>
            </a:r>
            <a:endParaRPr lang="zh-CN" altLang="en-US" sz="1100" b="1" dirty="0">
              <a:latin typeface="Adobe Jenson Pro" panose="020A0503050201030203" pitchFamily="18" charset="0"/>
              <a:ea typeface="楷体" panose="02010609060101010101" pitchFamily="49" charset="-122"/>
            </a:endParaRPr>
          </a:p>
        </p:txBody>
      </p:sp>
      <p:sp>
        <p:nvSpPr>
          <p:cNvPr id="12" name="流程图: 接点 11">
            <a:extLst>
              <a:ext uri="{FF2B5EF4-FFF2-40B4-BE49-F238E27FC236}">
                <a16:creationId xmlns:a16="http://schemas.microsoft.com/office/drawing/2014/main" id="{AB6A1241-BCFC-414C-AE30-877BB7C3379B}"/>
              </a:ext>
            </a:extLst>
          </p:cNvPr>
          <p:cNvSpPr/>
          <p:nvPr/>
        </p:nvSpPr>
        <p:spPr>
          <a:xfrm>
            <a:off x="3359696" y="2660179"/>
            <a:ext cx="792088" cy="626586"/>
          </a:xfrm>
          <a:prstGeom prst="flowChartConnector">
            <a:avLst/>
          </a:prstGeom>
          <a:solidFill>
            <a:srgbClr val="0066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latin typeface="Adobe Jenson Pro" panose="020A0503050201030203" pitchFamily="18" charset="0"/>
                <a:ea typeface="楷体" panose="02010609060101010101" pitchFamily="49" charset="-122"/>
              </a:rPr>
              <a:t>净价</a:t>
            </a:r>
            <a:r>
              <a:rPr lang="en-US" altLang="zh-CN" sz="1100" b="1" dirty="0">
                <a:latin typeface="Adobe Jenson Pro" panose="020A0503050201030203" pitchFamily="18" charset="0"/>
                <a:ea typeface="楷体" panose="02010609060101010101" pitchFamily="49" charset="-122"/>
              </a:rPr>
              <a:t>2</a:t>
            </a:r>
            <a:endParaRPr lang="zh-CN" altLang="en-US" sz="1100" b="1" dirty="0">
              <a:latin typeface="Adobe Jenson Pro" panose="020A0503050201030203" pitchFamily="18" charset="0"/>
              <a:ea typeface="楷体" panose="02010609060101010101" pitchFamily="49" charset="-122"/>
            </a:endParaRPr>
          </a:p>
        </p:txBody>
      </p:sp>
      <p:sp>
        <p:nvSpPr>
          <p:cNvPr id="14" name="流程图: 接点 13">
            <a:extLst>
              <a:ext uri="{FF2B5EF4-FFF2-40B4-BE49-F238E27FC236}">
                <a16:creationId xmlns:a16="http://schemas.microsoft.com/office/drawing/2014/main" id="{033EB00C-FA95-45A3-BC14-F60E5DB58EA7}"/>
              </a:ext>
            </a:extLst>
          </p:cNvPr>
          <p:cNvSpPr/>
          <p:nvPr/>
        </p:nvSpPr>
        <p:spPr>
          <a:xfrm>
            <a:off x="3359696" y="4210998"/>
            <a:ext cx="792088" cy="626586"/>
          </a:xfrm>
          <a:prstGeom prst="flowChartConnector">
            <a:avLst/>
          </a:prstGeom>
          <a:solidFill>
            <a:srgbClr val="0066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latin typeface="Adobe Jenson Pro" panose="020A0503050201030203" pitchFamily="18" charset="0"/>
                <a:ea typeface="楷体" panose="02010609060101010101" pitchFamily="49" charset="-122"/>
              </a:rPr>
              <a:t>净价</a:t>
            </a:r>
            <a:r>
              <a:rPr lang="en-US" altLang="zh-CN" sz="1100" b="1" dirty="0">
                <a:latin typeface="Adobe Jenson Pro" panose="020A0503050201030203" pitchFamily="18" charset="0"/>
                <a:ea typeface="楷体" panose="02010609060101010101" pitchFamily="49" charset="-122"/>
              </a:rPr>
              <a:t>4</a:t>
            </a:r>
            <a:endParaRPr lang="zh-CN" altLang="en-US" sz="1100" b="1" dirty="0">
              <a:latin typeface="Adobe Jenson Pro" panose="020A0503050201030203" pitchFamily="18" charset="0"/>
              <a:ea typeface="楷体" panose="02010609060101010101" pitchFamily="49" charset="-122"/>
            </a:endParaRPr>
          </a:p>
        </p:txBody>
      </p:sp>
      <p:sp>
        <p:nvSpPr>
          <p:cNvPr id="16" name="流程图: 接点 15">
            <a:extLst>
              <a:ext uri="{FF2B5EF4-FFF2-40B4-BE49-F238E27FC236}">
                <a16:creationId xmlns:a16="http://schemas.microsoft.com/office/drawing/2014/main" id="{BEA9E3A6-C754-4B09-B726-E6F47B274DAB}"/>
              </a:ext>
            </a:extLst>
          </p:cNvPr>
          <p:cNvSpPr/>
          <p:nvPr/>
        </p:nvSpPr>
        <p:spPr>
          <a:xfrm>
            <a:off x="3359696" y="3384034"/>
            <a:ext cx="792088" cy="626586"/>
          </a:xfrm>
          <a:prstGeom prst="flowChartConnector">
            <a:avLst/>
          </a:prstGeom>
          <a:solidFill>
            <a:srgbClr val="0066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latin typeface="Adobe Jenson Pro" panose="020A0503050201030203" pitchFamily="18" charset="0"/>
                <a:ea typeface="楷体" panose="02010609060101010101" pitchFamily="49" charset="-122"/>
              </a:rPr>
              <a:t>净价</a:t>
            </a:r>
            <a:r>
              <a:rPr lang="en-US" altLang="zh-CN" sz="1100" b="1" dirty="0">
                <a:latin typeface="Adobe Jenson Pro" panose="020A0503050201030203" pitchFamily="18" charset="0"/>
                <a:ea typeface="楷体" panose="02010609060101010101" pitchFamily="49" charset="-122"/>
              </a:rPr>
              <a:t>3</a:t>
            </a:r>
            <a:endParaRPr lang="zh-CN" altLang="en-US" sz="1100" b="1" dirty="0">
              <a:latin typeface="Adobe Jenson Pro" panose="020A0503050201030203" pitchFamily="18" charset="0"/>
              <a:ea typeface="楷体" panose="02010609060101010101" pitchFamily="49" charset="-122"/>
            </a:endParaRPr>
          </a:p>
        </p:txBody>
      </p:sp>
      <p:sp>
        <p:nvSpPr>
          <p:cNvPr id="18" name="流程图: 接点 17">
            <a:extLst>
              <a:ext uri="{FF2B5EF4-FFF2-40B4-BE49-F238E27FC236}">
                <a16:creationId xmlns:a16="http://schemas.microsoft.com/office/drawing/2014/main" id="{8A6F037E-3564-48C7-BF63-F2428CD1B5E0}"/>
              </a:ext>
            </a:extLst>
          </p:cNvPr>
          <p:cNvSpPr/>
          <p:nvPr/>
        </p:nvSpPr>
        <p:spPr>
          <a:xfrm>
            <a:off x="3359696" y="4989984"/>
            <a:ext cx="792088" cy="626586"/>
          </a:xfrm>
          <a:prstGeom prst="flowChartConnector">
            <a:avLst/>
          </a:prstGeom>
          <a:solidFill>
            <a:srgbClr val="0066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latin typeface="Adobe Jenson Pro" panose="020A0503050201030203" pitchFamily="18" charset="0"/>
                <a:ea typeface="楷体" panose="02010609060101010101" pitchFamily="49" charset="-122"/>
              </a:rPr>
              <a:t>净价</a:t>
            </a:r>
            <a:r>
              <a:rPr lang="en-US" altLang="zh-CN" sz="1100" b="1" dirty="0">
                <a:latin typeface="Adobe Jenson Pro" panose="020A0503050201030203" pitchFamily="18" charset="0"/>
                <a:ea typeface="楷体" panose="02010609060101010101" pitchFamily="49" charset="-122"/>
              </a:rPr>
              <a:t>5</a:t>
            </a:r>
            <a:endParaRPr lang="zh-CN" altLang="en-US" sz="1100" b="1" dirty="0">
              <a:latin typeface="Adobe Jenson Pro" panose="020A0503050201030203" pitchFamily="18" charset="0"/>
              <a:ea typeface="楷体" panose="02010609060101010101" pitchFamily="49" charset="-122"/>
            </a:endParaRPr>
          </a:p>
        </p:txBody>
      </p:sp>
      <p:sp>
        <p:nvSpPr>
          <p:cNvPr id="20" name="流程图: 接点 19">
            <a:extLst>
              <a:ext uri="{FF2B5EF4-FFF2-40B4-BE49-F238E27FC236}">
                <a16:creationId xmlns:a16="http://schemas.microsoft.com/office/drawing/2014/main" id="{666B0FD0-DC69-45AD-917B-068AE210C4C9}"/>
              </a:ext>
            </a:extLst>
          </p:cNvPr>
          <p:cNvSpPr/>
          <p:nvPr/>
        </p:nvSpPr>
        <p:spPr>
          <a:xfrm>
            <a:off x="3359696" y="5756523"/>
            <a:ext cx="792088" cy="626586"/>
          </a:xfrm>
          <a:prstGeom prst="flowChartConnector">
            <a:avLst/>
          </a:prstGeom>
          <a:solidFill>
            <a:srgbClr val="0066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latin typeface="Adobe Jenson Pro" panose="020A0503050201030203" pitchFamily="18" charset="0"/>
                <a:ea typeface="楷体" panose="02010609060101010101" pitchFamily="49" charset="-122"/>
              </a:rPr>
              <a:t>净价</a:t>
            </a:r>
            <a:r>
              <a:rPr lang="en-US" altLang="zh-CN" sz="1100" b="1" i="1" dirty="0">
                <a:latin typeface="Adobe Jenson Pro" panose="020A0503050201030203" pitchFamily="18" charset="0"/>
                <a:ea typeface="楷体" panose="02010609060101010101" pitchFamily="49" charset="-122"/>
              </a:rPr>
              <a:t>j</a:t>
            </a:r>
            <a:endParaRPr lang="zh-CN" altLang="en-US" sz="1100" b="1" i="1" dirty="0">
              <a:latin typeface="Adobe Jenson Pro" panose="020A0503050201030203" pitchFamily="18" charset="0"/>
              <a:ea typeface="楷体" panose="02010609060101010101" pitchFamily="49" charset="-122"/>
            </a:endParaRPr>
          </a:p>
        </p:txBody>
      </p:sp>
      <mc:AlternateContent xmlns:mc="http://schemas.openxmlformats.org/markup-compatibility/2006" xmlns:a14="http://schemas.microsoft.com/office/drawing/2010/main">
        <mc:Choice Requires="a14">
          <p:sp>
            <p:nvSpPr>
              <p:cNvPr id="21" name="文本框 20">
                <a:extLst>
                  <a:ext uri="{FF2B5EF4-FFF2-40B4-BE49-F238E27FC236}">
                    <a16:creationId xmlns:a16="http://schemas.microsoft.com/office/drawing/2014/main" id="{EEEBC7D7-7F46-48D1-8578-44C432C3DC9A}"/>
                  </a:ext>
                </a:extLst>
              </p:cNvPr>
              <p:cNvSpPr txBox="1"/>
              <p:nvPr/>
            </p:nvSpPr>
            <p:spPr>
              <a:xfrm>
                <a:off x="6312024" y="3995247"/>
                <a:ext cx="1920568" cy="515654"/>
              </a:xfrm>
              <a:prstGeom prst="rect">
                <a:avLst/>
              </a:prstGeom>
              <a:noFill/>
            </p:spPr>
            <p:txBody>
              <a:bodyPr wrap="square" rtlCol="0">
                <a:spAutoFit/>
              </a:bodyPr>
              <a:lstStyle/>
              <a:p>
                <a:r>
                  <a:rPr lang="zh-CN" altLang="en-US" sz="1600" dirty="0">
                    <a:solidFill>
                      <a:srgbClr val="7030A0"/>
                    </a:solidFill>
                    <a:latin typeface="Adobe Jenson Pro" panose="020A0503050201030203" pitchFamily="18" charset="0"/>
                    <a:ea typeface="楷体" panose="02010609060101010101" pitchFamily="49" charset="-122"/>
                  </a:rPr>
                  <a:t>转换因子</a:t>
                </a:r>
                <a:r>
                  <a:rPr lang="en-US" altLang="zh-CN" sz="1600" dirty="0">
                    <a:solidFill>
                      <a:srgbClr val="7030A0"/>
                    </a:solidFill>
                    <a:latin typeface="Adobe Jenson Pro" panose="020A0503050201030203" pitchFamily="18" charset="0"/>
                    <a:ea typeface="楷体" panose="02010609060101010101" pitchFamily="49" charset="-122"/>
                  </a:rPr>
                  <a:t>4=</a:t>
                </a:r>
                <a14:m>
                  <m:oMath xmlns:m="http://schemas.openxmlformats.org/officeDocument/2006/math">
                    <m:f>
                      <m:fPr>
                        <m:ctrlPr>
                          <a:rPr lang="en-US" altLang="zh-CN" sz="1600" i="1">
                            <a:solidFill>
                              <a:srgbClr val="7030A0"/>
                            </a:solidFill>
                            <a:latin typeface="Cambria Math" panose="02040503050406030204" pitchFamily="18" charset="0"/>
                            <a:ea typeface="楷体" panose="02010609060101010101" pitchFamily="49" charset="-122"/>
                          </a:rPr>
                        </m:ctrlPr>
                      </m:fPr>
                      <m:num>
                        <m:r>
                          <a:rPr lang="zh-CN" altLang="en-US" sz="1600" i="1">
                            <a:solidFill>
                              <a:srgbClr val="7030A0"/>
                            </a:solidFill>
                            <a:latin typeface="Cambria Math" panose="02040503050406030204" pitchFamily="18" charset="0"/>
                            <a:ea typeface="楷体" panose="02010609060101010101" pitchFamily="49" charset="-122"/>
                          </a:rPr>
                          <m:t>净价</m:t>
                        </m:r>
                        <m:r>
                          <a:rPr lang="en-US" altLang="zh-CN" sz="1600" i="1">
                            <a:solidFill>
                              <a:srgbClr val="7030A0"/>
                            </a:solidFill>
                            <a:latin typeface="Cambria Math" panose="02040503050406030204" pitchFamily="18" charset="0"/>
                            <a:ea typeface="楷体" panose="02010609060101010101" pitchFamily="49" charset="-122"/>
                          </a:rPr>
                          <m:t>4</m:t>
                        </m:r>
                      </m:num>
                      <m:den>
                        <m:r>
                          <a:rPr lang="en-US" altLang="zh-CN" sz="1600" i="1">
                            <a:solidFill>
                              <a:srgbClr val="7030A0"/>
                            </a:solidFill>
                            <a:latin typeface="Cambria Math" panose="02040503050406030204" pitchFamily="18" charset="0"/>
                            <a:ea typeface="楷体" panose="02010609060101010101" pitchFamily="49" charset="-122"/>
                          </a:rPr>
                          <m:t>100</m:t>
                        </m:r>
                      </m:den>
                    </m:f>
                  </m:oMath>
                </a14:m>
                <a:endParaRPr lang="zh-CN" altLang="en-US" sz="1600" dirty="0">
                  <a:solidFill>
                    <a:srgbClr val="7030A0"/>
                  </a:solidFill>
                  <a:latin typeface="Adobe Jenson Pro" panose="020A0503050201030203" pitchFamily="18" charset="0"/>
                  <a:ea typeface="楷体" panose="02010609060101010101" pitchFamily="49" charset="-122"/>
                </a:endParaRPr>
              </a:p>
            </p:txBody>
          </p:sp>
        </mc:Choice>
        <mc:Fallback xmlns="">
          <p:sp>
            <p:nvSpPr>
              <p:cNvPr id="21" name="文本框 20">
                <a:extLst>
                  <a:ext uri="{FF2B5EF4-FFF2-40B4-BE49-F238E27FC236}">
                    <a16:creationId xmlns:a16="http://schemas.microsoft.com/office/drawing/2014/main" id="{EEEBC7D7-7F46-48D1-8578-44C432C3DC9A}"/>
                  </a:ext>
                </a:extLst>
              </p:cNvPr>
              <p:cNvSpPr txBox="1">
                <a:spLocks noRot="1" noChangeAspect="1" noMove="1" noResize="1" noEditPoints="1" noAdjustHandles="1" noChangeArrowheads="1" noChangeShapeType="1" noTextEdit="1"/>
              </p:cNvSpPr>
              <p:nvPr/>
            </p:nvSpPr>
            <p:spPr>
              <a:xfrm>
                <a:off x="6312024" y="3995247"/>
                <a:ext cx="1920568" cy="515654"/>
              </a:xfrm>
              <a:prstGeom prst="rect">
                <a:avLst/>
              </a:prstGeom>
              <a:blipFill>
                <a:blip r:embed="rId5"/>
                <a:stretch>
                  <a:fillRect l="-1316" b="-714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2" name="文本框 21">
                <a:extLst>
                  <a:ext uri="{FF2B5EF4-FFF2-40B4-BE49-F238E27FC236}">
                    <a16:creationId xmlns:a16="http://schemas.microsoft.com/office/drawing/2014/main" id="{FBCE5B4D-5A9C-4C66-B5C4-850545785329}"/>
                  </a:ext>
                </a:extLst>
              </p:cNvPr>
              <p:cNvSpPr txBox="1"/>
              <p:nvPr/>
            </p:nvSpPr>
            <p:spPr>
              <a:xfrm>
                <a:off x="6322253" y="4787335"/>
                <a:ext cx="1920568" cy="515654"/>
              </a:xfrm>
              <a:prstGeom prst="rect">
                <a:avLst/>
              </a:prstGeom>
              <a:noFill/>
            </p:spPr>
            <p:txBody>
              <a:bodyPr wrap="square" rtlCol="0">
                <a:spAutoFit/>
              </a:bodyPr>
              <a:lstStyle/>
              <a:p>
                <a:r>
                  <a:rPr lang="zh-CN" altLang="en-US" sz="1600" dirty="0">
                    <a:solidFill>
                      <a:srgbClr val="FF9900"/>
                    </a:solidFill>
                    <a:latin typeface="Adobe Jenson Pro" panose="020A0503050201030203" pitchFamily="18" charset="0"/>
                    <a:ea typeface="楷体" panose="02010609060101010101" pitchFamily="49" charset="-122"/>
                  </a:rPr>
                  <a:t>转换因子</a:t>
                </a:r>
                <a:r>
                  <a:rPr lang="en-US" altLang="zh-CN" sz="1600" dirty="0">
                    <a:solidFill>
                      <a:srgbClr val="FF9900"/>
                    </a:solidFill>
                    <a:latin typeface="Adobe Jenson Pro" panose="020A0503050201030203" pitchFamily="18" charset="0"/>
                    <a:ea typeface="楷体" panose="02010609060101010101" pitchFamily="49" charset="-122"/>
                  </a:rPr>
                  <a:t>5=</a:t>
                </a:r>
                <a14:m>
                  <m:oMath xmlns:m="http://schemas.openxmlformats.org/officeDocument/2006/math">
                    <m:f>
                      <m:fPr>
                        <m:ctrlPr>
                          <a:rPr lang="en-US" altLang="zh-CN" sz="1600" i="1">
                            <a:solidFill>
                              <a:srgbClr val="FF9900"/>
                            </a:solidFill>
                            <a:latin typeface="Cambria Math" panose="02040503050406030204" pitchFamily="18" charset="0"/>
                            <a:ea typeface="楷体" panose="02010609060101010101" pitchFamily="49" charset="-122"/>
                          </a:rPr>
                        </m:ctrlPr>
                      </m:fPr>
                      <m:num>
                        <m:r>
                          <a:rPr lang="zh-CN" altLang="en-US" sz="1600" i="1">
                            <a:solidFill>
                              <a:srgbClr val="FF9900"/>
                            </a:solidFill>
                            <a:latin typeface="Cambria Math" panose="02040503050406030204" pitchFamily="18" charset="0"/>
                            <a:ea typeface="楷体" panose="02010609060101010101" pitchFamily="49" charset="-122"/>
                          </a:rPr>
                          <m:t>净价</m:t>
                        </m:r>
                        <m:r>
                          <a:rPr lang="en-US" altLang="zh-CN" sz="1600" i="1">
                            <a:solidFill>
                              <a:srgbClr val="FF9900"/>
                            </a:solidFill>
                            <a:latin typeface="Cambria Math" panose="02040503050406030204" pitchFamily="18" charset="0"/>
                            <a:ea typeface="楷体" panose="02010609060101010101" pitchFamily="49" charset="-122"/>
                          </a:rPr>
                          <m:t>5</m:t>
                        </m:r>
                      </m:num>
                      <m:den>
                        <m:r>
                          <a:rPr lang="en-US" altLang="zh-CN" sz="1600" i="1">
                            <a:solidFill>
                              <a:srgbClr val="FF9900"/>
                            </a:solidFill>
                            <a:latin typeface="Cambria Math" panose="02040503050406030204" pitchFamily="18" charset="0"/>
                            <a:ea typeface="楷体" panose="02010609060101010101" pitchFamily="49" charset="-122"/>
                          </a:rPr>
                          <m:t>100</m:t>
                        </m:r>
                      </m:den>
                    </m:f>
                  </m:oMath>
                </a14:m>
                <a:endParaRPr lang="zh-CN" altLang="en-US" sz="1600" dirty="0">
                  <a:solidFill>
                    <a:srgbClr val="FF9900"/>
                  </a:solidFill>
                  <a:latin typeface="Adobe Jenson Pro" panose="020A0503050201030203" pitchFamily="18" charset="0"/>
                  <a:ea typeface="楷体" panose="02010609060101010101" pitchFamily="49" charset="-122"/>
                </a:endParaRPr>
              </a:p>
            </p:txBody>
          </p:sp>
        </mc:Choice>
        <mc:Fallback xmlns="">
          <p:sp>
            <p:nvSpPr>
              <p:cNvPr id="22" name="文本框 21">
                <a:extLst>
                  <a:ext uri="{FF2B5EF4-FFF2-40B4-BE49-F238E27FC236}">
                    <a16:creationId xmlns:a16="http://schemas.microsoft.com/office/drawing/2014/main" id="{FBCE5B4D-5A9C-4C66-B5C4-850545785329}"/>
                  </a:ext>
                </a:extLst>
              </p:cNvPr>
              <p:cNvSpPr txBox="1">
                <a:spLocks noRot="1" noChangeAspect="1" noMove="1" noResize="1" noEditPoints="1" noAdjustHandles="1" noChangeArrowheads="1" noChangeShapeType="1" noTextEdit="1"/>
              </p:cNvSpPr>
              <p:nvPr/>
            </p:nvSpPr>
            <p:spPr>
              <a:xfrm>
                <a:off x="6322253" y="4787335"/>
                <a:ext cx="1920568" cy="515654"/>
              </a:xfrm>
              <a:prstGeom prst="rect">
                <a:avLst/>
              </a:prstGeom>
              <a:blipFill>
                <a:blip r:embed="rId6"/>
                <a:stretch>
                  <a:fillRect l="-1316" b="-714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9" name="文本框 28">
                <a:extLst>
                  <a:ext uri="{FF2B5EF4-FFF2-40B4-BE49-F238E27FC236}">
                    <a16:creationId xmlns:a16="http://schemas.microsoft.com/office/drawing/2014/main" id="{8D63074A-F389-45AA-99A2-FB850568A203}"/>
                  </a:ext>
                </a:extLst>
              </p:cNvPr>
              <p:cNvSpPr txBox="1"/>
              <p:nvPr/>
            </p:nvSpPr>
            <p:spPr>
              <a:xfrm>
                <a:off x="6240016" y="5579423"/>
                <a:ext cx="1920568" cy="515654"/>
              </a:xfrm>
              <a:prstGeom prst="rect">
                <a:avLst/>
              </a:prstGeom>
              <a:noFill/>
            </p:spPr>
            <p:txBody>
              <a:bodyPr wrap="square" rtlCol="0">
                <a:spAutoFit/>
              </a:bodyPr>
              <a:lstStyle/>
              <a:p>
                <a:r>
                  <a:rPr lang="zh-CN" altLang="en-US" sz="1600" dirty="0">
                    <a:latin typeface="Adobe Jenson Pro" panose="020A0503050201030203" pitchFamily="18" charset="0"/>
                    <a:ea typeface="楷体" panose="02010609060101010101" pitchFamily="49" charset="-122"/>
                  </a:rPr>
                  <a:t>转换因子</a:t>
                </a:r>
                <a:r>
                  <a:rPr lang="en-US" altLang="zh-CN" sz="1600" i="1" dirty="0">
                    <a:latin typeface="Adobe Jenson Pro" panose="020A0503050201030203" pitchFamily="18" charset="0"/>
                    <a:ea typeface="楷体" panose="02010609060101010101" pitchFamily="49" charset="-122"/>
                  </a:rPr>
                  <a:t>j</a:t>
                </a:r>
                <a:r>
                  <a:rPr lang="en-US" altLang="zh-CN" sz="1600" dirty="0">
                    <a:latin typeface="Adobe Jenson Pro" panose="020A0503050201030203" pitchFamily="18" charset="0"/>
                    <a:ea typeface="楷体" panose="02010609060101010101" pitchFamily="49" charset="-122"/>
                  </a:rPr>
                  <a:t>=</a:t>
                </a:r>
                <a14:m>
                  <m:oMath xmlns:m="http://schemas.openxmlformats.org/officeDocument/2006/math">
                    <m:f>
                      <m:fPr>
                        <m:ctrlPr>
                          <a:rPr lang="en-US" altLang="zh-CN" sz="1600" i="1">
                            <a:latin typeface="Cambria Math" panose="02040503050406030204" pitchFamily="18" charset="0"/>
                            <a:ea typeface="楷体" panose="02010609060101010101" pitchFamily="49" charset="-122"/>
                          </a:rPr>
                        </m:ctrlPr>
                      </m:fPr>
                      <m:num>
                        <m:r>
                          <a:rPr lang="zh-CN" altLang="en-US" sz="1600" i="1">
                            <a:latin typeface="Cambria Math" panose="02040503050406030204" pitchFamily="18" charset="0"/>
                            <a:ea typeface="楷体" panose="02010609060101010101" pitchFamily="49" charset="-122"/>
                          </a:rPr>
                          <m:t>净价</m:t>
                        </m:r>
                        <m:r>
                          <a:rPr lang="en-US" altLang="zh-CN" sz="1600" i="1">
                            <a:latin typeface="Cambria Math" panose="02040503050406030204" pitchFamily="18" charset="0"/>
                            <a:ea typeface="楷体" panose="02010609060101010101" pitchFamily="49" charset="-122"/>
                          </a:rPr>
                          <m:t>𝑗</m:t>
                        </m:r>
                      </m:num>
                      <m:den>
                        <m:r>
                          <a:rPr lang="en-US" altLang="zh-CN" sz="1600" i="1">
                            <a:latin typeface="Cambria Math" panose="02040503050406030204" pitchFamily="18" charset="0"/>
                            <a:ea typeface="楷体" panose="02010609060101010101" pitchFamily="49" charset="-122"/>
                          </a:rPr>
                          <m:t>100</m:t>
                        </m:r>
                      </m:den>
                    </m:f>
                  </m:oMath>
                </a14:m>
                <a:endParaRPr lang="zh-CN" altLang="en-US" sz="1600" dirty="0">
                  <a:latin typeface="Adobe Jenson Pro" panose="020A0503050201030203" pitchFamily="18" charset="0"/>
                  <a:ea typeface="楷体" panose="02010609060101010101" pitchFamily="49" charset="-122"/>
                </a:endParaRPr>
              </a:p>
            </p:txBody>
          </p:sp>
        </mc:Choice>
        <mc:Fallback xmlns="">
          <p:sp>
            <p:nvSpPr>
              <p:cNvPr id="29" name="文本框 28">
                <a:extLst>
                  <a:ext uri="{FF2B5EF4-FFF2-40B4-BE49-F238E27FC236}">
                    <a16:creationId xmlns:a16="http://schemas.microsoft.com/office/drawing/2014/main" id="{8D63074A-F389-45AA-99A2-FB850568A203}"/>
                  </a:ext>
                </a:extLst>
              </p:cNvPr>
              <p:cNvSpPr txBox="1">
                <a:spLocks noRot="1" noChangeAspect="1" noMove="1" noResize="1" noEditPoints="1" noAdjustHandles="1" noChangeArrowheads="1" noChangeShapeType="1" noTextEdit="1"/>
              </p:cNvSpPr>
              <p:nvPr/>
            </p:nvSpPr>
            <p:spPr>
              <a:xfrm>
                <a:off x="6240016" y="5579423"/>
                <a:ext cx="1920568" cy="515654"/>
              </a:xfrm>
              <a:prstGeom prst="rect">
                <a:avLst/>
              </a:prstGeom>
              <a:blipFill>
                <a:blip r:embed="rId7"/>
                <a:stretch>
                  <a:fillRect l="-1974" b="-7143"/>
                </a:stretch>
              </a:blipFill>
            </p:spPr>
            <p:txBody>
              <a:bodyPr/>
              <a:lstStyle/>
              <a:p>
                <a:r>
                  <a:rPr lang="zh-CN" altLang="en-US">
                    <a:noFill/>
                  </a:rPr>
                  <a:t> </a:t>
                </a:r>
              </a:p>
            </p:txBody>
          </p:sp>
        </mc:Fallback>
      </mc:AlternateContent>
      <mc:AlternateContent xmlns:mc="http://schemas.openxmlformats.org/markup-compatibility/2006" xmlns:p14="http://schemas.microsoft.com/office/powerpoint/2010/main">
        <mc:Choice Requires="p14">
          <p:contentPart p14:bwMode="auto" r:id="rId8">
            <p14:nvContentPartPr>
              <p14:cNvPr id="30" name="墨迹 29">
                <a:extLst>
                  <a:ext uri="{FF2B5EF4-FFF2-40B4-BE49-F238E27FC236}">
                    <a16:creationId xmlns:a16="http://schemas.microsoft.com/office/drawing/2014/main" id="{314A2B4D-F967-42E2-8FBC-DDA57671AF3C}"/>
                  </a:ext>
                </a:extLst>
              </p14:cNvPr>
              <p14:cNvContentPartPr/>
              <p14:nvPr/>
            </p14:nvContentPartPr>
            <p14:xfrm>
              <a:off x="7235366" y="1913727"/>
              <a:ext cx="360" cy="360"/>
            </p14:xfrm>
          </p:contentPart>
        </mc:Choice>
        <mc:Fallback xmlns="">
          <p:pic>
            <p:nvPicPr>
              <p:cNvPr id="30" name="墨迹 29">
                <a:extLst>
                  <a:ext uri="{FF2B5EF4-FFF2-40B4-BE49-F238E27FC236}">
                    <a16:creationId xmlns:a16="http://schemas.microsoft.com/office/drawing/2014/main" id="{314A2B4D-F967-42E2-8FBC-DDA57671AF3C}"/>
                  </a:ext>
                </a:extLst>
              </p:cNvPr>
              <p:cNvPicPr/>
              <p:nvPr/>
            </p:nvPicPr>
            <p:blipFill>
              <a:blip r:embed="rId9"/>
              <a:stretch>
                <a:fillRect/>
              </a:stretch>
            </p:blipFill>
            <p:spPr>
              <a:xfrm>
                <a:off x="7226366" y="1904727"/>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34" name="墨迹 33">
                <a:extLst>
                  <a:ext uri="{FF2B5EF4-FFF2-40B4-BE49-F238E27FC236}">
                    <a16:creationId xmlns:a16="http://schemas.microsoft.com/office/drawing/2014/main" id="{C6E6D1CB-B62C-43AC-9461-5B2D433E505C}"/>
                  </a:ext>
                </a:extLst>
              </p14:cNvPr>
              <p14:cNvContentPartPr/>
              <p14:nvPr/>
            </p14:nvContentPartPr>
            <p14:xfrm>
              <a:off x="7267046" y="1941447"/>
              <a:ext cx="360" cy="360"/>
            </p14:xfrm>
          </p:contentPart>
        </mc:Choice>
        <mc:Fallback xmlns="">
          <p:pic>
            <p:nvPicPr>
              <p:cNvPr id="34" name="墨迹 33">
                <a:extLst>
                  <a:ext uri="{FF2B5EF4-FFF2-40B4-BE49-F238E27FC236}">
                    <a16:creationId xmlns:a16="http://schemas.microsoft.com/office/drawing/2014/main" id="{C6E6D1CB-B62C-43AC-9461-5B2D433E505C}"/>
                  </a:ext>
                </a:extLst>
              </p:cNvPr>
              <p:cNvPicPr/>
              <p:nvPr/>
            </p:nvPicPr>
            <p:blipFill>
              <a:blip r:embed="rId9"/>
              <a:stretch>
                <a:fillRect/>
              </a:stretch>
            </p:blipFill>
            <p:spPr>
              <a:xfrm>
                <a:off x="7258046" y="1932447"/>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36" name="墨迹 35">
                <a:extLst>
                  <a:ext uri="{FF2B5EF4-FFF2-40B4-BE49-F238E27FC236}">
                    <a16:creationId xmlns:a16="http://schemas.microsoft.com/office/drawing/2014/main" id="{8E92B4B1-9AA5-400B-821C-FEA29453AD06}"/>
                  </a:ext>
                </a:extLst>
              </p14:cNvPr>
              <p14:cNvContentPartPr/>
              <p14:nvPr/>
            </p14:nvContentPartPr>
            <p14:xfrm>
              <a:off x="3991766" y="1969167"/>
              <a:ext cx="360" cy="360"/>
            </p14:xfrm>
          </p:contentPart>
        </mc:Choice>
        <mc:Fallback xmlns="">
          <p:pic>
            <p:nvPicPr>
              <p:cNvPr id="36" name="墨迹 35">
                <a:extLst>
                  <a:ext uri="{FF2B5EF4-FFF2-40B4-BE49-F238E27FC236}">
                    <a16:creationId xmlns:a16="http://schemas.microsoft.com/office/drawing/2014/main" id="{8E92B4B1-9AA5-400B-821C-FEA29453AD06}"/>
                  </a:ext>
                </a:extLst>
              </p:cNvPr>
              <p:cNvPicPr/>
              <p:nvPr/>
            </p:nvPicPr>
            <p:blipFill>
              <a:blip r:embed="rId9"/>
              <a:stretch>
                <a:fillRect/>
              </a:stretch>
            </p:blipFill>
            <p:spPr>
              <a:xfrm>
                <a:off x="3982766" y="1960167"/>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38" name="墨迹 37">
                <a:extLst>
                  <a:ext uri="{FF2B5EF4-FFF2-40B4-BE49-F238E27FC236}">
                    <a16:creationId xmlns:a16="http://schemas.microsoft.com/office/drawing/2014/main" id="{3017C261-0133-4B5E-AFF5-39EFC9164047}"/>
                  </a:ext>
                </a:extLst>
              </p14:cNvPr>
              <p14:cNvContentPartPr/>
              <p14:nvPr/>
            </p14:nvContentPartPr>
            <p14:xfrm>
              <a:off x="6797246" y="1898247"/>
              <a:ext cx="360" cy="360"/>
            </p14:xfrm>
          </p:contentPart>
        </mc:Choice>
        <mc:Fallback xmlns="">
          <p:pic>
            <p:nvPicPr>
              <p:cNvPr id="38" name="墨迹 37">
                <a:extLst>
                  <a:ext uri="{FF2B5EF4-FFF2-40B4-BE49-F238E27FC236}">
                    <a16:creationId xmlns:a16="http://schemas.microsoft.com/office/drawing/2014/main" id="{3017C261-0133-4B5E-AFF5-39EFC9164047}"/>
                  </a:ext>
                </a:extLst>
              </p:cNvPr>
              <p:cNvPicPr/>
              <p:nvPr/>
            </p:nvPicPr>
            <p:blipFill>
              <a:blip r:embed="rId9"/>
              <a:stretch>
                <a:fillRect/>
              </a:stretch>
            </p:blipFill>
            <p:spPr>
              <a:xfrm>
                <a:off x="6788246" y="1889247"/>
                <a:ext cx="18000" cy="18000"/>
              </a:xfrm>
              <a:prstGeom prst="rect">
                <a:avLst/>
              </a:prstGeom>
            </p:spPr>
          </p:pic>
        </mc:Fallback>
      </mc:AlternateContent>
      <mc:AlternateContent xmlns:mc="http://schemas.openxmlformats.org/markup-compatibility/2006" xmlns:a14="http://schemas.microsoft.com/office/drawing/2010/main">
        <mc:Choice Requires="a14">
          <p:sp>
            <p:nvSpPr>
              <p:cNvPr id="41" name="文本框 40">
                <a:extLst>
                  <a:ext uri="{FF2B5EF4-FFF2-40B4-BE49-F238E27FC236}">
                    <a16:creationId xmlns:a16="http://schemas.microsoft.com/office/drawing/2014/main" id="{529979D2-157D-4008-8E88-F2EE50BF2728}"/>
                  </a:ext>
                </a:extLst>
              </p:cNvPr>
              <p:cNvSpPr txBox="1"/>
              <p:nvPr/>
            </p:nvSpPr>
            <p:spPr>
              <a:xfrm>
                <a:off x="3091286" y="990600"/>
                <a:ext cx="6153444" cy="749567"/>
              </a:xfrm>
              <a:prstGeom prst="round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zh-CN" altLang="zh-CN" b="1" smtClean="0">
                          <a:solidFill>
                            <a:srgbClr val="FF0000"/>
                          </a:solidFill>
                          <a:effectLst>
                            <a:outerShdw blurRad="38100" dist="38100" dir="2700000" algn="tl">
                              <a:srgbClr val="000000">
                                <a:alpha val="43137"/>
                              </a:srgbClr>
                            </a:outerShdw>
                          </a:effectLst>
                          <a:latin typeface="Cambria Math" panose="02040503050406030204" pitchFamily="18" charset="0"/>
                        </a:rPr>
                        <m:t>真实可交割券</m:t>
                      </m:r>
                      <m:r>
                        <a:rPr lang="en-US" altLang="zh-CN" b="1" i="1">
                          <a:solidFill>
                            <a:srgbClr val="FF0000"/>
                          </a:solidFill>
                          <a:effectLst>
                            <a:outerShdw blurRad="38100" dist="38100" dir="2700000" algn="tl">
                              <a:srgbClr val="000000">
                                <a:alpha val="43137"/>
                              </a:srgbClr>
                            </a:outerShdw>
                          </a:effectLst>
                          <a:latin typeface="Cambria Math" panose="02040503050406030204" pitchFamily="18" charset="0"/>
                        </a:rPr>
                        <m:t>𝒋</m:t>
                      </m:r>
                      <m:r>
                        <m:rPr>
                          <m:nor/>
                        </m:rPr>
                        <a:rPr lang="zh-CN" altLang="zh-CN" b="1" i="1">
                          <a:solidFill>
                            <a:srgbClr val="FF0000"/>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m:t>  </m:t>
                      </m:r>
                      <m:r>
                        <a:rPr lang="zh-CN" altLang="zh-CN" b="1">
                          <a:solidFill>
                            <a:srgbClr val="FF0000"/>
                          </a:solidFill>
                          <a:effectLst>
                            <a:outerShdw blurRad="38100" dist="38100" dir="2700000" algn="tl">
                              <a:srgbClr val="000000">
                                <a:alpha val="43137"/>
                              </a:srgbClr>
                            </a:outerShdw>
                          </a:effectLst>
                          <a:latin typeface="Cambria Math" panose="02040503050406030204" pitchFamily="18" charset="0"/>
                        </a:rPr>
                        <m:t>的转换因子</m:t>
                      </m:r>
                      <m:r>
                        <a:rPr lang="en-US" altLang="zh-CN" b="1">
                          <a:solidFill>
                            <a:srgbClr val="FF0000"/>
                          </a:solidFill>
                          <a:effectLst>
                            <a:outerShdw blurRad="38100" dist="38100" dir="2700000" algn="tl">
                              <a:srgbClr val="000000">
                                <a:alpha val="43137"/>
                              </a:srgbClr>
                            </a:outerShdw>
                          </a:effectLst>
                          <a:latin typeface="Cambria Math" panose="02040503050406030204" pitchFamily="18" charset="0"/>
                        </a:rPr>
                        <m:t>=</m:t>
                      </m:r>
                      <m:f>
                        <m:fPr>
                          <m:ctrlPr>
                            <a:rPr lang="zh-CN" altLang="zh-CN" b="1" i="1">
                              <a:solidFill>
                                <a:srgbClr val="FF0000"/>
                              </a:solidFill>
                              <a:effectLst>
                                <a:outerShdw blurRad="38100" dist="38100" dir="2700000" algn="tl">
                                  <a:srgbClr val="000000">
                                    <a:alpha val="43137"/>
                                  </a:srgbClr>
                                </a:outerShdw>
                              </a:effectLst>
                              <a:latin typeface="Cambria Math" panose="02040503050406030204" pitchFamily="18" charset="0"/>
                            </a:rPr>
                          </m:ctrlPr>
                        </m:fPr>
                        <m:num>
                          <m:r>
                            <a:rPr lang="zh-CN" altLang="zh-CN" b="1">
                              <a:solidFill>
                                <a:srgbClr val="FF0000"/>
                              </a:solidFill>
                              <a:effectLst>
                                <a:outerShdw blurRad="38100" dist="38100" dir="2700000" algn="tl">
                                  <a:srgbClr val="000000">
                                    <a:alpha val="43137"/>
                                  </a:srgbClr>
                                </a:outerShdw>
                              </a:effectLst>
                              <a:latin typeface="Cambria Math" panose="02040503050406030204" pitchFamily="18" charset="0"/>
                            </a:rPr>
                            <m:t>真实可交割券</m:t>
                          </m:r>
                          <m:r>
                            <a:rPr lang="en-US" altLang="zh-CN" b="1" i="1">
                              <a:solidFill>
                                <a:srgbClr val="FF0000"/>
                              </a:solidFill>
                              <a:effectLst>
                                <a:outerShdw blurRad="38100" dist="38100" dir="2700000" algn="tl">
                                  <a:srgbClr val="000000">
                                    <a:alpha val="43137"/>
                                  </a:srgbClr>
                                </a:outerShdw>
                              </a:effectLst>
                              <a:latin typeface="Cambria Math" panose="02040503050406030204" pitchFamily="18" charset="0"/>
                            </a:rPr>
                            <m:t>𝒋</m:t>
                          </m:r>
                          <m:r>
                            <m:rPr>
                              <m:nor/>
                            </m:rPr>
                            <a:rPr lang="zh-CN" altLang="zh-CN" b="1" i="1">
                              <a:solidFill>
                                <a:srgbClr val="FF0000"/>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m:t>  </m:t>
                          </m:r>
                          <m:r>
                            <a:rPr lang="zh-CN" altLang="zh-CN" b="1">
                              <a:solidFill>
                                <a:srgbClr val="FF0000"/>
                              </a:solidFill>
                              <a:effectLst>
                                <a:outerShdw blurRad="38100" dist="38100" dir="2700000" algn="tl">
                                  <a:srgbClr val="000000">
                                    <a:alpha val="43137"/>
                                  </a:srgbClr>
                                </a:outerShdw>
                              </a:effectLst>
                              <a:latin typeface="Cambria Math" panose="02040503050406030204" pitchFamily="18" charset="0"/>
                            </a:rPr>
                            <m:t>净价</m:t>
                          </m:r>
                        </m:num>
                        <m:den>
                          <m:r>
                            <a:rPr lang="zh-CN" altLang="zh-CN" b="1">
                              <a:solidFill>
                                <a:srgbClr val="FF0000"/>
                              </a:solidFill>
                              <a:effectLst>
                                <a:outerShdw blurRad="38100" dist="38100" dir="2700000" algn="tl">
                                  <a:srgbClr val="000000">
                                    <a:alpha val="43137"/>
                                  </a:srgbClr>
                                </a:outerShdw>
                              </a:effectLst>
                              <a:latin typeface="Cambria Math" panose="02040503050406030204" pitchFamily="18" charset="0"/>
                            </a:rPr>
                            <m:t>国债期货标准券</m:t>
                          </m:r>
                          <m:r>
                            <a:rPr lang="zh-CN" altLang="en-US" b="1" i="1">
                              <a:solidFill>
                                <a:srgbClr val="FF0000"/>
                              </a:solidFill>
                              <a:effectLst>
                                <a:outerShdw blurRad="38100" dist="38100" dir="2700000" algn="tl">
                                  <a:srgbClr val="000000">
                                    <a:alpha val="43137"/>
                                  </a:srgbClr>
                                </a:outerShdw>
                              </a:effectLst>
                              <a:latin typeface="Cambria Math" panose="02040503050406030204" pitchFamily="18" charset="0"/>
                            </a:rPr>
                            <m:t>净价</m:t>
                          </m:r>
                        </m:den>
                      </m:f>
                    </m:oMath>
                  </m:oMathPara>
                </a14:m>
                <a:endParaRPr lang="zh-CN" altLang="en-US" b="1" dirty="0">
                  <a:latin typeface="楷体" panose="02010609060101010101" pitchFamily="49" charset="-122"/>
                  <a:ea typeface="楷体" panose="02010609060101010101" pitchFamily="49" charset="-122"/>
                </a:endParaRPr>
              </a:p>
            </p:txBody>
          </p:sp>
        </mc:Choice>
        <mc:Fallback xmlns="">
          <p:sp>
            <p:nvSpPr>
              <p:cNvPr id="41" name="文本框 40">
                <a:extLst>
                  <a:ext uri="{FF2B5EF4-FFF2-40B4-BE49-F238E27FC236}">
                    <a16:creationId xmlns:a16="http://schemas.microsoft.com/office/drawing/2014/main" id="{529979D2-157D-4008-8E88-F2EE50BF2728}"/>
                  </a:ext>
                </a:extLst>
              </p:cNvPr>
              <p:cNvSpPr txBox="1">
                <a:spLocks noRot="1" noChangeAspect="1" noMove="1" noResize="1" noEditPoints="1" noAdjustHandles="1" noChangeArrowheads="1" noChangeShapeType="1" noTextEdit="1"/>
              </p:cNvSpPr>
              <p:nvPr/>
            </p:nvSpPr>
            <p:spPr>
              <a:xfrm>
                <a:off x="3091286" y="990600"/>
                <a:ext cx="6153444" cy="749567"/>
              </a:xfrm>
              <a:prstGeom prst="roundRect">
                <a:avLst/>
              </a:prstGeom>
              <a:blipFill>
                <a:blip r:embed="rId13"/>
                <a:stretch>
                  <a:fillRect b="-10169"/>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3320813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
                                          </p:val>
                                        </p:tav>
                                        <p:tav tm="100000">
                                          <p:val>
                                            <p:strVal val="#ppt_x"/>
                                          </p:val>
                                        </p:tav>
                                      </p:tavLst>
                                    </p:anim>
                                    <p:anim calcmode="lin" valueType="num">
                                      <p:cBhvr>
                                        <p:cTn id="4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grpId="0"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down)">
                                      <p:cBhvr>
                                        <p:cTn id="49" dur="580">
                                          <p:stCondLst>
                                            <p:cond delay="0"/>
                                          </p:stCondLst>
                                        </p:cTn>
                                        <p:tgtEl>
                                          <p:spTgt spid="3"/>
                                        </p:tgtEl>
                                      </p:cBhvr>
                                    </p:animEffect>
                                    <p:anim calcmode="lin" valueType="num">
                                      <p:cBhvr>
                                        <p:cTn id="50"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55" dur="26">
                                          <p:stCondLst>
                                            <p:cond delay="650"/>
                                          </p:stCondLst>
                                        </p:cTn>
                                        <p:tgtEl>
                                          <p:spTgt spid="3"/>
                                        </p:tgtEl>
                                      </p:cBhvr>
                                      <p:to x="100000" y="60000"/>
                                    </p:animScale>
                                    <p:animScale>
                                      <p:cBhvr>
                                        <p:cTn id="56" dur="166" decel="50000">
                                          <p:stCondLst>
                                            <p:cond delay="676"/>
                                          </p:stCondLst>
                                        </p:cTn>
                                        <p:tgtEl>
                                          <p:spTgt spid="3"/>
                                        </p:tgtEl>
                                      </p:cBhvr>
                                      <p:to x="100000" y="100000"/>
                                    </p:animScale>
                                    <p:animScale>
                                      <p:cBhvr>
                                        <p:cTn id="57" dur="26">
                                          <p:stCondLst>
                                            <p:cond delay="1312"/>
                                          </p:stCondLst>
                                        </p:cTn>
                                        <p:tgtEl>
                                          <p:spTgt spid="3"/>
                                        </p:tgtEl>
                                      </p:cBhvr>
                                      <p:to x="100000" y="80000"/>
                                    </p:animScale>
                                    <p:animScale>
                                      <p:cBhvr>
                                        <p:cTn id="58" dur="166" decel="50000">
                                          <p:stCondLst>
                                            <p:cond delay="1338"/>
                                          </p:stCondLst>
                                        </p:cTn>
                                        <p:tgtEl>
                                          <p:spTgt spid="3"/>
                                        </p:tgtEl>
                                      </p:cBhvr>
                                      <p:to x="100000" y="100000"/>
                                    </p:animScale>
                                    <p:animScale>
                                      <p:cBhvr>
                                        <p:cTn id="59" dur="26">
                                          <p:stCondLst>
                                            <p:cond delay="1642"/>
                                          </p:stCondLst>
                                        </p:cTn>
                                        <p:tgtEl>
                                          <p:spTgt spid="3"/>
                                        </p:tgtEl>
                                      </p:cBhvr>
                                      <p:to x="100000" y="90000"/>
                                    </p:animScale>
                                    <p:animScale>
                                      <p:cBhvr>
                                        <p:cTn id="60" dur="166" decel="50000">
                                          <p:stCondLst>
                                            <p:cond delay="1668"/>
                                          </p:stCondLst>
                                        </p:cTn>
                                        <p:tgtEl>
                                          <p:spTgt spid="3"/>
                                        </p:tgtEl>
                                      </p:cBhvr>
                                      <p:to x="100000" y="100000"/>
                                    </p:animScale>
                                    <p:animScale>
                                      <p:cBhvr>
                                        <p:cTn id="61" dur="26">
                                          <p:stCondLst>
                                            <p:cond delay="1808"/>
                                          </p:stCondLst>
                                        </p:cTn>
                                        <p:tgtEl>
                                          <p:spTgt spid="3"/>
                                        </p:tgtEl>
                                      </p:cBhvr>
                                      <p:to x="100000" y="95000"/>
                                    </p:animScale>
                                    <p:animScale>
                                      <p:cBhvr>
                                        <p:cTn id="62" dur="166" decel="50000">
                                          <p:stCondLst>
                                            <p:cond delay="1834"/>
                                          </p:stCondLst>
                                        </p:cTn>
                                        <p:tgtEl>
                                          <p:spTgt spid="3"/>
                                        </p:tgtEl>
                                      </p:cBhvr>
                                      <p:to x="100000" y="100000"/>
                                    </p:animScale>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1000"/>
                                        <p:tgtEl>
                                          <p:spTgt spid="10"/>
                                        </p:tgtEl>
                                      </p:cBhvr>
                                    </p:animEffect>
                                    <p:anim calcmode="lin" valueType="num">
                                      <p:cBhvr>
                                        <p:cTn id="68" dur="1000" fill="hold"/>
                                        <p:tgtEl>
                                          <p:spTgt spid="10"/>
                                        </p:tgtEl>
                                        <p:attrNameLst>
                                          <p:attrName>ppt_x</p:attrName>
                                        </p:attrNameLst>
                                      </p:cBhvr>
                                      <p:tavLst>
                                        <p:tav tm="0">
                                          <p:val>
                                            <p:strVal val="#ppt_x"/>
                                          </p:val>
                                        </p:tav>
                                        <p:tav tm="100000">
                                          <p:val>
                                            <p:strVal val="#ppt_x"/>
                                          </p:val>
                                        </p:tav>
                                      </p:tavLst>
                                    </p:anim>
                                    <p:anim calcmode="lin" valueType="num">
                                      <p:cBhvr>
                                        <p:cTn id="69" dur="1000" fill="hold"/>
                                        <p:tgtEl>
                                          <p:spTgt spid="1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1000"/>
                                        <p:tgtEl>
                                          <p:spTgt spid="33"/>
                                        </p:tgtEl>
                                      </p:cBhvr>
                                    </p:animEffect>
                                    <p:anim calcmode="lin" valueType="num">
                                      <p:cBhvr>
                                        <p:cTn id="73" dur="1000" fill="hold"/>
                                        <p:tgtEl>
                                          <p:spTgt spid="33"/>
                                        </p:tgtEl>
                                        <p:attrNameLst>
                                          <p:attrName>ppt_x</p:attrName>
                                        </p:attrNameLst>
                                      </p:cBhvr>
                                      <p:tavLst>
                                        <p:tav tm="0">
                                          <p:val>
                                            <p:strVal val="#ppt_x"/>
                                          </p:val>
                                        </p:tav>
                                        <p:tav tm="100000">
                                          <p:val>
                                            <p:strVal val="#ppt_x"/>
                                          </p:val>
                                        </p:tav>
                                      </p:tavLst>
                                    </p:anim>
                                    <p:anim calcmode="lin" valueType="num">
                                      <p:cBhvr>
                                        <p:cTn id="74" dur="1000" fill="hold"/>
                                        <p:tgtEl>
                                          <p:spTgt spid="33"/>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1000"/>
                                        <p:tgtEl>
                                          <p:spTgt spid="19"/>
                                        </p:tgtEl>
                                      </p:cBhvr>
                                    </p:animEffect>
                                    <p:anim calcmode="lin" valueType="num">
                                      <p:cBhvr>
                                        <p:cTn id="78" dur="1000" fill="hold"/>
                                        <p:tgtEl>
                                          <p:spTgt spid="19"/>
                                        </p:tgtEl>
                                        <p:attrNameLst>
                                          <p:attrName>ppt_x</p:attrName>
                                        </p:attrNameLst>
                                      </p:cBhvr>
                                      <p:tavLst>
                                        <p:tav tm="0">
                                          <p:val>
                                            <p:strVal val="#ppt_x"/>
                                          </p:val>
                                        </p:tav>
                                        <p:tav tm="100000">
                                          <p:val>
                                            <p:strVal val="#ppt_x"/>
                                          </p:val>
                                        </p:tav>
                                      </p:tavLst>
                                    </p:anim>
                                    <p:anim calcmode="lin" valueType="num">
                                      <p:cBhvr>
                                        <p:cTn id="7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fade">
                                      <p:cBhvr>
                                        <p:cTn id="84" dur="1000"/>
                                        <p:tgtEl>
                                          <p:spTgt spid="23"/>
                                        </p:tgtEl>
                                      </p:cBhvr>
                                    </p:animEffect>
                                    <p:anim calcmode="lin" valueType="num">
                                      <p:cBhvr>
                                        <p:cTn id="85" dur="1000" fill="hold"/>
                                        <p:tgtEl>
                                          <p:spTgt spid="23"/>
                                        </p:tgtEl>
                                        <p:attrNameLst>
                                          <p:attrName>ppt_x</p:attrName>
                                        </p:attrNameLst>
                                      </p:cBhvr>
                                      <p:tavLst>
                                        <p:tav tm="0">
                                          <p:val>
                                            <p:strVal val="#ppt_x"/>
                                          </p:val>
                                        </p:tav>
                                        <p:tav tm="100000">
                                          <p:val>
                                            <p:strVal val="#ppt_x"/>
                                          </p:val>
                                        </p:tav>
                                      </p:tavLst>
                                    </p:anim>
                                    <p:anim calcmode="lin" valueType="num">
                                      <p:cBhvr>
                                        <p:cTn id="86" dur="1000" fill="hold"/>
                                        <p:tgtEl>
                                          <p:spTgt spid="23"/>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1000"/>
                                        <p:tgtEl>
                                          <p:spTgt spid="35"/>
                                        </p:tgtEl>
                                      </p:cBhvr>
                                    </p:animEffect>
                                    <p:anim calcmode="lin" valueType="num">
                                      <p:cBhvr>
                                        <p:cTn id="90" dur="1000" fill="hold"/>
                                        <p:tgtEl>
                                          <p:spTgt spid="35"/>
                                        </p:tgtEl>
                                        <p:attrNameLst>
                                          <p:attrName>ppt_x</p:attrName>
                                        </p:attrNameLst>
                                      </p:cBhvr>
                                      <p:tavLst>
                                        <p:tav tm="0">
                                          <p:val>
                                            <p:strVal val="#ppt_x"/>
                                          </p:val>
                                        </p:tav>
                                        <p:tav tm="100000">
                                          <p:val>
                                            <p:strVal val="#ppt_x"/>
                                          </p:val>
                                        </p:tav>
                                      </p:tavLst>
                                    </p:anim>
                                    <p:anim calcmode="lin" valueType="num">
                                      <p:cBhvr>
                                        <p:cTn id="91" dur="1000" fill="hold"/>
                                        <p:tgtEl>
                                          <p:spTgt spid="35"/>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Effect transition="in" filter="fade">
                                      <p:cBhvr>
                                        <p:cTn id="94" dur="1000"/>
                                        <p:tgtEl>
                                          <p:spTgt spid="12"/>
                                        </p:tgtEl>
                                      </p:cBhvr>
                                    </p:animEffect>
                                    <p:anim calcmode="lin" valueType="num">
                                      <p:cBhvr>
                                        <p:cTn id="95" dur="1000" fill="hold"/>
                                        <p:tgtEl>
                                          <p:spTgt spid="12"/>
                                        </p:tgtEl>
                                        <p:attrNameLst>
                                          <p:attrName>ppt_x</p:attrName>
                                        </p:attrNameLst>
                                      </p:cBhvr>
                                      <p:tavLst>
                                        <p:tav tm="0">
                                          <p:val>
                                            <p:strVal val="#ppt_x"/>
                                          </p:val>
                                        </p:tav>
                                        <p:tav tm="100000">
                                          <p:val>
                                            <p:strVal val="#ppt_x"/>
                                          </p:val>
                                        </p:tav>
                                      </p:tavLst>
                                    </p:anim>
                                    <p:anim calcmode="lin" valueType="num">
                                      <p:cBhvr>
                                        <p:cTn id="9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nodeType="click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fade">
                                      <p:cBhvr>
                                        <p:cTn id="101" dur="1000"/>
                                        <p:tgtEl>
                                          <p:spTgt spid="25"/>
                                        </p:tgtEl>
                                      </p:cBhvr>
                                    </p:animEffect>
                                    <p:anim calcmode="lin" valueType="num">
                                      <p:cBhvr>
                                        <p:cTn id="102" dur="1000" fill="hold"/>
                                        <p:tgtEl>
                                          <p:spTgt spid="25"/>
                                        </p:tgtEl>
                                        <p:attrNameLst>
                                          <p:attrName>ppt_x</p:attrName>
                                        </p:attrNameLst>
                                      </p:cBhvr>
                                      <p:tavLst>
                                        <p:tav tm="0">
                                          <p:val>
                                            <p:strVal val="#ppt_x"/>
                                          </p:val>
                                        </p:tav>
                                        <p:tav tm="100000">
                                          <p:val>
                                            <p:strVal val="#ppt_x"/>
                                          </p:val>
                                        </p:tav>
                                      </p:tavLst>
                                    </p:anim>
                                    <p:anim calcmode="lin" valueType="num">
                                      <p:cBhvr>
                                        <p:cTn id="103" dur="1000" fill="hold"/>
                                        <p:tgtEl>
                                          <p:spTgt spid="25"/>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Effect transition="in" filter="fade">
                                      <p:cBhvr>
                                        <p:cTn id="106" dur="1000"/>
                                        <p:tgtEl>
                                          <p:spTgt spid="21"/>
                                        </p:tgtEl>
                                      </p:cBhvr>
                                    </p:animEffect>
                                    <p:anim calcmode="lin" valueType="num">
                                      <p:cBhvr>
                                        <p:cTn id="107" dur="1000" fill="hold"/>
                                        <p:tgtEl>
                                          <p:spTgt spid="21"/>
                                        </p:tgtEl>
                                        <p:attrNameLst>
                                          <p:attrName>ppt_x</p:attrName>
                                        </p:attrNameLst>
                                      </p:cBhvr>
                                      <p:tavLst>
                                        <p:tav tm="0">
                                          <p:val>
                                            <p:strVal val="#ppt_x"/>
                                          </p:val>
                                        </p:tav>
                                        <p:tav tm="100000">
                                          <p:val>
                                            <p:strVal val="#ppt_x"/>
                                          </p:val>
                                        </p:tav>
                                      </p:tavLst>
                                    </p:anim>
                                    <p:anim calcmode="lin" valueType="num">
                                      <p:cBhvr>
                                        <p:cTn id="108" dur="1000" fill="hold"/>
                                        <p:tgtEl>
                                          <p:spTgt spid="21"/>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Effect transition="in" filter="fade">
                                      <p:cBhvr>
                                        <p:cTn id="111" dur="1000"/>
                                        <p:tgtEl>
                                          <p:spTgt spid="31"/>
                                        </p:tgtEl>
                                      </p:cBhvr>
                                    </p:animEffect>
                                    <p:anim calcmode="lin" valueType="num">
                                      <p:cBhvr>
                                        <p:cTn id="112" dur="1000" fill="hold"/>
                                        <p:tgtEl>
                                          <p:spTgt spid="31"/>
                                        </p:tgtEl>
                                        <p:attrNameLst>
                                          <p:attrName>ppt_x</p:attrName>
                                        </p:attrNameLst>
                                      </p:cBhvr>
                                      <p:tavLst>
                                        <p:tav tm="0">
                                          <p:val>
                                            <p:strVal val="#ppt_x"/>
                                          </p:val>
                                        </p:tav>
                                        <p:tav tm="100000">
                                          <p:val>
                                            <p:strVal val="#ppt_x"/>
                                          </p:val>
                                        </p:tav>
                                      </p:tavLst>
                                    </p:anim>
                                    <p:anim calcmode="lin" valueType="num">
                                      <p:cBhvr>
                                        <p:cTn id="113" dur="1000" fill="hold"/>
                                        <p:tgtEl>
                                          <p:spTgt spid="31"/>
                                        </p:tgtEl>
                                        <p:attrNameLst>
                                          <p:attrName>ppt_y</p:attrName>
                                        </p:attrNameLst>
                                      </p:cBhvr>
                                      <p:tavLst>
                                        <p:tav tm="0">
                                          <p:val>
                                            <p:strVal val="#ppt_y+.1"/>
                                          </p:val>
                                        </p:tav>
                                        <p:tav tm="100000">
                                          <p:val>
                                            <p:strVal val="#ppt_y"/>
                                          </p:val>
                                        </p:tav>
                                      </p:tavLst>
                                    </p:anim>
                                  </p:childTnLst>
                                </p:cTn>
                              </p:par>
                              <p:par>
                                <p:cTn id="114" presetID="42" presetClass="entr" presetSubtype="0" fill="hold" nodeType="withEffect">
                                  <p:stCondLst>
                                    <p:cond delay="0"/>
                                  </p:stCondLst>
                                  <p:childTnLst>
                                    <p:set>
                                      <p:cBhvr>
                                        <p:cTn id="115" dur="1" fill="hold">
                                          <p:stCondLst>
                                            <p:cond delay="0"/>
                                          </p:stCondLst>
                                        </p:cTn>
                                        <p:tgtEl>
                                          <p:spTgt spid="32"/>
                                        </p:tgtEl>
                                        <p:attrNameLst>
                                          <p:attrName>style.visibility</p:attrName>
                                        </p:attrNameLst>
                                      </p:cBhvr>
                                      <p:to>
                                        <p:strVal val="visible"/>
                                      </p:to>
                                    </p:set>
                                    <p:animEffect transition="in" filter="fade">
                                      <p:cBhvr>
                                        <p:cTn id="116" dur="1000"/>
                                        <p:tgtEl>
                                          <p:spTgt spid="32"/>
                                        </p:tgtEl>
                                      </p:cBhvr>
                                    </p:animEffect>
                                    <p:anim calcmode="lin" valueType="num">
                                      <p:cBhvr>
                                        <p:cTn id="117" dur="1000" fill="hold"/>
                                        <p:tgtEl>
                                          <p:spTgt spid="32"/>
                                        </p:tgtEl>
                                        <p:attrNameLst>
                                          <p:attrName>ppt_x</p:attrName>
                                        </p:attrNameLst>
                                      </p:cBhvr>
                                      <p:tavLst>
                                        <p:tav tm="0">
                                          <p:val>
                                            <p:strVal val="#ppt_x"/>
                                          </p:val>
                                        </p:tav>
                                        <p:tav tm="100000">
                                          <p:val>
                                            <p:strVal val="#ppt_x"/>
                                          </p:val>
                                        </p:tav>
                                      </p:tavLst>
                                    </p:anim>
                                    <p:anim calcmode="lin" valueType="num">
                                      <p:cBhvr>
                                        <p:cTn id="118" dur="1000" fill="hold"/>
                                        <p:tgtEl>
                                          <p:spTgt spid="32"/>
                                        </p:tgtEl>
                                        <p:attrNameLst>
                                          <p:attrName>ppt_y</p:attrName>
                                        </p:attrNameLst>
                                      </p:cBhvr>
                                      <p:tavLst>
                                        <p:tav tm="0">
                                          <p:val>
                                            <p:strVal val="#ppt_y+.1"/>
                                          </p:val>
                                        </p:tav>
                                        <p:tav tm="100000">
                                          <p:val>
                                            <p:strVal val="#ppt_y"/>
                                          </p:val>
                                        </p:tav>
                                      </p:tavLst>
                                    </p:anim>
                                  </p:childTnLst>
                                </p:cTn>
                              </p:par>
                              <p:par>
                                <p:cTn id="119" presetID="42" presetClass="entr" presetSubtype="0" fill="hold"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fade">
                                      <p:cBhvr>
                                        <p:cTn id="121" dur="1000"/>
                                        <p:tgtEl>
                                          <p:spTgt spid="28"/>
                                        </p:tgtEl>
                                      </p:cBhvr>
                                    </p:animEffect>
                                    <p:anim calcmode="lin" valueType="num">
                                      <p:cBhvr>
                                        <p:cTn id="122" dur="1000" fill="hold"/>
                                        <p:tgtEl>
                                          <p:spTgt spid="28"/>
                                        </p:tgtEl>
                                        <p:attrNameLst>
                                          <p:attrName>ppt_x</p:attrName>
                                        </p:attrNameLst>
                                      </p:cBhvr>
                                      <p:tavLst>
                                        <p:tav tm="0">
                                          <p:val>
                                            <p:strVal val="#ppt_x"/>
                                          </p:val>
                                        </p:tav>
                                        <p:tav tm="100000">
                                          <p:val>
                                            <p:strVal val="#ppt_x"/>
                                          </p:val>
                                        </p:tav>
                                      </p:tavLst>
                                    </p:anim>
                                    <p:anim calcmode="lin" valueType="num">
                                      <p:cBhvr>
                                        <p:cTn id="123" dur="1000" fill="hold"/>
                                        <p:tgtEl>
                                          <p:spTgt spid="28"/>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fade">
                                      <p:cBhvr>
                                        <p:cTn id="126" dur="1000"/>
                                        <p:tgtEl>
                                          <p:spTgt spid="29"/>
                                        </p:tgtEl>
                                      </p:cBhvr>
                                    </p:animEffect>
                                    <p:anim calcmode="lin" valueType="num">
                                      <p:cBhvr>
                                        <p:cTn id="127" dur="1000" fill="hold"/>
                                        <p:tgtEl>
                                          <p:spTgt spid="29"/>
                                        </p:tgtEl>
                                        <p:attrNameLst>
                                          <p:attrName>ppt_x</p:attrName>
                                        </p:attrNameLst>
                                      </p:cBhvr>
                                      <p:tavLst>
                                        <p:tav tm="0">
                                          <p:val>
                                            <p:strVal val="#ppt_x"/>
                                          </p:val>
                                        </p:tav>
                                        <p:tav tm="100000">
                                          <p:val>
                                            <p:strVal val="#ppt_x"/>
                                          </p:val>
                                        </p:tav>
                                      </p:tavLst>
                                    </p:anim>
                                    <p:anim calcmode="lin" valueType="num">
                                      <p:cBhvr>
                                        <p:cTn id="128" dur="1000" fill="hold"/>
                                        <p:tgtEl>
                                          <p:spTgt spid="29"/>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22"/>
                                        </p:tgtEl>
                                        <p:attrNameLst>
                                          <p:attrName>style.visibility</p:attrName>
                                        </p:attrNameLst>
                                      </p:cBhvr>
                                      <p:to>
                                        <p:strVal val="visible"/>
                                      </p:to>
                                    </p:set>
                                    <p:animEffect transition="in" filter="fade">
                                      <p:cBhvr>
                                        <p:cTn id="131" dur="1000"/>
                                        <p:tgtEl>
                                          <p:spTgt spid="22"/>
                                        </p:tgtEl>
                                      </p:cBhvr>
                                    </p:animEffect>
                                    <p:anim calcmode="lin" valueType="num">
                                      <p:cBhvr>
                                        <p:cTn id="132" dur="1000" fill="hold"/>
                                        <p:tgtEl>
                                          <p:spTgt spid="22"/>
                                        </p:tgtEl>
                                        <p:attrNameLst>
                                          <p:attrName>ppt_x</p:attrName>
                                        </p:attrNameLst>
                                      </p:cBhvr>
                                      <p:tavLst>
                                        <p:tav tm="0">
                                          <p:val>
                                            <p:strVal val="#ppt_x"/>
                                          </p:val>
                                        </p:tav>
                                        <p:tav tm="100000">
                                          <p:val>
                                            <p:strVal val="#ppt_x"/>
                                          </p:val>
                                        </p:tav>
                                      </p:tavLst>
                                    </p:anim>
                                    <p:anim calcmode="lin" valueType="num">
                                      <p:cBhvr>
                                        <p:cTn id="133" dur="1000" fill="hold"/>
                                        <p:tgtEl>
                                          <p:spTgt spid="22"/>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37"/>
                                        </p:tgtEl>
                                        <p:attrNameLst>
                                          <p:attrName>style.visibility</p:attrName>
                                        </p:attrNameLst>
                                      </p:cBhvr>
                                      <p:to>
                                        <p:strVal val="visible"/>
                                      </p:to>
                                    </p:set>
                                    <p:animEffect transition="in" filter="fade">
                                      <p:cBhvr>
                                        <p:cTn id="136" dur="1000"/>
                                        <p:tgtEl>
                                          <p:spTgt spid="37"/>
                                        </p:tgtEl>
                                      </p:cBhvr>
                                    </p:animEffect>
                                    <p:anim calcmode="lin" valueType="num">
                                      <p:cBhvr>
                                        <p:cTn id="137" dur="1000" fill="hold"/>
                                        <p:tgtEl>
                                          <p:spTgt spid="37"/>
                                        </p:tgtEl>
                                        <p:attrNameLst>
                                          <p:attrName>ppt_x</p:attrName>
                                        </p:attrNameLst>
                                      </p:cBhvr>
                                      <p:tavLst>
                                        <p:tav tm="0">
                                          <p:val>
                                            <p:strVal val="#ppt_x"/>
                                          </p:val>
                                        </p:tav>
                                        <p:tav tm="100000">
                                          <p:val>
                                            <p:strVal val="#ppt_x"/>
                                          </p:val>
                                        </p:tav>
                                      </p:tavLst>
                                    </p:anim>
                                    <p:anim calcmode="lin" valueType="num">
                                      <p:cBhvr>
                                        <p:cTn id="138" dur="1000" fill="hold"/>
                                        <p:tgtEl>
                                          <p:spTgt spid="37"/>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fade">
                                      <p:cBhvr>
                                        <p:cTn id="141" dur="1000"/>
                                        <p:tgtEl>
                                          <p:spTgt spid="16"/>
                                        </p:tgtEl>
                                      </p:cBhvr>
                                    </p:animEffect>
                                    <p:anim calcmode="lin" valueType="num">
                                      <p:cBhvr>
                                        <p:cTn id="142" dur="1000" fill="hold"/>
                                        <p:tgtEl>
                                          <p:spTgt spid="16"/>
                                        </p:tgtEl>
                                        <p:attrNameLst>
                                          <p:attrName>ppt_x</p:attrName>
                                        </p:attrNameLst>
                                      </p:cBhvr>
                                      <p:tavLst>
                                        <p:tav tm="0">
                                          <p:val>
                                            <p:strVal val="#ppt_x"/>
                                          </p:val>
                                        </p:tav>
                                        <p:tav tm="100000">
                                          <p:val>
                                            <p:strVal val="#ppt_x"/>
                                          </p:val>
                                        </p:tav>
                                      </p:tavLst>
                                    </p:anim>
                                    <p:anim calcmode="lin" valueType="num">
                                      <p:cBhvr>
                                        <p:cTn id="143" dur="1000" fill="hold"/>
                                        <p:tgtEl>
                                          <p:spTgt spid="16"/>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14"/>
                                        </p:tgtEl>
                                        <p:attrNameLst>
                                          <p:attrName>style.visibility</p:attrName>
                                        </p:attrNameLst>
                                      </p:cBhvr>
                                      <p:to>
                                        <p:strVal val="visible"/>
                                      </p:to>
                                    </p:set>
                                    <p:animEffect transition="in" filter="fade">
                                      <p:cBhvr>
                                        <p:cTn id="146" dur="1000"/>
                                        <p:tgtEl>
                                          <p:spTgt spid="14"/>
                                        </p:tgtEl>
                                      </p:cBhvr>
                                    </p:animEffect>
                                    <p:anim calcmode="lin" valueType="num">
                                      <p:cBhvr>
                                        <p:cTn id="147" dur="1000" fill="hold"/>
                                        <p:tgtEl>
                                          <p:spTgt spid="14"/>
                                        </p:tgtEl>
                                        <p:attrNameLst>
                                          <p:attrName>ppt_x</p:attrName>
                                        </p:attrNameLst>
                                      </p:cBhvr>
                                      <p:tavLst>
                                        <p:tav tm="0">
                                          <p:val>
                                            <p:strVal val="#ppt_x"/>
                                          </p:val>
                                        </p:tav>
                                        <p:tav tm="100000">
                                          <p:val>
                                            <p:strVal val="#ppt_x"/>
                                          </p:val>
                                        </p:tav>
                                      </p:tavLst>
                                    </p:anim>
                                    <p:anim calcmode="lin" valueType="num">
                                      <p:cBhvr>
                                        <p:cTn id="148" dur="1000" fill="hold"/>
                                        <p:tgtEl>
                                          <p:spTgt spid="14"/>
                                        </p:tgtEl>
                                        <p:attrNameLst>
                                          <p:attrName>ppt_y</p:attrName>
                                        </p:attrNameLst>
                                      </p:cBhvr>
                                      <p:tavLst>
                                        <p:tav tm="0">
                                          <p:val>
                                            <p:strVal val="#ppt_y+.1"/>
                                          </p:val>
                                        </p:tav>
                                        <p:tav tm="100000">
                                          <p:val>
                                            <p:strVal val="#ppt_y"/>
                                          </p:val>
                                        </p:tav>
                                      </p:tavLst>
                                    </p:anim>
                                  </p:childTnLst>
                                </p:cTn>
                              </p:par>
                              <p:par>
                                <p:cTn id="149" presetID="42" presetClass="entr" presetSubtype="0" fill="hold" grpId="0"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fade">
                                      <p:cBhvr>
                                        <p:cTn id="151" dur="1000"/>
                                        <p:tgtEl>
                                          <p:spTgt spid="18"/>
                                        </p:tgtEl>
                                      </p:cBhvr>
                                    </p:animEffect>
                                    <p:anim calcmode="lin" valueType="num">
                                      <p:cBhvr>
                                        <p:cTn id="152" dur="1000" fill="hold"/>
                                        <p:tgtEl>
                                          <p:spTgt spid="18"/>
                                        </p:tgtEl>
                                        <p:attrNameLst>
                                          <p:attrName>ppt_x</p:attrName>
                                        </p:attrNameLst>
                                      </p:cBhvr>
                                      <p:tavLst>
                                        <p:tav tm="0">
                                          <p:val>
                                            <p:strVal val="#ppt_x"/>
                                          </p:val>
                                        </p:tav>
                                        <p:tav tm="100000">
                                          <p:val>
                                            <p:strVal val="#ppt_x"/>
                                          </p:val>
                                        </p:tav>
                                      </p:tavLst>
                                    </p:anim>
                                    <p:anim calcmode="lin" valueType="num">
                                      <p:cBhvr>
                                        <p:cTn id="153" dur="1000" fill="hold"/>
                                        <p:tgtEl>
                                          <p:spTgt spid="18"/>
                                        </p:tgtEl>
                                        <p:attrNameLst>
                                          <p:attrName>ppt_y</p:attrName>
                                        </p:attrNameLst>
                                      </p:cBhvr>
                                      <p:tavLst>
                                        <p:tav tm="0">
                                          <p:val>
                                            <p:strVal val="#ppt_y+.1"/>
                                          </p:val>
                                        </p:tav>
                                        <p:tav tm="100000">
                                          <p:val>
                                            <p:strVal val="#ppt_y"/>
                                          </p:val>
                                        </p:tav>
                                      </p:tavLst>
                                    </p:anim>
                                  </p:childTnLst>
                                </p:cTn>
                              </p:par>
                              <p:par>
                                <p:cTn id="154" presetID="42" presetClass="entr" presetSubtype="0" fill="hold" grpId="0"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fade">
                                      <p:cBhvr>
                                        <p:cTn id="156" dur="1000"/>
                                        <p:tgtEl>
                                          <p:spTgt spid="20"/>
                                        </p:tgtEl>
                                      </p:cBhvr>
                                    </p:animEffect>
                                    <p:anim calcmode="lin" valueType="num">
                                      <p:cBhvr>
                                        <p:cTn id="157" dur="1000" fill="hold"/>
                                        <p:tgtEl>
                                          <p:spTgt spid="20"/>
                                        </p:tgtEl>
                                        <p:attrNameLst>
                                          <p:attrName>ppt_x</p:attrName>
                                        </p:attrNameLst>
                                      </p:cBhvr>
                                      <p:tavLst>
                                        <p:tav tm="0">
                                          <p:val>
                                            <p:strVal val="#ppt_x"/>
                                          </p:val>
                                        </p:tav>
                                        <p:tav tm="100000">
                                          <p:val>
                                            <p:strVal val="#ppt_x"/>
                                          </p:val>
                                        </p:tav>
                                      </p:tavLst>
                                    </p:anim>
                                    <p:anim calcmode="lin" valueType="num">
                                      <p:cBhvr>
                                        <p:cTn id="15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53" presetClass="entr" presetSubtype="16" fill="hold" grpId="0" nodeType="clickEffect">
                                  <p:stCondLst>
                                    <p:cond delay="0"/>
                                  </p:stCondLst>
                                  <p:childTnLst>
                                    <p:set>
                                      <p:cBhvr>
                                        <p:cTn id="162" dur="1" fill="hold">
                                          <p:stCondLst>
                                            <p:cond delay="0"/>
                                          </p:stCondLst>
                                        </p:cTn>
                                        <p:tgtEl>
                                          <p:spTgt spid="41"/>
                                        </p:tgtEl>
                                        <p:attrNameLst>
                                          <p:attrName>style.visibility</p:attrName>
                                        </p:attrNameLst>
                                      </p:cBhvr>
                                      <p:to>
                                        <p:strVal val="visible"/>
                                      </p:to>
                                    </p:set>
                                    <p:anim calcmode="lin" valueType="num">
                                      <p:cBhvr>
                                        <p:cTn id="163" dur="500" fill="hold"/>
                                        <p:tgtEl>
                                          <p:spTgt spid="41"/>
                                        </p:tgtEl>
                                        <p:attrNameLst>
                                          <p:attrName>ppt_w</p:attrName>
                                        </p:attrNameLst>
                                      </p:cBhvr>
                                      <p:tavLst>
                                        <p:tav tm="0">
                                          <p:val>
                                            <p:fltVal val="0"/>
                                          </p:val>
                                        </p:tav>
                                        <p:tav tm="100000">
                                          <p:val>
                                            <p:strVal val="#ppt_w"/>
                                          </p:val>
                                        </p:tav>
                                      </p:tavLst>
                                    </p:anim>
                                    <p:anim calcmode="lin" valueType="num">
                                      <p:cBhvr>
                                        <p:cTn id="164" dur="500" fill="hold"/>
                                        <p:tgtEl>
                                          <p:spTgt spid="41"/>
                                        </p:tgtEl>
                                        <p:attrNameLst>
                                          <p:attrName>ppt_h</p:attrName>
                                        </p:attrNameLst>
                                      </p:cBhvr>
                                      <p:tavLst>
                                        <p:tav tm="0">
                                          <p:val>
                                            <p:fltVal val="0"/>
                                          </p:val>
                                        </p:tav>
                                        <p:tav tm="100000">
                                          <p:val>
                                            <p:strVal val="#ppt_h"/>
                                          </p:val>
                                        </p:tav>
                                      </p:tavLst>
                                    </p:anim>
                                    <p:animEffect transition="in" filter="fade">
                                      <p:cBhvr>
                                        <p:cTn id="16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13" grpId="0" animBg="1"/>
      <p:bldP spid="15" grpId="0" animBg="1"/>
      <p:bldP spid="17" grpId="0" animBg="1"/>
      <p:bldP spid="33" grpId="0"/>
      <p:bldP spid="35" grpId="0"/>
      <p:bldP spid="37" grpId="0"/>
      <p:bldP spid="24" grpId="0" animBg="1"/>
      <p:bldP spid="3" grpId="0" animBg="1"/>
      <p:bldP spid="10" grpId="0" animBg="1"/>
      <p:bldP spid="12" grpId="0" animBg="1"/>
      <p:bldP spid="14" grpId="0" animBg="1"/>
      <p:bldP spid="16" grpId="0" animBg="1"/>
      <p:bldP spid="18" grpId="0" animBg="1"/>
      <p:bldP spid="20" grpId="0" animBg="1"/>
      <p:bldP spid="21" grpId="0"/>
      <p:bldP spid="22" grpId="0"/>
      <p:bldP spid="29" grpId="0"/>
      <p:bldP spid="4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标题 1">
            <a:extLst>
              <a:ext uri="{FF2B5EF4-FFF2-40B4-BE49-F238E27FC236}">
                <a16:creationId xmlns:a16="http://schemas.microsoft.com/office/drawing/2014/main" id="{0EA5B6EA-2FDC-C74D-A5C5-3E1F7705FE0F}"/>
              </a:ext>
            </a:extLst>
          </p:cNvPr>
          <p:cNvSpPr>
            <a:spLocks noGrp="1" noChangeArrowheads="1"/>
          </p:cNvSpPr>
          <p:nvPr>
            <p:ph type="title"/>
          </p:nvPr>
        </p:nvSpPr>
        <p:spPr>
          <a:xfrm>
            <a:off x="609600" y="98612"/>
            <a:ext cx="10820400" cy="846138"/>
          </a:xfrm>
        </p:spPr>
        <p:txBody>
          <a:bodyPr/>
          <a:lstStyle/>
          <a:p>
            <a:r>
              <a:rPr lang="zh-CN" altLang="en-US" sz="4400" dirty="0"/>
              <a:t>国债期货系列案例之二：</a:t>
            </a:r>
            <a:r>
              <a:rPr lang="zh-CN" altLang="en-US" dirty="0">
                <a:ea typeface="Adobe 黑体 Std R" panose="020B0400000000000000" pitchFamily="34" charset="-128"/>
              </a:rPr>
              <a:t>转换因子的计算</a:t>
            </a:r>
          </a:p>
        </p:txBody>
      </p:sp>
      <p:sp>
        <p:nvSpPr>
          <p:cNvPr id="3" name="内容占位符 2">
            <a:extLst>
              <a:ext uri="{FF2B5EF4-FFF2-40B4-BE49-F238E27FC236}">
                <a16:creationId xmlns:a16="http://schemas.microsoft.com/office/drawing/2014/main" id="{2F2E1949-AD04-484C-A646-7FDD95159238}"/>
              </a:ext>
            </a:extLst>
          </p:cNvPr>
          <p:cNvSpPr>
            <a:spLocks noGrp="1"/>
          </p:cNvSpPr>
          <p:nvPr>
            <p:ph idx="1"/>
          </p:nvPr>
        </p:nvSpPr>
        <p:spPr>
          <a:xfrm>
            <a:off x="548062" y="1332196"/>
            <a:ext cx="11201400" cy="5183187"/>
          </a:xfrm>
        </p:spPr>
        <p:txBody>
          <a:bodyPr/>
          <a:lstStyle/>
          <a:p>
            <a:pPr>
              <a:defRPr/>
            </a:pPr>
            <a:r>
              <a:rPr lang="zh-CN" altLang="en-US" dirty="0"/>
              <a:t>前述国债</a:t>
            </a:r>
            <a:r>
              <a:rPr lang="en-US" altLang="zh-CN" dirty="0"/>
              <a:t>220010</a:t>
            </a:r>
            <a:r>
              <a:rPr lang="zh-CN" altLang="zh-CN" dirty="0"/>
              <a:t>是否属于</a:t>
            </a:r>
            <a:r>
              <a:rPr lang="en-US" altLang="zh-CN" dirty="0"/>
              <a:t>10</a:t>
            </a:r>
            <a:r>
              <a:rPr lang="zh-CN" altLang="zh-CN" dirty="0"/>
              <a:t>年期国债期货合约</a:t>
            </a:r>
            <a:r>
              <a:rPr lang="en-US" altLang="zh-CN" dirty="0"/>
              <a:t>T2312</a:t>
            </a:r>
            <a:r>
              <a:rPr lang="zh-CN" altLang="en-US" dirty="0"/>
              <a:t>和</a:t>
            </a:r>
            <a:r>
              <a:rPr lang="en-US" altLang="zh-CN" dirty="0"/>
              <a:t>T2403</a:t>
            </a:r>
            <a:r>
              <a:rPr lang="zh-CN" altLang="zh-CN" dirty="0"/>
              <a:t>的可交割券？如果是，其转换因子分别为多少？</a:t>
            </a:r>
            <a:endParaRPr lang="en-US" altLang="zh-CN" dirty="0"/>
          </a:p>
          <a:p>
            <a:pPr>
              <a:defRPr/>
            </a:pPr>
            <a:endParaRPr lang="zh-CN" altLang="en-US" dirty="0"/>
          </a:p>
        </p:txBody>
      </p:sp>
      <p:sp>
        <p:nvSpPr>
          <p:cNvPr id="87043" name="灯片编号占位符 3">
            <a:extLst>
              <a:ext uri="{FF2B5EF4-FFF2-40B4-BE49-F238E27FC236}">
                <a16:creationId xmlns:a16="http://schemas.microsoft.com/office/drawing/2014/main" id="{D1DBDCD4-758B-D64B-866E-BE3198C1E145}"/>
              </a:ext>
            </a:extLst>
          </p:cNvPr>
          <p:cNvSpPr>
            <a:spLocks noGrp="1" noChangeArrowheads="1"/>
          </p:cNvSpPr>
          <p:nvPr>
            <p:ph type="sldNum" sz="quarter" idx="10"/>
          </p:nvPr>
        </p:nvSpPr>
        <p:spPr>
          <a:xfrm>
            <a:off x="10307638" y="6524626"/>
            <a:ext cx="2844800" cy="288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900B251A-B4C6-DC42-996F-8551E4F37E4E}" type="slidenum">
              <a:rPr lang="zh-CN" altLang="en-US" sz="12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45</a:t>
            </a:fld>
            <a:endParaRPr lang="zh-CN" altLang="en-US" sz="1200">
              <a:solidFill>
                <a:srgbClr val="7F7F7F"/>
              </a:solidFill>
              <a:latin typeface="Adobe Jenson Pro Capt" panose="020A0503050201030203" pitchFamily="18" charset="0"/>
              <a:ea typeface="宋体" panose="02010600030101010101" pitchFamily="2" charset="-122"/>
            </a:endParaRPr>
          </a:p>
        </p:txBody>
      </p:sp>
      <mc:AlternateContent xmlns:mc="http://schemas.openxmlformats.org/markup-compatibility/2006" xmlns:a14="http://schemas.microsoft.com/office/drawing/2010/main">
        <mc:Choice Requires="a14">
          <p:graphicFrame>
            <p:nvGraphicFramePr>
              <p:cNvPr id="10" name="表格 11">
                <a:extLst>
                  <a:ext uri="{FF2B5EF4-FFF2-40B4-BE49-F238E27FC236}">
                    <a16:creationId xmlns:a16="http://schemas.microsoft.com/office/drawing/2014/main" id="{0C70E96C-1909-AA4A-8F07-1EF17AF69FF8}"/>
                  </a:ext>
                </a:extLst>
              </p:cNvPr>
              <p:cNvGraphicFramePr>
                <a:graphicFrameLocks noGrp="1"/>
              </p:cNvGraphicFramePr>
              <p:nvPr>
                <p:extLst>
                  <p:ext uri="{D42A27DB-BD31-4B8C-83A1-F6EECF244321}">
                    <p14:modId xmlns:p14="http://schemas.microsoft.com/office/powerpoint/2010/main" val="3770607601"/>
                  </p:ext>
                </p:extLst>
              </p:nvPr>
            </p:nvGraphicFramePr>
            <p:xfrm>
              <a:off x="2133600" y="2895600"/>
              <a:ext cx="8686800" cy="2421072"/>
            </p:xfrm>
            <a:graphic>
              <a:graphicData uri="http://schemas.openxmlformats.org/drawingml/2006/table">
                <a:tbl>
                  <a:tblPr firstRow="1" bandRow="1">
                    <a:tableStyleId>{5940675A-B579-460E-94D1-54222C63F5DA}</a:tableStyleId>
                  </a:tblPr>
                  <a:tblGrid>
                    <a:gridCol w="4343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332458">
                    <a:tc>
                      <a:txBody>
                        <a:bodyPr/>
                        <a:lstStyle/>
                        <a:p>
                          <a:pPr algn="ctr"/>
                          <a:r>
                            <a:rPr lang="en-US" altLang="zh-CN" sz="1400" dirty="0">
                              <a:latin typeface="Adobe Jenson Pro" panose="020A0503050201030203" pitchFamily="18" charset="0"/>
                              <a:ea typeface="楷体" panose="02010609060101010101" pitchFamily="49" charset="-122"/>
                            </a:rPr>
                            <a:t>T2312</a:t>
                          </a:r>
                          <a:endParaRPr lang="zh-CN" altLang="en-US" sz="1400" dirty="0">
                            <a:latin typeface="Adobe Jenson Pro" panose="020A0503050201030203" pitchFamily="18" charset="0"/>
                            <a:ea typeface="楷体" panose="02010609060101010101" pitchFamily="49" charset="-122"/>
                          </a:endParaRPr>
                        </a:p>
                      </a:txBody>
                      <a:tcPr marL="68580" marR="68580" marT="34290" marB="34290">
                        <a:lnL w="12700" cap="flat" cmpd="sng" algn="ctr">
                          <a:noFill/>
                          <a:prstDash val="solid"/>
                          <a:round/>
                          <a:headEnd type="none" w="med" len="med"/>
                          <a:tailEnd type="none" w="med" len="med"/>
                        </a:lnL>
                      </a:tcPr>
                    </a:tc>
                    <a:tc>
                      <a:txBody>
                        <a:bodyPr/>
                        <a:lstStyle/>
                        <a:p>
                          <a:pPr algn="ctr"/>
                          <a:r>
                            <a:rPr lang="en-US" altLang="zh-CN" sz="1400" dirty="0">
                              <a:latin typeface="Adobe Jenson Pro" panose="020A0503050201030203" pitchFamily="18" charset="0"/>
                              <a:ea typeface="楷体" panose="02010609060101010101" pitchFamily="49" charset="-122"/>
                            </a:rPr>
                            <a:t>T2403</a:t>
                          </a:r>
                          <a:endParaRPr lang="zh-CN" altLang="en-US" sz="1400" dirty="0">
                            <a:latin typeface="Adobe Jenson Pro" panose="020A0503050201030203" pitchFamily="18" charset="0"/>
                            <a:ea typeface="楷体" panose="02010609060101010101" pitchFamily="49" charset="-122"/>
                          </a:endParaRPr>
                        </a:p>
                      </a:txBody>
                      <a:tcPr marL="68580" marR="68580" marT="34290" marB="34290">
                        <a:lnR w="12700" cap="flat" cmpd="sng" algn="ctr">
                          <a:noFill/>
                          <a:prstDash val="solid"/>
                          <a:round/>
                          <a:headEnd type="none" w="med" len="med"/>
                          <a:tailEnd type="none" w="med" len="med"/>
                        </a:lnR>
                      </a:tcPr>
                    </a:tc>
                    <a:extLst>
                      <a:ext uri="{0D108BD9-81ED-4DB2-BD59-A6C34878D82A}">
                        <a16:rowId xmlns:a16="http://schemas.microsoft.com/office/drawing/2014/main" val="10000"/>
                      </a:ext>
                    </a:extLst>
                  </a:tr>
                  <a:tr h="332458">
                    <a:tc>
                      <a:txBody>
                        <a:bodyPr/>
                        <a:lstStyle/>
                        <a:p>
                          <a:pPr algn="ctr"/>
                          <a:r>
                            <a:rPr lang="en-US" altLang="zh-CN" sz="1400" dirty="0">
                              <a:latin typeface="Adobe Jenson Pro" panose="020A0503050201030203" pitchFamily="18" charset="0"/>
                              <a:ea typeface="楷体" panose="02010609060101010101" pitchFamily="49" charset="-122"/>
                            </a:rPr>
                            <a:t>8</a:t>
                          </a:r>
                          <a:r>
                            <a:rPr lang="zh-CN" altLang="en-US" sz="1400" dirty="0">
                              <a:latin typeface="Adobe Jenson Pro" panose="020A0503050201030203" pitchFamily="18" charset="0"/>
                              <a:ea typeface="楷体" panose="02010609060101010101" pitchFamily="49" charset="-122"/>
                            </a:rPr>
                            <a:t>年</a:t>
                          </a:r>
                          <a:r>
                            <a:rPr lang="en-US" altLang="zh-CN" sz="1400" dirty="0">
                              <a:latin typeface="Adobe Jenson Pro" panose="020A0503050201030203" pitchFamily="18" charset="0"/>
                              <a:ea typeface="楷体" panose="02010609060101010101" pitchFamily="49" charset="-122"/>
                            </a:rPr>
                            <a:t>5</a:t>
                          </a:r>
                          <a:r>
                            <a:rPr lang="zh-CN" altLang="en-US" sz="1400" dirty="0">
                              <a:latin typeface="Adobe Jenson Pro" panose="020A0503050201030203" pitchFamily="18" charset="0"/>
                              <a:ea typeface="楷体" panose="02010609060101010101" pitchFamily="49" charset="-122"/>
                            </a:rPr>
                            <a:t>个月</a:t>
                          </a:r>
                          <a:r>
                            <a:rPr lang="en-US" altLang="zh-CN" sz="1400" dirty="0">
                              <a:latin typeface="Adobe Jenson Pro" panose="020A0503050201030203" pitchFamily="18" charset="0"/>
                              <a:ea typeface="楷体" panose="02010609060101010101" pitchFamily="49" charset="-122"/>
                            </a:rPr>
                            <a:t> </a:t>
                          </a:r>
                          <a:endParaRPr lang="zh-CN" altLang="en-US" sz="1400" dirty="0">
                            <a:latin typeface="Adobe Jenson Pro" panose="020A0503050201030203" pitchFamily="18" charset="0"/>
                            <a:ea typeface="楷体" panose="02010609060101010101" pitchFamily="49" charset="-122"/>
                          </a:endParaRPr>
                        </a:p>
                      </a:txBody>
                      <a:tcPr marL="68580" marR="68580" marT="34290" marB="34290">
                        <a:lnL w="12700" cap="flat" cmpd="sng" algn="ctr">
                          <a:noFill/>
                          <a:prstDash val="solid"/>
                          <a:round/>
                          <a:headEnd type="none" w="med" len="med"/>
                          <a:tailEnd type="none" w="med" len="med"/>
                        </a:lnL>
                      </a:tcPr>
                    </a:tc>
                    <a:tc>
                      <a:txBody>
                        <a:bodyPr/>
                        <a:lstStyle/>
                        <a:p>
                          <a:pPr algn="ctr"/>
                          <a:r>
                            <a:rPr lang="en-US" altLang="zh-CN" sz="1400" dirty="0">
                              <a:latin typeface="Adobe Jenson Pro" panose="020A0503050201030203" pitchFamily="18" charset="0"/>
                              <a:ea typeface="楷体" panose="02010609060101010101" pitchFamily="49" charset="-122"/>
                            </a:rPr>
                            <a:t>8</a:t>
                          </a:r>
                          <a:r>
                            <a:rPr lang="zh-CN" altLang="en-US" sz="1400" dirty="0">
                              <a:latin typeface="Adobe Jenson Pro" panose="020A0503050201030203" pitchFamily="18" charset="0"/>
                              <a:ea typeface="楷体" panose="02010609060101010101" pitchFamily="49" charset="-122"/>
                            </a:rPr>
                            <a:t>年</a:t>
                          </a:r>
                          <a:r>
                            <a:rPr lang="en-US" altLang="zh-CN" sz="1400" dirty="0">
                              <a:latin typeface="Adobe Jenson Pro" panose="020A0503050201030203" pitchFamily="18" charset="0"/>
                              <a:ea typeface="楷体" panose="02010609060101010101" pitchFamily="49" charset="-122"/>
                            </a:rPr>
                            <a:t>2</a:t>
                          </a:r>
                          <a:r>
                            <a:rPr lang="zh-CN" altLang="en-US" sz="1400" dirty="0">
                              <a:latin typeface="Adobe Jenson Pro" panose="020A0503050201030203" pitchFamily="18" charset="0"/>
                              <a:ea typeface="楷体" panose="02010609060101010101" pitchFamily="49" charset="-122"/>
                            </a:rPr>
                            <a:t>个月</a:t>
                          </a:r>
                          <a:r>
                            <a:rPr lang="en-US" altLang="zh-CN" sz="1400" dirty="0">
                              <a:latin typeface="Adobe Jenson Pro" panose="020A0503050201030203" pitchFamily="18" charset="0"/>
                              <a:ea typeface="楷体" panose="02010609060101010101" pitchFamily="49" charset="-122"/>
                            </a:rPr>
                            <a:t> </a:t>
                          </a:r>
                          <a:endParaRPr lang="zh-CN" altLang="en-US" sz="1400" dirty="0">
                            <a:latin typeface="Adobe Jenson Pro" panose="020A0503050201030203" pitchFamily="18" charset="0"/>
                            <a:ea typeface="楷体" panose="02010609060101010101" pitchFamily="49" charset="-122"/>
                          </a:endParaRPr>
                        </a:p>
                      </a:txBody>
                      <a:tcPr marL="68580" marR="68580" marT="34290" marB="34290">
                        <a:lnR w="12700" cap="flat" cmpd="sng" algn="ctr">
                          <a:noFill/>
                          <a:prstDash val="solid"/>
                          <a:round/>
                          <a:headEnd type="none" w="med" len="med"/>
                          <a:tailEnd type="none" w="med" len="med"/>
                        </a:lnR>
                      </a:tcPr>
                    </a:tc>
                    <a:extLst>
                      <a:ext uri="{0D108BD9-81ED-4DB2-BD59-A6C34878D82A}">
                        <a16:rowId xmlns:a16="http://schemas.microsoft.com/office/drawing/2014/main" val="10001"/>
                      </a:ext>
                    </a:extLst>
                  </a:tr>
                  <a:tr h="33245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nary>
                                  <m:naryPr>
                                    <m:chr m:val="∑"/>
                                    <m:limLoc m:val="undOvr"/>
                                    <m:grow m:val="on"/>
                                    <m:ctrlPr>
                                      <a:rPr lang="zh-CN" altLang="zh-CN" sz="1400" i="1" kern="1200" smtClean="0">
                                        <a:solidFill>
                                          <a:schemeClr val="tx1"/>
                                        </a:solidFill>
                                        <a:effectLst/>
                                        <a:latin typeface="Cambria Math" panose="02040503050406030204" pitchFamily="18" charset="0"/>
                                        <a:ea typeface="+mn-ea"/>
                                        <a:cs typeface="+mn-cs"/>
                                      </a:rPr>
                                    </m:ctrlPr>
                                  </m:naryPr>
                                  <m:sub>
                                    <m:r>
                                      <a:rPr lang="en-US" altLang="zh-CN" sz="1400" i="1" kern="1200">
                                        <a:solidFill>
                                          <a:schemeClr val="tx1"/>
                                        </a:solidFill>
                                        <a:effectLst/>
                                        <a:latin typeface="Cambria Math" panose="02040503050406030204" pitchFamily="18" charset="0"/>
                                        <a:ea typeface="+mn-ea"/>
                                        <a:cs typeface="+mn-cs"/>
                                      </a:rPr>
                                      <m:t>𝑖</m:t>
                                    </m:r>
                                    <m:r>
                                      <a:rPr lang="en-US" altLang="zh-CN" sz="1400" i="1" kern="1200">
                                        <a:solidFill>
                                          <a:schemeClr val="tx1"/>
                                        </a:solidFill>
                                        <a:effectLst/>
                                        <a:latin typeface="Cambria Math" panose="02040503050406030204" pitchFamily="18" charset="0"/>
                                        <a:ea typeface="+mn-ea"/>
                                        <a:cs typeface="+mn-cs"/>
                                      </a:rPr>
                                      <m:t>=0</m:t>
                                    </m:r>
                                  </m:sub>
                                  <m:sup>
                                    <m:r>
                                      <a:rPr lang="en-US" altLang="zh-CN" sz="1400" i="1" kern="1200">
                                        <a:solidFill>
                                          <a:schemeClr val="tx1"/>
                                        </a:solidFill>
                                        <a:effectLst/>
                                        <a:latin typeface="Cambria Math" panose="02040503050406030204" pitchFamily="18" charset="0"/>
                                        <a:ea typeface="+mn-ea"/>
                                        <a:cs typeface="+mn-cs"/>
                                      </a:rPr>
                                      <m:t>16</m:t>
                                    </m:r>
                                  </m:sup>
                                  <m:e>
                                    <m:f>
                                      <m:fPr>
                                        <m:ctrlPr>
                                          <a:rPr lang="zh-CN" altLang="zh-CN" sz="1400" i="1" kern="1200">
                                            <a:solidFill>
                                              <a:schemeClr val="tx1"/>
                                            </a:solidFill>
                                            <a:effectLst/>
                                            <a:latin typeface="Cambria Math" panose="02040503050406030204" pitchFamily="18" charset="0"/>
                                            <a:ea typeface="+mn-ea"/>
                                            <a:cs typeface="+mn-cs"/>
                                          </a:rPr>
                                        </m:ctrlPr>
                                      </m:fPr>
                                      <m:num>
                                        <m:r>
                                          <m:rPr>
                                            <m:nor/>
                                          </m:rPr>
                                          <a:rPr lang="en-US" altLang="zh-CN" sz="1400" kern="1200">
                                            <a:solidFill>
                                              <a:schemeClr val="tx1"/>
                                            </a:solidFill>
                                            <a:effectLst/>
                                            <a:latin typeface="+mn-lt"/>
                                            <a:ea typeface="+mn-ea"/>
                                            <a:cs typeface="+mn-cs"/>
                                          </a:rPr>
                                          <m:t>0.02</m:t>
                                        </m:r>
                                        <m:r>
                                          <m:rPr>
                                            <m:nor/>
                                          </m:rPr>
                                          <a:rPr lang="en-US" altLang="zh-CN" sz="1400" b="0" i="0" kern="1200" smtClean="0">
                                            <a:solidFill>
                                              <a:schemeClr val="tx1"/>
                                            </a:solidFill>
                                            <a:effectLst/>
                                            <a:latin typeface="+mn-lt"/>
                                            <a:ea typeface="+mn-ea"/>
                                            <a:cs typeface="+mn-cs"/>
                                          </a:rPr>
                                          <m:t>7</m:t>
                                        </m:r>
                                        <m:r>
                                          <m:rPr>
                                            <m:nor/>
                                          </m:rPr>
                                          <a:rPr lang="en-US" altLang="zh-CN" sz="1400" kern="1200">
                                            <a:solidFill>
                                              <a:schemeClr val="tx1"/>
                                            </a:solidFill>
                                            <a:effectLst/>
                                            <a:latin typeface="+mn-lt"/>
                                            <a:ea typeface="+mn-ea"/>
                                            <a:cs typeface="+mn-cs"/>
                                          </a:rPr>
                                          <m:t>6/2</m:t>
                                        </m:r>
                                      </m:num>
                                      <m:den>
                                        <m:sSup>
                                          <m:sSupPr>
                                            <m:ctrlPr>
                                              <a:rPr lang="zh-CN" altLang="zh-CN" sz="1400" i="1" kern="1200">
                                                <a:solidFill>
                                                  <a:schemeClr val="tx1"/>
                                                </a:solidFill>
                                                <a:effectLst/>
                                                <a:latin typeface="Cambria Math" panose="02040503050406030204" pitchFamily="18" charset="0"/>
                                                <a:ea typeface="+mn-ea"/>
                                                <a:cs typeface="+mn-cs"/>
                                              </a:rPr>
                                            </m:ctrlPr>
                                          </m:sSupPr>
                                          <m:e>
                                            <m:r>
                                              <a:rPr lang="en-US" altLang="zh-CN" sz="1400" i="1" kern="1200">
                                                <a:solidFill>
                                                  <a:schemeClr val="tx1"/>
                                                </a:solidFill>
                                                <a:effectLst/>
                                                <a:latin typeface="Cambria Math" panose="02040503050406030204" pitchFamily="18" charset="0"/>
                                                <a:ea typeface="+mn-ea"/>
                                                <a:cs typeface="+mn-cs"/>
                                              </a:rPr>
                                              <m:t>(</m:t>
                                            </m:r>
                                            <m:r>
                                              <m:rPr>
                                                <m:nor/>
                                              </m:rPr>
                                              <a:rPr lang="en-US" altLang="zh-CN" sz="1400" kern="1200">
                                                <a:solidFill>
                                                  <a:schemeClr val="tx1"/>
                                                </a:solidFill>
                                                <a:effectLst/>
                                                <a:latin typeface="+mn-lt"/>
                                                <a:ea typeface="+mn-ea"/>
                                                <a:cs typeface="+mn-cs"/>
                                              </a:rPr>
                                              <m:t>1+</m:t>
                                            </m:r>
                                            <m:f>
                                              <m:fPr>
                                                <m:ctrlPr>
                                                  <a:rPr lang="zh-CN" altLang="zh-CN" sz="1400" i="1" kern="1200">
                                                    <a:solidFill>
                                                      <a:schemeClr val="tx1"/>
                                                    </a:solidFill>
                                                    <a:effectLst/>
                                                    <a:latin typeface="Cambria Math" panose="02040503050406030204" pitchFamily="18" charset="0"/>
                                                    <a:ea typeface="+mn-ea"/>
                                                    <a:cs typeface="+mn-cs"/>
                                                  </a:rPr>
                                                </m:ctrlPr>
                                              </m:fPr>
                                              <m:num>
                                                <m:r>
                                                  <m:rPr>
                                                    <m:nor/>
                                                  </m:rPr>
                                                  <a:rPr lang="en-US" altLang="zh-CN" sz="1400" kern="1200">
                                                    <a:solidFill>
                                                      <a:schemeClr val="tx1"/>
                                                    </a:solidFill>
                                                    <a:effectLst/>
                                                    <a:latin typeface="+mn-lt"/>
                                                    <a:ea typeface="+mn-ea"/>
                                                    <a:cs typeface="+mn-cs"/>
                                                  </a:rPr>
                                                  <m:t>3</m:t>
                                                </m:r>
                                                <m:r>
                                                  <a:rPr lang="en-US" altLang="zh-CN" sz="1400" i="1" kern="1200">
                                                    <a:solidFill>
                                                      <a:schemeClr val="tx1"/>
                                                    </a:solidFill>
                                                    <a:effectLst/>
                                                    <a:latin typeface="Cambria Math" panose="02040503050406030204" pitchFamily="18" charset="0"/>
                                                    <a:ea typeface="+mn-ea"/>
                                                    <a:cs typeface="+mn-cs"/>
                                                  </a:rPr>
                                                  <m:t>%</m:t>
                                                </m:r>
                                              </m:num>
                                              <m:den>
                                                <m:r>
                                                  <a:rPr lang="en-US" altLang="zh-CN" sz="1400" i="1" kern="1200">
                                                    <a:solidFill>
                                                      <a:schemeClr val="tx1"/>
                                                    </a:solidFill>
                                                    <a:effectLst/>
                                                    <a:latin typeface="Cambria Math" panose="02040503050406030204" pitchFamily="18" charset="0"/>
                                                    <a:ea typeface="+mn-ea"/>
                                                    <a:cs typeface="+mn-cs"/>
                                                  </a:rPr>
                                                  <m:t>2</m:t>
                                                </m:r>
                                              </m:den>
                                            </m:f>
                                            <m:r>
                                              <a:rPr lang="en-US" altLang="zh-CN" sz="1400" i="1" kern="1200">
                                                <a:solidFill>
                                                  <a:schemeClr val="tx1"/>
                                                </a:solidFill>
                                                <a:effectLst/>
                                                <a:latin typeface="Cambria Math" panose="02040503050406030204" pitchFamily="18" charset="0"/>
                                                <a:ea typeface="+mn-ea"/>
                                                <a:cs typeface="+mn-cs"/>
                                              </a:rPr>
                                              <m:t>)</m:t>
                                            </m:r>
                                          </m:e>
                                          <m:sup>
                                            <m:r>
                                              <a:rPr lang="en-US" altLang="zh-CN" sz="1400" i="1" kern="1200">
                                                <a:solidFill>
                                                  <a:schemeClr val="tx1"/>
                                                </a:solidFill>
                                                <a:effectLst/>
                                                <a:latin typeface="Cambria Math" panose="02040503050406030204" pitchFamily="18" charset="0"/>
                                                <a:ea typeface="+mn-ea"/>
                                                <a:cs typeface="+mn-cs"/>
                                              </a:rPr>
                                              <m:t>𝑖</m:t>
                                            </m:r>
                                            <m:r>
                                              <a:rPr lang="en-US" altLang="zh-CN" sz="1400" i="1" kern="1200">
                                                <a:solidFill>
                                                  <a:schemeClr val="tx1"/>
                                                </a:solidFill>
                                                <a:effectLst/>
                                                <a:latin typeface="Cambria Math" panose="02040503050406030204" pitchFamily="18" charset="0"/>
                                                <a:ea typeface="+mn-ea"/>
                                                <a:cs typeface="+mn-cs"/>
                                              </a:rPr>
                                              <m:t>+</m:t>
                                            </m:r>
                                            <m:f>
                                              <m:fPr>
                                                <m:ctrlPr>
                                                  <a:rPr lang="zh-CN" altLang="zh-CN" sz="1400" i="1" kern="1200">
                                                    <a:solidFill>
                                                      <a:schemeClr val="tx1"/>
                                                    </a:solidFill>
                                                    <a:effectLst/>
                                                    <a:latin typeface="Cambria Math" panose="02040503050406030204" pitchFamily="18" charset="0"/>
                                                    <a:ea typeface="+mn-ea"/>
                                                    <a:cs typeface="+mn-cs"/>
                                                  </a:rPr>
                                                </m:ctrlPr>
                                              </m:fPr>
                                              <m:num>
                                                <m:r>
                                                  <a:rPr lang="en-US" altLang="zh-CN" sz="1400" b="0" i="1" kern="1200" smtClean="0">
                                                    <a:solidFill>
                                                      <a:schemeClr val="tx1"/>
                                                    </a:solidFill>
                                                    <a:effectLst/>
                                                    <a:latin typeface="Cambria Math" panose="02040503050406030204" pitchFamily="18" charset="0"/>
                                                    <a:ea typeface="+mn-ea"/>
                                                    <a:cs typeface="+mn-cs"/>
                                                  </a:rPr>
                                                  <m:t>5</m:t>
                                                </m:r>
                                              </m:num>
                                              <m:den>
                                                <m:r>
                                                  <a:rPr lang="en-US" altLang="zh-CN" sz="1400" i="1" kern="1200">
                                                    <a:solidFill>
                                                      <a:schemeClr val="tx1"/>
                                                    </a:solidFill>
                                                    <a:effectLst/>
                                                    <a:latin typeface="Cambria Math" panose="02040503050406030204" pitchFamily="18" charset="0"/>
                                                    <a:ea typeface="+mn-ea"/>
                                                    <a:cs typeface="+mn-cs"/>
                                                  </a:rPr>
                                                  <m:t>12</m:t>
                                                </m:r>
                                              </m:den>
                                            </m:f>
                                            <m:r>
                                              <a:rPr lang="en-US" altLang="zh-CN" sz="1400" i="1" kern="1200">
                                                <a:solidFill>
                                                  <a:schemeClr val="tx1"/>
                                                </a:solidFill>
                                                <a:effectLst/>
                                                <a:latin typeface="Cambria Math" panose="02040503050406030204" pitchFamily="18" charset="0"/>
                                                <a:ea typeface="+mn-ea"/>
                                                <a:cs typeface="+mn-cs"/>
                                              </a:rPr>
                                              <m:t>×2</m:t>
                                            </m:r>
                                          </m:sup>
                                        </m:sSup>
                                      </m:den>
                                    </m:f>
                                  </m:e>
                                </m:nary>
                                <m:r>
                                  <a:rPr lang="en-US" altLang="zh-CN" sz="1400" i="1" kern="1200">
                                    <a:solidFill>
                                      <a:schemeClr val="tx1"/>
                                    </a:solidFill>
                                    <a:effectLst/>
                                    <a:latin typeface="Cambria Math" panose="02040503050406030204" pitchFamily="18" charset="0"/>
                                    <a:ea typeface="+mn-ea"/>
                                    <a:cs typeface="+mn-cs"/>
                                  </a:rPr>
                                  <m:t>+</m:t>
                                </m:r>
                                <m:f>
                                  <m:fPr>
                                    <m:ctrlPr>
                                      <a:rPr lang="zh-CN" altLang="zh-CN" sz="1400" i="1" kern="1200">
                                        <a:solidFill>
                                          <a:schemeClr val="tx1"/>
                                        </a:solidFill>
                                        <a:effectLst/>
                                        <a:latin typeface="Cambria Math" panose="02040503050406030204" pitchFamily="18" charset="0"/>
                                        <a:ea typeface="+mn-ea"/>
                                        <a:cs typeface="+mn-cs"/>
                                      </a:rPr>
                                    </m:ctrlPr>
                                  </m:fPr>
                                  <m:num>
                                    <m:r>
                                      <a:rPr lang="en-US" altLang="zh-CN" sz="1400" i="1" kern="1200">
                                        <a:solidFill>
                                          <a:schemeClr val="tx1"/>
                                        </a:solidFill>
                                        <a:effectLst/>
                                        <a:latin typeface="Cambria Math" panose="02040503050406030204" pitchFamily="18" charset="0"/>
                                        <a:ea typeface="+mn-ea"/>
                                        <a:cs typeface="+mn-cs"/>
                                      </a:rPr>
                                      <m:t>1</m:t>
                                    </m:r>
                                  </m:num>
                                  <m:den>
                                    <m:sSup>
                                      <m:sSupPr>
                                        <m:ctrlPr>
                                          <a:rPr lang="zh-CN" altLang="zh-CN" sz="1400" i="1" kern="1200">
                                            <a:solidFill>
                                              <a:schemeClr val="tx1"/>
                                            </a:solidFill>
                                            <a:effectLst/>
                                            <a:latin typeface="Cambria Math" panose="02040503050406030204" pitchFamily="18" charset="0"/>
                                            <a:ea typeface="+mn-ea"/>
                                            <a:cs typeface="+mn-cs"/>
                                          </a:rPr>
                                        </m:ctrlPr>
                                      </m:sSupPr>
                                      <m:e>
                                        <m:r>
                                          <a:rPr lang="en-US" altLang="zh-CN" sz="1400" i="1" kern="1200">
                                            <a:solidFill>
                                              <a:schemeClr val="tx1"/>
                                            </a:solidFill>
                                            <a:effectLst/>
                                            <a:latin typeface="Cambria Math" panose="02040503050406030204" pitchFamily="18" charset="0"/>
                                            <a:ea typeface="+mn-ea"/>
                                            <a:cs typeface="+mn-cs"/>
                                          </a:rPr>
                                          <m:t>(</m:t>
                                        </m:r>
                                        <m:r>
                                          <m:rPr>
                                            <m:nor/>
                                          </m:rPr>
                                          <a:rPr lang="en-US" altLang="zh-CN" sz="1400" kern="1200">
                                            <a:solidFill>
                                              <a:schemeClr val="tx1"/>
                                            </a:solidFill>
                                            <a:effectLst/>
                                            <a:latin typeface="+mn-lt"/>
                                            <a:ea typeface="+mn-ea"/>
                                            <a:cs typeface="+mn-cs"/>
                                          </a:rPr>
                                          <m:t>1+</m:t>
                                        </m:r>
                                        <m:f>
                                          <m:fPr>
                                            <m:ctrlPr>
                                              <a:rPr lang="zh-CN" altLang="zh-CN" sz="1400" i="1" kern="1200">
                                                <a:solidFill>
                                                  <a:schemeClr val="tx1"/>
                                                </a:solidFill>
                                                <a:effectLst/>
                                                <a:latin typeface="Cambria Math" panose="02040503050406030204" pitchFamily="18" charset="0"/>
                                                <a:ea typeface="+mn-ea"/>
                                                <a:cs typeface="+mn-cs"/>
                                              </a:rPr>
                                            </m:ctrlPr>
                                          </m:fPr>
                                          <m:num>
                                            <m:r>
                                              <m:rPr>
                                                <m:nor/>
                                              </m:rPr>
                                              <a:rPr lang="en-US" altLang="zh-CN" sz="1400" kern="1200">
                                                <a:solidFill>
                                                  <a:schemeClr val="tx1"/>
                                                </a:solidFill>
                                                <a:effectLst/>
                                                <a:latin typeface="+mn-lt"/>
                                                <a:ea typeface="+mn-ea"/>
                                                <a:cs typeface="+mn-cs"/>
                                              </a:rPr>
                                              <m:t>3</m:t>
                                            </m:r>
                                            <m:r>
                                              <a:rPr lang="en-US" altLang="zh-CN" sz="1400" i="1" kern="1200">
                                                <a:solidFill>
                                                  <a:schemeClr val="tx1"/>
                                                </a:solidFill>
                                                <a:effectLst/>
                                                <a:latin typeface="Cambria Math" panose="02040503050406030204" pitchFamily="18" charset="0"/>
                                                <a:ea typeface="+mn-ea"/>
                                                <a:cs typeface="+mn-cs"/>
                                              </a:rPr>
                                              <m:t>%</m:t>
                                            </m:r>
                                          </m:num>
                                          <m:den>
                                            <m:r>
                                              <a:rPr lang="en-US" altLang="zh-CN" sz="1400" i="1" kern="1200">
                                                <a:solidFill>
                                                  <a:schemeClr val="tx1"/>
                                                </a:solidFill>
                                                <a:effectLst/>
                                                <a:latin typeface="Cambria Math" panose="02040503050406030204" pitchFamily="18" charset="0"/>
                                                <a:ea typeface="+mn-ea"/>
                                                <a:cs typeface="+mn-cs"/>
                                              </a:rPr>
                                              <m:t>2</m:t>
                                            </m:r>
                                          </m:den>
                                        </m:f>
                                        <m:r>
                                          <a:rPr lang="en-US" altLang="zh-CN" sz="1400" i="1" kern="1200">
                                            <a:solidFill>
                                              <a:schemeClr val="tx1"/>
                                            </a:solidFill>
                                            <a:effectLst/>
                                            <a:latin typeface="Cambria Math" panose="02040503050406030204" pitchFamily="18" charset="0"/>
                                            <a:ea typeface="+mn-ea"/>
                                            <a:cs typeface="+mn-cs"/>
                                          </a:rPr>
                                          <m:t>)</m:t>
                                        </m:r>
                                      </m:e>
                                      <m:sup>
                                        <m:r>
                                          <a:rPr lang="en-US" altLang="zh-CN" sz="1400" i="1" kern="1200">
                                            <a:solidFill>
                                              <a:schemeClr val="tx1"/>
                                            </a:solidFill>
                                            <a:effectLst/>
                                            <a:latin typeface="Cambria Math" panose="02040503050406030204" pitchFamily="18" charset="0"/>
                                            <a:ea typeface="+mn-ea"/>
                                            <a:cs typeface="+mn-cs"/>
                                          </a:rPr>
                                          <m:t>16+</m:t>
                                        </m:r>
                                        <m:f>
                                          <m:fPr>
                                            <m:ctrlPr>
                                              <a:rPr lang="zh-CN" altLang="zh-CN" sz="1400" i="1" kern="1200">
                                                <a:solidFill>
                                                  <a:schemeClr val="tx1"/>
                                                </a:solidFill>
                                                <a:effectLst/>
                                                <a:latin typeface="Cambria Math" panose="02040503050406030204" pitchFamily="18" charset="0"/>
                                                <a:ea typeface="+mn-ea"/>
                                                <a:cs typeface="+mn-cs"/>
                                              </a:rPr>
                                            </m:ctrlPr>
                                          </m:fPr>
                                          <m:num>
                                            <m:r>
                                              <a:rPr lang="en-US" altLang="zh-CN" sz="1400" b="0" i="1" kern="1200" smtClean="0">
                                                <a:solidFill>
                                                  <a:schemeClr val="tx1"/>
                                                </a:solidFill>
                                                <a:effectLst/>
                                                <a:latin typeface="Cambria Math" panose="02040503050406030204" pitchFamily="18" charset="0"/>
                                                <a:ea typeface="+mn-ea"/>
                                                <a:cs typeface="+mn-cs"/>
                                              </a:rPr>
                                              <m:t>5</m:t>
                                            </m:r>
                                          </m:num>
                                          <m:den>
                                            <m:r>
                                              <a:rPr lang="en-US" altLang="zh-CN" sz="1400" i="1" kern="1200">
                                                <a:solidFill>
                                                  <a:schemeClr val="tx1"/>
                                                </a:solidFill>
                                                <a:effectLst/>
                                                <a:latin typeface="Cambria Math" panose="02040503050406030204" pitchFamily="18" charset="0"/>
                                                <a:ea typeface="+mn-ea"/>
                                                <a:cs typeface="+mn-cs"/>
                                              </a:rPr>
                                              <m:t>12</m:t>
                                            </m:r>
                                          </m:den>
                                        </m:f>
                                        <m:r>
                                          <a:rPr lang="en-US" altLang="zh-CN" sz="1400" i="1" kern="1200">
                                            <a:solidFill>
                                              <a:schemeClr val="tx1"/>
                                            </a:solidFill>
                                            <a:effectLst/>
                                            <a:latin typeface="Cambria Math" panose="02040503050406030204" pitchFamily="18" charset="0"/>
                                            <a:ea typeface="+mn-ea"/>
                                            <a:cs typeface="+mn-cs"/>
                                          </a:rPr>
                                          <m:t>×2</m:t>
                                        </m:r>
                                      </m:sup>
                                    </m:sSup>
                                  </m:den>
                                </m:f>
                                <m:r>
                                  <a:rPr lang="en-US" altLang="zh-CN" sz="1400" i="1" kern="1200" smtClean="0">
                                    <a:solidFill>
                                      <a:schemeClr val="tx1"/>
                                    </a:solidFill>
                                    <a:effectLst/>
                                    <a:latin typeface="Cambria Math" panose="02040503050406030204" pitchFamily="18" charset="0"/>
                                    <a:ea typeface="+mn-ea"/>
                                    <a:cs typeface="+mn-cs"/>
                                  </a:rPr>
                                  <m:t>≈</m:t>
                                </m:r>
                                <m:r>
                                  <a:rPr lang="en-US" altLang="zh-CN" sz="1400" i="1" kern="1200">
                                    <a:solidFill>
                                      <a:schemeClr val="tx1"/>
                                    </a:solidFill>
                                    <a:effectLst/>
                                    <a:latin typeface="Cambria Math" panose="02040503050406030204" pitchFamily="18" charset="0"/>
                                    <a:ea typeface="+mn-ea"/>
                                    <a:cs typeface="+mn-cs"/>
                                  </a:rPr>
                                  <m:t>0.9</m:t>
                                </m:r>
                                <m:r>
                                  <a:rPr lang="en-US" altLang="zh-CN" sz="1400" b="0" i="1" kern="1200" smtClean="0">
                                    <a:solidFill>
                                      <a:schemeClr val="tx1"/>
                                    </a:solidFill>
                                    <a:effectLst/>
                                    <a:latin typeface="Cambria Math" panose="02040503050406030204" pitchFamily="18" charset="0"/>
                                    <a:ea typeface="+mn-ea"/>
                                    <a:cs typeface="+mn-cs"/>
                                  </a:rPr>
                                  <m:t>846</m:t>
                                </m:r>
                              </m:oMath>
                            </m:oMathPara>
                          </a14:m>
                          <a:endParaRPr lang="zh-CN" altLang="zh-CN" sz="1400" kern="1200" dirty="0">
                            <a:solidFill>
                              <a:schemeClr val="tx1"/>
                            </a:solidFill>
                            <a:effectLst/>
                            <a:latin typeface="+mn-lt"/>
                            <a:ea typeface="+mn-ea"/>
                            <a:cs typeface="+mn-cs"/>
                          </a:endParaRPr>
                        </a:p>
                        <a:p>
                          <a:pPr algn="ctr"/>
                          <a:endParaRPr lang="zh-CN" altLang="en-US" sz="1400" dirty="0">
                            <a:latin typeface="Adobe Jenson Pro" panose="020A0503050201030203" pitchFamily="18" charset="0"/>
                            <a:ea typeface="楷体" panose="02010609060101010101" pitchFamily="49" charset="-122"/>
                          </a:endParaRPr>
                        </a:p>
                      </a:txBody>
                      <a:tcPr marL="68580" marR="68580" marT="34290" marB="34290">
                        <a:lnL w="12700" cap="flat" cmpd="sng" algn="ctr">
                          <a:noFill/>
                          <a:prstDash val="solid"/>
                          <a:round/>
                          <a:headEnd type="none" w="med" len="med"/>
                          <a:tailEnd type="none" w="med" len="med"/>
                        </a:ln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nary>
                                  <m:naryPr>
                                    <m:chr m:val="∑"/>
                                    <m:limLoc m:val="undOvr"/>
                                    <m:grow m:val="on"/>
                                    <m:ctrlPr>
                                      <a:rPr lang="zh-CN" altLang="zh-CN" sz="1400" i="1" kern="1200" smtClean="0">
                                        <a:solidFill>
                                          <a:schemeClr val="tx1"/>
                                        </a:solidFill>
                                        <a:effectLst/>
                                        <a:latin typeface="Cambria Math" panose="02040503050406030204" pitchFamily="18" charset="0"/>
                                        <a:ea typeface="+mn-ea"/>
                                        <a:cs typeface="+mn-cs"/>
                                      </a:rPr>
                                    </m:ctrlPr>
                                  </m:naryPr>
                                  <m:sub>
                                    <m:r>
                                      <a:rPr lang="en-US" altLang="zh-CN" sz="1400" i="1" kern="1200">
                                        <a:solidFill>
                                          <a:schemeClr val="tx1"/>
                                        </a:solidFill>
                                        <a:effectLst/>
                                        <a:latin typeface="Cambria Math" panose="02040503050406030204" pitchFamily="18" charset="0"/>
                                        <a:ea typeface="+mn-ea"/>
                                        <a:cs typeface="+mn-cs"/>
                                      </a:rPr>
                                      <m:t>𝑖</m:t>
                                    </m:r>
                                    <m:r>
                                      <a:rPr lang="en-US" altLang="zh-CN" sz="1400" i="1" kern="1200">
                                        <a:solidFill>
                                          <a:schemeClr val="tx1"/>
                                        </a:solidFill>
                                        <a:effectLst/>
                                        <a:latin typeface="Cambria Math" panose="02040503050406030204" pitchFamily="18" charset="0"/>
                                        <a:ea typeface="+mn-ea"/>
                                        <a:cs typeface="+mn-cs"/>
                                      </a:rPr>
                                      <m:t>=0</m:t>
                                    </m:r>
                                  </m:sub>
                                  <m:sup>
                                    <m:r>
                                      <a:rPr lang="en-US" altLang="zh-CN" sz="1400" i="1" kern="1200">
                                        <a:solidFill>
                                          <a:schemeClr val="tx1"/>
                                        </a:solidFill>
                                        <a:effectLst/>
                                        <a:latin typeface="Cambria Math" panose="02040503050406030204" pitchFamily="18" charset="0"/>
                                        <a:ea typeface="+mn-ea"/>
                                        <a:cs typeface="+mn-cs"/>
                                      </a:rPr>
                                      <m:t>16</m:t>
                                    </m:r>
                                  </m:sup>
                                  <m:e>
                                    <m:f>
                                      <m:fPr>
                                        <m:ctrlPr>
                                          <a:rPr lang="zh-CN" altLang="zh-CN" sz="1400" i="1" kern="1200">
                                            <a:solidFill>
                                              <a:schemeClr val="tx1"/>
                                            </a:solidFill>
                                            <a:effectLst/>
                                            <a:latin typeface="Cambria Math" panose="02040503050406030204" pitchFamily="18" charset="0"/>
                                            <a:ea typeface="+mn-ea"/>
                                            <a:cs typeface="+mn-cs"/>
                                          </a:rPr>
                                        </m:ctrlPr>
                                      </m:fPr>
                                      <m:num>
                                        <m:r>
                                          <m:rPr>
                                            <m:nor/>
                                          </m:rPr>
                                          <a:rPr lang="en-US" altLang="zh-CN" sz="1400" kern="1200">
                                            <a:solidFill>
                                              <a:schemeClr val="tx1"/>
                                            </a:solidFill>
                                            <a:effectLst/>
                                            <a:latin typeface="+mn-lt"/>
                                            <a:ea typeface="+mn-ea"/>
                                            <a:cs typeface="+mn-cs"/>
                                          </a:rPr>
                                          <m:t>0.02</m:t>
                                        </m:r>
                                        <m:r>
                                          <m:rPr>
                                            <m:nor/>
                                          </m:rPr>
                                          <a:rPr lang="en-US" altLang="zh-CN" sz="1400" b="0" i="0" kern="1200" smtClean="0">
                                            <a:solidFill>
                                              <a:schemeClr val="tx1"/>
                                            </a:solidFill>
                                            <a:effectLst/>
                                            <a:latin typeface="+mn-lt"/>
                                            <a:ea typeface="+mn-ea"/>
                                            <a:cs typeface="+mn-cs"/>
                                          </a:rPr>
                                          <m:t>7</m:t>
                                        </m:r>
                                        <m:r>
                                          <m:rPr>
                                            <m:nor/>
                                          </m:rPr>
                                          <a:rPr lang="en-US" altLang="zh-CN" sz="1400" kern="1200">
                                            <a:solidFill>
                                              <a:schemeClr val="tx1"/>
                                            </a:solidFill>
                                            <a:effectLst/>
                                            <a:latin typeface="+mn-lt"/>
                                            <a:ea typeface="+mn-ea"/>
                                            <a:cs typeface="+mn-cs"/>
                                          </a:rPr>
                                          <m:t>6/2</m:t>
                                        </m:r>
                                      </m:num>
                                      <m:den>
                                        <m:sSup>
                                          <m:sSupPr>
                                            <m:ctrlPr>
                                              <a:rPr lang="zh-CN" altLang="zh-CN" sz="1400" i="1" kern="1200">
                                                <a:solidFill>
                                                  <a:schemeClr val="tx1"/>
                                                </a:solidFill>
                                                <a:effectLst/>
                                                <a:latin typeface="Cambria Math" panose="02040503050406030204" pitchFamily="18" charset="0"/>
                                                <a:ea typeface="+mn-ea"/>
                                                <a:cs typeface="+mn-cs"/>
                                              </a:rPr>
                                            </m:ctrlPr>
                                          </m:sSupPr>
                                          <m:e>
                                            <m:r>
                                              <a:rPr lang="en-US" altLang="zh-CN" sz="1400" i="1" kern="1200">
                                                <a:solidFill>
                                                  <a:schemeClr val="tx1"/>
                                                </a:solidFill>
                                                <a:effectLst/>
                                                <a:latin typeface="Cambria Math" panose="02040503050406030204" pitchFamily="18" charset="0"/>
                                                <a:ea typeface="+mn-ea"/>
                                                <a:cs typeface="+mn-cs"/>
                                              </a:rPr>
                                              <m:t>(</m:t>
                                            </m:r>
                                            <m:r>
                                              <m:rPr>
                                                <m:nor/>
                                              </m:rPr>
                                              <a:rPr lang="en-US" altLang="zh-CN" sz="1400" kern="1200">
                                                <a:solidFill>
                                                  <a:schemeClr val="tx1"/>
                                                </a:solidFill>
                                                <a:effectLst/>
                                                <a:latin typeface="+mn-lt"/>
                                                <a:ea typeface="+mn-ea"/>
                                                <a:cs typeface="+mn-cs"/>
                                              </a:rPr>
                                              <m:t>1+</m:t>
                                            </m:r>
                                            <m:f>
                                              <m:fPr>
                                                <m:ctrlPr>
                                                  <a:rPr lang="zh-CN" altLang="zh-CN" sz="1400" i="1" kern="1200">
                                                    <a:solidFill>
                                                      <a:schemeClr val="tx1"/>
                                                    </a:solidFill>
                                                    <a:effectLst/>
                                                    <a:latin typeface="Cambria Math" panose="02040503050406030204" pitchFamily="18" charset="0"/>
                                                    <a:ea typeface="+mn-ea"/>
                                                    <a:cs typeface="+mn-cs"/>
                                                  </a:rPr>
                                                </m:ctrlPr>
                                              </m:fPr>
                                              <m:num>
                                                <m:r>
                                                  <m:rPr>
                                                    <m:nor/>
                                                  </m:rPr>
                                                  <a:rPr lang="en-US" altLang="zh-CN" sz="1400" kern="1200">
                                                    <a:solidFill>
                                                      <a:schemeClr val="tx1"/>
                                                    </a:solidFill>
                                                    <a:effectLst/>
                                                    <a:latin typeface="+mn-lt"/>
                                                    <a:ea typeface="+mn-ea"/>
                                                    <a:cs typeface="+mn-cs"/>
                                                  </a:rPr>
                                                  <m:t>3</m:t>
                                                </m:r>
                                                <m:r>
                                                  <a:rPr lang="en-US" altLang="zh-CN" sz="1400" i="1" kern="1200">
                                                    <a:solidFill>
                                                      <a:schemeClr val="tx1"/>
                                                    </a:solidFill>
                                                    <a:effectLst/>
                                                    <a:latin typeface="Cambria Math" panose="02040503050406030204" pitchFamily="18" charset="0"/>
                                                    <a:ea typeface="+mn-ea"/>
                                                    <a:cs typeface="+mn-cs"/>
                                                  </a:rPr>
                                                  <m:t>%</m:t>
                                                </m:r>
                                              </m:num>
                                              <m:den>
                                                <m:r>
                                                  <a:rPr lang="en-US" altLang="zh-CN" sz="1400" i="1" kern="1200">
                                                    <a:solidFill>
                                                      <a:schemeClr val="tx1"/>
                                                    </a:solidFill>
                                                    <a:effectLst/>
                                                    <a:latin typeface="Cambria Math" panose="02040503050406030204" pitchFamily="18" charset="0"/>
                                                    <a:ea typeface="+mn-ea"/>
                                                    <a:cs typeface="+mn-cs"/>
                                                  </a:rPr>
                                                  <m:t>2</m:t>
                                                </m:r>
                                              </m:den>
                                            </m:f>
                                            <m:r>
                                              <a:rPr lang="en-US" altLang="zh-CN" sz="1400" i="1" kern="1200">
                                                <a:solidFill>
                                                  <a:schemeClr val="tx1"/>
                                                </a:solidFill>
                                                <a:effectLst/>
                                                <a:latin typeface="Cambria Math" panose="02040503050406030204" pitchFamily="18" charset="0"/>
                                                <a:ea typeface="+mn-ea"/>
                                                <a:cs typeface="+mn-cs"/>
                                              </a:rPr>
                                              <m:t>)</m:t>
                                            </m:r>
                                          </m:e>
                                          <m:sup>
                                            <m:r>
                                              <a:rPr lang="en-US" altLang="zh-CN" sz="1400" i="1" kern="1200">
                                                <a:solidFill>
                                                  <a:schemeClr val="tx1"/>
                                                </a:solidFill>
                                                <a:effectLst/>
                                                <a:latin typeface="Cambria Math" panose="02040503050406030204" pitchFamily="18" charset="0"/>
                                                <a:ea typeface="+mn-ea"/>
                                                <a:cs typeface="+mn-cs"/>
                                              </a:rPr>
                                              <m:t>𝑖</m:t>
                                            </m:r>
                                            <m:r>
                                              <a:rPr lang="en-US" altLang="zh-CN" sz="1400" i="1" kern="1200">
                                                <a:solidFill>
                                                  <a:schemeClr val="tx1"/>
                                                </a:solidFill>
                                                <a:effectLst/>
                                                <a:latin typeface="Cambria Math" panose="02040503050406030204" pitchFamily="18" charset="0"/>
                                                <a:ea typeface="+mn-ea"/>
                                                <a:cs typeface="+mn-cs"/>
                                              </a:rPr>
                                              <m:t>+</m:t>
                                            </m:r>
                                            <m:f>
                                              <m:fPr>
                                                <m:ctrlPr>
                                                  <a:rPr lang="zh-CN" altLang="zh-CN" sz="1400" i="1" kern="1200">
                                                    <a:solidFill>
                                                      <a:schemeClr val="tx1"/>
                                                    </a:solidFill>
                                                    <a:effectLst/>
                                                    <a:latin typeface="Cambria Math" panose="02040503050406030204" pitchFamily="18" charset="0"/>
                                                    <a:ea typeface="+mn-ea"/>
                                                    <a:cs typeface="+mn-cs"/>
                                                  </a:rPr>
                                                </m:ctrlPr>
                                              </m:fPr>
                                              <m:num>
                                                <m:r>
                                                  <a:rPr lang="en-US" altLang="zh-CN" sz="1400" b="0" i="1" kern="1200" smtClean="0">
                                                    <a:solidFill>
                                                      <a:schemeClr val="tx1"/>
                                                    </a:solidFill>
                                                    <a:effectLst/>
                                                    <a:latin typeface="Cambria Math" panose="02040503050406030204" pitchFamily="18" charset="0"/>
                                                    <a:ea typeface="+mn-ea"/>
                                                    <a:cs typeface="+mn-cs"/>
                                                  </a:rPr>
                                                  <m:t>2</m:t>
                                                </m:r>
                                              </m:num>
                                              <m:den>
                                                <m:r>
                                                  <a:rPr lang="en-US" altLang="zh-CN" sz="1400" i="1" kern="1200">
                                                    <a:solidFill>
                                                      <a:schemeClr val="tx1"/>
                                                    </a:solidFill>
                                                    <a:effectLst/>
                                                    <a:latin typeface="Cambria Math" panose="02040503050406030204" pitchFamily="18" charset="0"/>
                                                    <a:ea typeface="+mn-ea"/>
                                                    <a:cs typeface="+mn-cs"/>
                                                  </a:rPr>
                                                  <m:t>12</m:t>
                                                </m:r>
                                              </m:den>
                                            </m:f>
                                            <m:r>
                                              <a:rPr lang="en-US" altLang="zh-CN" sz="1400" i="1" kern="1200">
                                                <a:solidFill>
                                                  <a:schemeClr val="tx1"/>
                                                </a:solidFill>
                                                <a:effectLst/>
                                                <a:latin typeface="Cambria Math" panose="02040503050406030204" pitchFamily="18" charset="0"/>
                                                <a:ea typeface="+mn-ea"/>
                                                <a:cs typeface="+mn-cs"/>
                                              </a:rPr>
                                              <m:t>×2</m:t>
                                            </m:r>
                                          </m:sup>
                                        </m:sSup>
                                      </m:den>
                                    </m:f>
                                  </m:e>
                                </m:nary>
                                <m:r>
                                  <a:rPr lang="en-US" altLang="zh-CN" sz="1400" i="1" kern="1200">
                                    <a:solidFill>
                                      <a:schemeClr val="tx1"/>
                                    </a:solidFill>
                                    <a:effectLst/>
                                    <a:latin typeface="Cambria Math" panose="02040503050406030204" pitchFamily="18" charset="0"/>
                                    <a:ea typeface="+mn-ea"/>
                                    <a:cs typeface="+mn-cs"/>
                                  </a:rPr>
                                  <m:t>+</m:t>
                                </m:r>
                                <m:f>
                                  <m:fPr>
                                    <m:ctrlPr>
                                      <a:rPr lang="zh-CN" altLang="zh-CN" sz="1400" i="1" kern="1200">
                                        <a:solidFill>
                                          <a:schemeClr val="tx1"/>
                                        </a:solidFill>
                                        <a:effectLst/>
                                        <a:latin typeface="Cambria Math" panose="02040503050406030204" pitchFamily="18" charset="0"/>
                                        <a:ea typeface="+mn-ea"/>
                                        <a:cs typeface="+mn-cs"/>
                                      </a:rPr>
                                    </m:ctrlPr>
                                  </m:fPr>
                                  <m:num>
                                    <m:r>
                                      <a:rPr lang="en-US" altLang="zh-CN" sz="1400" i="1" kern="1200">
                                        <a:solidFill>
                                          <a:schemeClr val="tx1"/>
                                        </a:solidFill>
                                        <a:effectLst/>
                                        <a:latin typeface="Cambria Math" panose="02040503050406030204" pitchFamily="18" charset="0"/>
                                        <a:ea typeface="+mn-ea"/>
                                        <a:cs typeface="+mn-cs"/>
                                      </a:rPr>
                                      <m:t>1</m:t>
                                    </m:r>
                                  </m:num>
                                  <m:den>
                                    <m:sSup>
                                      <m:sSupPr>
                                        <m:ctrlPr>
                                          <a:rPr lang="zh-CN" altLang="zh-CN" sz="1400" i="1" kern="1200">
                                            <a:solidFill>
                                              <a:schemeClr val="tx1"/>
                                            </a:solidFill>
                                            <a:effectLst/>
                                            <a:latin typeface="Cambria Math" panose="02040503050406030204" pitchFamily="18" charset="0"/>
                                            <a:ea typeface="+mn-ea"/>
                                            <a:cs typeface="+mn-cs"/>
                                          </a:rPr>
                                        </m:ctrlPr>
                                      </m:sSupPr>
                                      <m:e>
                                        <m:r>
                                          <a:rPr lang="en-US" altLang="zh-CN" sz="1400" i="1" kern="1200">
                                            <a:solidFill>
                                              <a:schemeClr val="tx1"/>
                                            </a:solidFill>
                                            <a:effectLst/>
                                            <a:latin typeface="Cambria Math" panose="02040503050406030204" pitchFamily="18" charset="0"/>
                                            <a:ea typeface="+mn-ea"/>
                                            <a:cs typeface="+mn-cs"/>
                                          </a:rPr>
                                          <m:t>(</m:t>
                                        </m:r>
                                        <m:r>
                                          <m:rPr>
                                            <m:nor/>
                                          </m:rPr>
                                          <a:rPr lang="en-US" altLang="zh-CN" sz="1400" kern="1200">
                                            <a:solidFill>
                                              <a:schemeClr val="tx1"/>
                                            </a:solidFill>
                                            <a:effectLst/>
                                            <a:latin typeface="+mn-lt"/>
                                            <a:ea typeface="+mn-ea"/>
                                            <a:cs typeface="+mn-cs"/>
                                          </a:rPr>
                                          <m:t>1+</m:t>
                                        </m:r>
                                        <m:f>
                                          <m:fPr>
                                            <m:ctrlPr>
                                              <a:rPr lang="zh-CN" altLang="zh-CN" sz="1400" i="1" kern="1200">
                                                <a:solidFill>
                                                  <a:schemeClr val="tx1"/>
                                                </a:solidFill>
                                                <a:effectLst/>
                                                <a:latin typeface="Cambria Math" panose="02040503050406030204" pitchFamily="18" charset="0"/>
                                                <a:ea typeface="+mn-ea"/>
                                                <a:cs typeface="+mn-cs"/>
                                              </a:rPr>
                                            </m:ctrlPr>
                                          </m:fPr>
                                          <m:num>
                                            <m:r>
                                              <m:rPr>
                                                <m:nor/>
                                              </m:rPr>
                                              <a:rPr lang="en-US" altLang="zh-CN" sz="1400" kern="1200">
                                                <a:solidFill>
                                                  <a:schemeClr val="tx1"/>
                                                </a:solidFill>
                                                <a:effectLst/>
                                                <a:latin typeface="+mn-lt"/>
                                                <a:ea typeface="+mn-ea"/>
                                                <a:cs typeface="+mn-cs"/>
                                              </a:rPr>
                                              <m:t>3</m:t>
                                            </m:r>
                                            <m:r>
                                              <a:rPr lang="en-US" altLang="zh-CN" sz="1400" i="1" kern="1200">
                                                <a:solidFill>
                                                  <a:schemeClr val="tx1"/>
                                                </a:solidFill>
                                                <a:effectLst/>
                                                <a:latin typeface="Cambria Math" panose="02040503050406030204" pitchFamily="18" charset="0"/>
                                                <a:ea typeface="+mn-ea"/>
                                                <a:cs typeface="+mn-cs"/>
                                              </a:rPr>
                                              <m:t>%</m:t>
                                            </m:r>
                                          </m:num>
                                          <m:den>
                                            <m:r>
                                              <a:rPr lang="en-US" altLang="zh-CN" sz="1400" i="1" kern="1200">
                                                <a:solidFill>
                                                  <a:schemeClr val="tx1"/>
                                                </a:solidFill>
                                                <a:effectLst/>
                                                <a:latin typeface="Cambria Math" panose="02040503050406030204" pitchFamily="18" charset="0"/>
                                                <a:ea typeface="+mn-ea"/>
                                                <a:cs typeface="+mn-cs"/>
                                              </a:rPr>
                                              <m:t>2</m:t>
                                            </m:r>
                                          </m:den>
                                        </m:f>
                                        <m:r>
                                          <a:rPr lang="en-US" altLang="zh-CN" sz="1400" i="1" kern="1200">
                                            <a:solidFill>
                                              <a:schemeClr val="tx1"/>
                                            </a:solidFill>
                                            <a:effectLst/>
                                            <a:latin typeface="Cambria Math" panose="02040503050406030204" pitchFamily="18" charset="0"/>
                                            <a:ea typeface="+mn-ea"/>
                                            <a:cs typeface="+mn-cs"/>
                                          </a:rPr>
                                          <m:t>)</m:t>
                                        </m:r>
                                      </m:e>
                                      <m:sup>
                                        <m:r>
                                          <a:rPr lang="en-US" altLang="zh-CN" sz="1400" i="1" kern="1200">
                                            <a:solidFill>
                                              <a:schemeClr val="tx1"/>
                                            </a:solidFill>
                                            <a:effectLst/>
                                            <a:latin typeface="Cambria Math" panose="02040503050406030204" pitchFamily="18" charset="0"/>
                                            <a:ea typeface="+mn-ea"/>
                                            <a:cs typeface="+mn-cs"/>
                                          </a:rPr>
                                          <m:t>16+</m:t>
                                        </m:r>
                                        <m:f>
                                          <m:fPr>
                                            <m:ctrlPr>
                                              <a:rPr lang="zh-CN" altLang="zh-CN" sz="1400" i="1" kern="1200">
                                                <a:solidFill>
                                                  <a:schemeClr val="tx1"/>
                                                </a:solidFill>
                                                <a:effectLst/>
                                                <a:latin typeface="Cambria Math" panose="02040503050406030204" pitchFamily="18" charset="0"/>
                                                <a:ea typeface="+mn-ea"/>
                                                <a:cs typeface="+mn-cs"/>
                                              </a:rPr>
                                            </m:ctrlPr>
                                          </m:fPr>
                                          <m:num>
                                            <m:r>
                                              <a:rPr lang="en-US" altLang="zh-CN" sz="1400" b="0" i="1" kern="1200" smtClean="0">
                                                <a:solidFill>
                                                  <a:schemeClr val="tx1"/>
                                                </a:solidFill>
                                                <a:effectLst/>
                                                <a:latin typeface="Cambria Math" panose="02040503050406030204" pitchFamily="18" charset="0"/>
                                                <a:ea typeface="+mn-ea"/>
                                                <a:cs typeface="+mn-cs"/>
                                              </a:rPr>
                                              <m:t>2</m:t>
                                            </m:r>
                                          </m:num>
                                          <m:den>
                                            <m:r>
                                              <a:rPr lang="en-US" altLang="zh-CN" sz="1400" i="1" kern="1200">
                                                <a:solidFill>
                                                  <a:schemeClr val="tx1"/>
                                                </a:solidFill>
                                                <a:effectLst/>
                                                <a:latin typeface="Cambria Math" panose="02040503050406030204" pitchFamily="18" charset="0"/>
                                                <a:ea typeface="+mn-ea"/>
                                                <a:cs typeface="+mn-cs"/>
                                              </a:rPr>
                                              <m:t>12</m:t>
                                            </m:r>
                                          </m:den>
                                        </m:f>
                                        <m:r>
                                          <a:rPr lang="en-US" altLang="zh-CN" sz="1400" i="1" kern="1200">
                                            <a:solidFill>
                                              <a:schemeClr val="tx1"/>
                                            </a:solidFill>
                                            <a:effectLst/>
                                            <a:latin typeface="Cambria Math" panose="02040503050406030204" pitchFamily="18" charset="0"/>
                                            <a:ea typeface="+mn-ea"/>
                                            <a:cs typeface="+mn-cs"/>
                                          </a:rPr>
                                          <m:t>×2</m:t>
                                        </m:r>
                                      </m:sup>
                                    </m:sSup>
                                  </m:den>
                                </m:f>
                                <m:r>
                                  <a:rPr lang="en-US" altLang="zh-CN" sz="1400" i="1" kern="1200" smtClean="0">
                                    <a:solidFill>
                                      <a:schemeClr val="tx1"/>
                                    </a:solidFill>
                                    <a:effectLst/>
                                    <a:latin typeface="Cambria Math" panose="02040503050406030204" pitchFamily="18" charset="0"/>
                                    <a:ea typeface="+mn-ea"/>
                                    <a:cs typeface="+mn-cs"/>
                                  </a:rPr>
                                  <m:t>≈</m:t>
                                </m:r>
                                <m:r>
                                  <a:rPr lang="en-US" altLang="zh-CN" sz="1400" b="0" i="1" kern="1200" smtClean="0">
                                    <a:solidFill>
                                      <a:schemeClr val="tx1"/>
                                    </a:solidFill>
                                    <a:effectLst/>
                                    <a:latin typeface="Cambria Math" panose="02040503050406030204" pitchFamily="18" charset="0"/>
                                    <a:ea typeface="+mn-ea"/>
                                    <a:cs typeface="+mn-cs"/>
                                  </a:rPr>
                                  <m:t>0.9919</m:t>
                                </m:r>
                              </m:oMath>
                            </m:oMathPara>
                          </a14:m>
                          <a:endParaRPr lang="zh-CN" altLang="en-US" sz="1400" dirty="0">
                            <a:latin typeface="Adobe Jenson Pro" panose="020A0503050201030203" pitchFamily="18" charset="0"/>
                            <a:ea typeface="楷体" panose="02010609060101010101" pitchFamily="49" charset="-122"/>
                          </a:endParaRPr>
                        </a:p>
                      </a:txBody>
                      <a:tcPr marL="68580" marR="68580" marT="34290" marB="34290">
                        <a:lnR w="12700" cap="flat" cmpd="sng" algn="ctr">
                          <a:noFill/>
                          <a:prstDash val="solid"/>
                          <a:round/>
                          <a:headEnd type="none" w="med" len="med"/>
                          <a:tailEnd type="none" w="med" len="med"/>
                        </a:lnR>
                      </a:tcPr>
                    </a:tc>
                    <a:extLst>
                      <a:ext uri="{0D108BD9-81ED-4DB2-BD59-A6C34878D82A}">
                        <a16:rowId xmlns:a16="http://schemas.microsoft.com/office/drawing/2014/main" val="2471556287"/>
                      </a:ext>
                    </a:extLst>
                  </a:tr>
                  <a:tr h="33245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US" altLang="zh-CN" sz="1400" i="1" kern="1200" smtClean="0">
                                    <a:solidFill>
                                      <a:schemeClr val="tx1"/>
                                    </a:solidFill>
                                    <a:effectLst/>
                                    <a:latin typeface="Cambria Math" panose="02040503050406030204" pitchFamily="18" charset="0"/>
                                    <a:ea typeface="+mn-ea"/>
                                    <a:cs typeface="+mn-cs"/>
                                  </a:rPr>
                                  <m:t>0.9</m:t>
                                </m:r>
                                <m:r>
                                  <a:rPr lang="en-US" altLang="zh-CN" sz="1400" b="0" i="1" kern="1200" smtClean="0">
                                    <a:solidFill>
                                      <a:schemeClr val="tx1"/>
                                    </a:solidFill>
                                    <a:effectLst/>
                                    <a:latin typeface="Cambria Math" panose="02040503050406030204" pitchFamily="18" charset="0"/>
                                    <a:ea typeface="+mn-ea"/>
                                    <a:cs typeface="+mn-cs"/>
                                  </a:rPr>
                                  <m:t>846</m:t>
                                </m:r>
                                <m:r>
                                  <a:rPr lang="en-US" altLang="zh-CN" sz="1400" i="1" kern="1200" smtClean="0">
                                    <a:solidFill>
                                      <a:schemeClr val="tx1"/>
                                    </a:solidFill>
                                    <a:effectLst/>
                                    <a:latin typeface="Cambria Math" panose="02040503050406030204" pitchFamily="18" charset="0"/>
                                    <a:ea typeface="+mn-ea"/>
                                    <a:cs typeface="+mn-cs"/>
                                  </a:rPr>
                                  <m:t>−0.02</m:t>
                                </m:r>
                                <m:r>
                                  <a:rPr lang="en-US" altLang="zh-CN" sz="1400" b="0" i="1" kern="1200" smtClean="0">
                                    <a:solidFill>
                                      <a:schemeClr val="tx1"/>
                                    </a:solidFill>
                                    <a:effectLst/>
                                    <a:latin typeface="Cambria Math" panose="02040503050406030204" pitchFamily="18" charset="0"/>
                                    <a:ea typeface="+mn-ea"/>
                                    <a:cs typeface="+mn-cs"/>
                                  </a:rPr>
                                  <m:t>7</m:t>
                                </m:r>
                                <m:r>
                                  <a:rPr lang="en-US" altLang="zh-CN" sz="1400" i="1" kern="1200" smtClean="0">
                                    <a:solidFill>
                                      <a:schemeClr val="tx1"/>
                                    </a:solidFill>
                                    <a:effectLst/>
                                    <a:latin typeface="Cambria Math" panose="02040503050406030204" pitchFamily="18" charset="0"/>
                                    <a:ea typeface="+mn-ea"/>
                                    <a:cs typeface="+mn-cs"/>
                                  </a:rPr>
                                  <m:t>6×</m:t>
                                </m:r>
                                <m:f>
                                  <m:fPr>
                                    <m:ctrlPr>
                                      <a:rPr lang="zh-CN" altLang="zh-CN" sz="1400" i="1" kern="1200">
                                        <a:solidFill>
                                          <a:schemeClr val="tx1"/>
                                        </a:solidFill>
                                        <a:effectLst/>
                                        <a:latin typeface="Cambria Math" panose="02040503050406030204" pitchFamily="18" charset="0"/>
                                        <a:ea typeface="+mn-ea"/>
                                        <a:cs typeface="+mn-cs"/>
                                      </a:rPr>
                                    </m:ctrlPr>
                                  </m:fPr>
                                  <m:num>
                                    <m:r>
                                      <a:rPr lang="en-US" altLang="zh-CN" sz="1400" b="0" i="1" kern="1200" smtClean="0">
                                        <a:solidFill>
                                          <a:schemeClr val="tx1"/>
                                        </a:solidFill>
                                        <a:effectLst/>
                                        <a:latin typeface="Cambria Math" panose="02040503050406030204" pitchFamily="18" charset="0"/>
                                        <a:ea typeface="+mn-ea"/>
                                        <a:cs typeface="+mn-cs"/>
                                      </a:rPr>
                                      <m:t>1</m:t>
                                    </m:r>
                                  </m:num>
                                  <m:den>
                                    <m:r>
                                      <a:rPr lang="en-US" altLang="zh-CN" sz="1400" i="1" kern="1200">
                                        <a:solidFill>
                                          <a:schemeClr val="tx1"/>
                                        </a:solidFill>
                                        <a:effectLst/>
                                        <a:latin typeface="Cambria Math" panose="02040503050406030204" pitchFamily="18" charset="0"/>
                                        <a:ea typeface="+mn-ea"/>
                                        <a:cs typeface="+mn-cs"/>
                                      </a:rPr>
                                      <m:t>12</m:t>
                                    </m:r>
                                  </m:den>
                                </m:f>
                                <m:r>
                                  <a:rPr lang="en-US" altLang="zh-CN" sz="1400" i="1" kern="1200">
                                    <a:solidFill>
                                      <a:schemeClr val="tx1"/>
                                    </a:solidFill>
                                    <a:effectLst/>
                                    <a:latin typeface="Cambria Math" panose="02040503050406030204" pitchFamily="18" charset="0"/>
                                    <a:ea typeface="+mn-ea"/>
                                    <a:cs typeface="+mn-cs"/>
                                  </a:rPr>
                                  <m:t>≈0.98</m:t>
                                </m:r>
                                <m:r>
                                  <a:rPr lang="en-US" altLang="zh-CN" sz="1400" b="0" i="1" kern="1200" smtClean="0">
                                    <a:solidFill>
                                      <a:schemeClr val="tx1"/>
                                    </a:solidFill>
                                    <a:effectLst/>
                                    <a:latin typeface="Cambria Math" panose="02040503050406030204" pitchFamily="18" charset="0"/>
                                    <a:ea typeface="+mn-ea"/>
                                    <a:cs typeface="+mn-cs"/>
                                  </a:rPr>
                                  <m:t>23</m:t>
                                </m:r>
                              </m:oMath>
                            </m:oMathPara>
                          </a14:m>
                          <a:endParaRPr lang="zh-CN" altLang="zh-CN" sz="1400" kern="1200" dirty="0">
                            <a:solidFill>
                              <a:schemeClr val="tx1"/>
                            </a:solidFill>
                            <a:effectLst/>
                            <a:latin typeface="+mn-lt"/>
                            <a:ea typeface="+mn-ea"/>
                            <a:cs typeface="+mn-cs"/>
                          </a:endParaRPr>
                        </a:p>
                      </a:txBody>
                      <a:tcPr marL="68580" marR="68580" marT="34290" marB="34290">
                        <a:lnL w="12700" cap="flat" cmpd="sng" algn="ctr">
                          <a:noFill/>
                          <a:prstDash val="solid"/>
                          <a:round/>
                          <a:headEnd type="none" w="med" len="med"/>
                          <a:tailEnd type="none" w="med" len="med"/>
                        </a:ln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US" altLang="zh-CN" sz="1400" i="1" kern="1200" smtClean="0">
                                    <a:solidFill>
                                      <a:schemeClr val="tx1"/>
                                    </a:solidFill>
                                    <a:effectLst/>
                                    <a:latin typeface="Cambria Math" panose="02040503050406030204" pitchFamily="18" charset="0"/>
                                    <a:ea typeface="+mn-ea"/>
                                    <a:cs typeface="+mn-cs"/>
                                  </a:rPr>
                                  <m:t>0</m:t>
                                </m:r>
                                <m:r>
                                  <a:rPr lang="en-US" altLang="zh-CN" sz="1400" b="0" i="1" kern="1200" smtClean="0">
                                    <a:solidFill>
                                      <a:schemeClr val="tx1"/>
                                    </a:solidFill>
                                    <a:effectLst/>
                                    <a:latin typeface="Cambria Math" panose="02040503050406030204" pitchFamily="18" charset="0"/>
                                    <a:ea typeface="+mn-ea"/>
                                    <a:cs typeface="+mn-cs"/>
                                  </a:rPr>
                                  <m:t>.9919</m:t>
                                </m:r>
                                <m:r>
                                  <a:rPr lang="en-US" altLang="zh-CN" sz="1400" i="1" kern="1200" smtClean="0">
                                    <a:solidFill>
                                      <a:schemeClr val="tx1"/>
                                    </a:solidFill>
                                    <a:effectLst/>
                                    <a:latin typeface="Cambria Math" panose="02040503050406030204" pitchFamily="18" charset="0"/>
                                    <a:ea typeface="+mn-ea"/>
                                    <a:cs typeface="+mn-cs"/>
                                  </a:rPr>
                                  <m:t>−0.02</m:t>
                                </m:r>
                                <m:r>
                                  <a:rPr lang="en-US" altLang="zh-CN" sz="1400" b="0" i="1" kern="1200" smtClean="0">
                                    <a:solidFill>
                                      <a:schemeClr val="tx1"/>
                                    </a:solidFill>
                                    <a:effectLst/>
                                    <a:latin typeface="Cambria Math" panose="02040503050406030204" pitchFamily="18" charset="0"/>
                                    <a:ea typeface="+mn-ea"/>
                                    <a:cs typeface="+mn-cs"/>
                                  </a:rPr>
                                  <m:t>7</m:t>
                                </m:r>
                                <m:r>
                                  <a:rPr lang="en-US" altLang="zh-CN" sz="1400" i="1" kern="1200" smtClean="0">
                                    <a:solidFill>
                                      <a:schemeClr val="tx1"/>
                                    </a:solidFill>
                                    <a:effectLst/>
                                    <a:latin typeface="Cambria Math" panose="02040503050406030204" pitchFamily="18" charset="0"/>
                                    <a:ea typeface="+mn-ea"/>
                                    <a:cs typeface="+mn-cs"/>
                                  </a:rPr>
                                  <m:t>6×</m:t>
                                </m:r>
                                <m:f>
                                  <m:fPr>
                                    <m:ctrlPr>
                                      <a:rPr lang="zh-CN" altLang="zh-CN" sz="1400" i="1" kern="1200">
                                        <a:solidFill>
                                          <a:schemeClr val="tx1"/>
                                        </a:solidFill>
                                        <a:effectLst/>
                                        <a:latin typeface="Cambria Math" panose="02040503050406030204" pitchFamily="18" charset="0"/>
                                        <a:ea typeface="+mn-ea"/>
                                        <a:cs typeface="+mn-cs"/>
                                      </a:rPr>
                                    </m:ctrlPr>
                                  </m:fPr>
                                  <m:num>
                                    <m:r>
                                      <a:rPr lang="en-US" altLang="zh-CN" sz="1400" b="0" i="1" kern="1200" smtClean="0">
                                        <a:solidFill>
                                          <a:schemeClr val="tx1"/>
                                        </a:solidFill>
                                        <a:effectLst/>
                                        <a:latin typeface="Cambria Math" panose="02040503050406030204" pitchFamily="18" charset="0"/>
                                        <a:ea typeface="+mn-ea"/>
                                        <a:cs typeface="+mn-cs"/>
                                      </a:rPr>
                                      <m:t>4</m:t>
                                    </m:r>
                                  </m:num>
                                  <m:den>
                                    <m:r>
                                      <a:rPr lang="en-US" altLang="zh-CN" sz="1400" i="1" kern="1200">
                                        <a:solidFill>
                                          <a:schemeClr val="tx1"/>
                                        </a:solidFill>
                                        <a:effectLst/>
                                        <a:latin typeface="Cambria Math" panose="02040503050406030204" pitchFamily="18" charset="0"/>
                                        <a:ea typeface="+mn-ea"/>
                                        <a:cs typeface="+mn-cs"/>
                                      </a:rPr>
                                      <m:t>12</m:t>
                                    </m:r>
                                  </m:den>
                                </m:f>
                                <m:r>
                                  <a:rPr lang="en-US" altLang="zh-CN" sz="1400" i="1" kern="1200">
                                    <a:solidFill>
                                      <a:schemeClr val="tx1"/>
                                    </a:solidFill>
                                    <a:effectLst/>
                                    <a:latin typeface="Cambria Math" panose="02040503050406030204" pitchFamily="18" charset="0"/>
                                    <a:ea typeface="+mn-ea"/>
                                    <a:cs typeface="+mn-cs"/>
                                  </a:rPr>
                                  <m:t>≈0.</m:t>
                                </m:r>
                                <m:r>
                                  <a:rPr lang="en-US" altLang="zh-CN" sz="1400" b="0" i="1" kern="1200" smtClean="0">
                                    <a:solidFill>
                                      <a:schemeClr val="tx1"/>
                                    </a:solidFill>
                                    <a:effectLst/>
                                    <a:latin typeface="Cambria Math" panose="02040503050406030204" pitchFamily="18" charset="0"/>
                                    <a:ea typeface="+mn-ea"/>
                                    <a:cs typeface="+mn-cs"/>
                                  </a:rPr>
                                  <m:t>9827</m:t>
                                </m:r>
                              </m:oMath>
                            </m:oMathPara>
                          </a14:m>
                          <a:endParaRPr lang="zh-CN" altLang="zh-CN" sz="1400" kern="1200" dirty="0">
                            <a:solidFill>
                              <a:schemeClr val="tx1"/>
                            </a:solidFill>
                            <a:effectLst/>
                            <a:latin typeface="+mn-lt"/>
                            <a:ea typeface="+mn-ea"/>
                            <a:cs typeface="+mn-cs"/>
                          </a:endParaRPr>
                        </a:p>
                      </a:txBody>
                      <a:tcPr marL="68580" marR="68580" marT="34290" marB="34290">
                        <a:lnR w="12700" cap="flat" cmpd="sng" algn="ctr">
                          <a:noFill/>
                          <a:prstDash val="solid"/>
                          <a:round/>
                          <a:headEnd type="none" w="med" len="med"/>
                          <a:tailEnd type="none" w="med" len="med"/>
                        </a:lnR>
                      </a:tcPr>
                    </a:tc>
                    <a:extLst>
                      <a:ext uri="{0D108BD9-81ED-4DB2-BD59-A6C34878D82A}">
                        <a16:rowId xmlns:a16="http://schemas.microsoft.com/office/drawing/2014/main" val="3977817900"/>
                      </a:ext>
                    </a:extLst>
                  </a:tr>
                </a:tbl>
              </a:graphicData>
            </a:graphic>
          </p:graphicFrame>
        </mc:Choice>
        <mc:Fallback xmlns="">
          <p:graphicFrame>
            <p:nvGraphicFramePr>
              <p:cNvPr id="10" name="表格 11">
                <a:extLst>
                  <a:ext uri="{FF2B5EF4-FFF2-40B4-BE49-F238E27FC236}">
                    <a16:creationId xmlns:a16="http://schemas.microsoft.com/office/drawing/2014/main" id="{0C70E96C-1909-AA4A-8F07-1EF17AF69FF8}"/>
                  </a:ext>
                </a:extLst>
              </p:cNvPr>
              <p:cNvGraphicFramePr>
                <a:graphicFrameLocks noGrp="1"/>
              </p:cNvGraphicFramePr>
              <p:nvPr>
                <p:extLst>
                  <p:ext uri="{D42A27DB-BD31-4B8C-83A1-F6EECF244321}">
                    <p14:modId xmlns:p14="http://schemas.microsoft.com/office/powerpoint/2010/main" val="3770607601"/>
                  </p:ext>
                </p:extLst>
              </p:nvPr>
            </p:nvGraphicFramePr>
            <p:xfrm>
              <a:off x="2133600" y="2895600"/>
              <a:ext cx="8686800" cy="2421072"/>
            </p:xfrm>
            <a:graphic>
              <a:graphicData uri="http://schemas.openxmlformats.org/drawingml/2006/table">
                <a:tbl>
                  <a:tblPr firstRow="1" bandRow="1">
                    <a:tableStyleId>{5940675A-B579-460E-94D1-54222C63F5DA}</a:tableStyleId>
                  </a:tblPr>
                  <a:tblGrid>
                    <a:gridCol w="4343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332458">
                    <a:tc>
                      <a:txBody>
                        <a:bodyPr/>
                        <a:lstStyle/>
                        <a:p>
                          <a:pPr algn="ctr"/>
                          <a:r>
                            <a:rPr lang="en-US" altLang="zh-CN" sz="1400" dirty="0">
                              <a:latin typeface="Adobe Jenson Pro" panose="020A0503050201030203" pitchFamily="18" charset="0"/>
                              <a:ea typeface="楷体" panose="02010609060101010101" pitchFamily="49" charset="-122"/>
                            </a:rPr>
                            <a:t>T2312</a:t>
                          </a:r>
                          <a:endParaRPr lang="zh-CN" altLang="en-US" sz="1400" dirty="0">
                            <a:latin typeface="Adobe Jenson Pro" panose="020A0503050201030203" pitchFamily="18" charset="0"/>
                            <a:ea typeface="楷体" panose="02010609060101010101" pitchFamily="49" charset="-122"/>
                          </a:endParaRPr>
                        </a:p>
                      </a:txBody>
                      <a:tcPr marL="68580" marR="68580" marT="34290" marB="34290">
                        <a:lnL w="12700" cap="flat" cmpd="sng" algn="ctr">
                          <a:noFill/>
                          <a:prstDash val="solid"/>
                          <a:round/>
                          <a:headEnd type="none" w="med" len="med"/>
                          <a:tailEnd type="none" w="med" len="med"/>
                        </a:lnL>
                      </a:tcPr>
                    </a:tc>
                    <a:tc>
                      <a:txBody>
                        <a:bodyPr/>
                        <a:lstStyle/>
                        <a:p>
                          <a:pPr algn="ctr"/>
                          <a:r>
                            <a:rPr lang="en-US" altLang="zh-CN" sz="1400" dirty="0">
                              <a:latin typeface="Adobe Jenson Pro" panose="020A0503050201030203" pitchFamily="18" charset="0"/>
                              <a:ea typeface="楷体" panose="02010609060101010101" pitchFamily="49" charset="-122"/>
                            </a:rPr>
                            <a:t>T2403</a:t>
                          </a:r>
                          <a:endParaRPr lang="zh-CN" altLang="en-US" sz="1400" dirty="0">
                            <a:latin typeface="Adobe Jenson Pro" panose="020A0503050201030203" pitchFamily="18" charset="0"/>
                            <a:ea typeface="楷体" panose="02010609060101010101" pitchFamily="49" charset="-122"/>
                          </a:endParaRPr>
                        </a:p>
                      </a:txBody>
                      <a:tcPr marL="68580" marR="68580" marT="34290" marB="34290">
                        <a:lnR w="12700" cap="flat" cmpd="sng" algn="ctr">
                          <a:noFill/>
                          <a:prstDash val="solid"/>
                          <a:round/>
                          <a:headEnd type="none" w="med" len="med"/>
                          <a:tailEnd type="none" w="med" len="med"/>
                        </a:lnR>
                      </a:tcPr>
                    </a:tc>
                    <a:extLst>
                      <a:ext uri="{0D108BD9-81ED-4DB2-BD59-A6C34878D82A}">
                        <a16:rowId xmlns:a16="http://schemas.microsoft.com/office/drawing/2014/main" val="10000"/>
                      </a:ext>
                    </a:extLst>
                  </a:tr>
                  <a:tr h="332458">
                    <a:tc>
                      <a:txBody>
                        <a:bodyPr/>
                        <a:lstStyle/>
                        <a:p>
                          <a:pPr algn="ctr"/>
                          <a:r>
                            <a:rPr lang="en-US" altLang="zh-CN" sz="1400" dirty="0">
                              <a:latin typeface="Adobe Jenson Pro" panose="020A0503050201030203" pitchFamily="18" charset="0"/>
                              <a:ea typeface="楷体" panose="02010609060101010101" pitchFamily="49" charset="-122"/>
                            </a:rPr>
                            <a:t>8</a:t>
                          </a:r>
                          <a:r>
                            <a:rPr lang="zh-CN" altLang="en-US" sz="1400" dirty="0">
                              <a:latin typeface="Adobe Jenson Pro" panose="020A0503050201030203" pitchFamily="18" charset="0"/>
                              <a:ea typeface="楷体" panose="02010609060101010101" pitchFamily="49" charset="-122"/>
                            </a:rPr>
                            <a:t>年</a:t>
                          </a:r>
                          <a:r>
                            <a:rPr lang="en-US" altLang="zh-CN" sz="1400" dirty="0">
                              <a:latin typeface="Adobe Jenson Pro" panose="020A0503050201030203" pitchFamily="18" charset="0"/>
                              <a:ea typeface="楷体" panose="02010609060101010101" pitchFamily="49" charset="-122"/>
                            </a:rPr>
                            <a:t>5</a:t>
                          </a:r>
                          <a:r>
                            <a:rPr lang="zh-CN" altLang="en-US" sz="1400" dirty="0">
                              <a:latin typeface="Adobe Jenson Pro" panose="020A0503050201030203" pitchFamily="18" charset="0"/>
                              <a:ea typeface="楷体" panose="02010609060101010101" pitchFamily="49" charset="-122"/>
                            </a:rPr>
                            <a:t>个月</a:t>
                          </a:r>
                          <a:r>
                            <a:rPr lang="en-US" altLang="zh-CN" sz="1400" dirty="0">
                              <a:latin typeface="Adobe Jenson Pro" panose="020A0503050201030203" pitchFamily="18" charset="0"/>
                              <a:ea typeface="楷体" panose="02010609060101010101" pitchFamily="49" charset="-122"/>
                            </a:rPr>
                            <a:t> </a:t>
                          </a:r>
                          <a:endParaRPr lang="zh-CN" altLang="en-US" sz="1400" dirty="0">
                            <a:latin typeface="Adobe Jenson Pro" panose="020A0503050201030203" pitchFamily="18" charset="0"/>
                            <a:ea typeface="楷体" panose="02010609060101010101" pitchFamily="49" charset="-122"/>
                          </a:endParaRPr>
                        </a:p>
                      </a:txBody>
                      <a:tcPr marL="68580" marR="68580" marT="34290" marB="34290">
                        <a:lnL w="12700" cap="flat" cmpd="sng" algn="ctr">
                          <a:noFill/>
                          <a:prstDash val="solid"/>
                          <a:round/>
                          <a:headEnd type="none" w="med" len="med"/>
                          <a:tailEnd type="none" w="med" len="med"/>
                        </a:lnL>
                      </a:tcPr>
                    </a:tc>
                    <a:tc>
                      <a:txBody>
                        <a:bodyPr/>
                        <a:lstStyle/>
                        <a:p>
                          <a:pPr algn="ctr"/>
                          <a:r>
                            <a:rPr lang="en-US" altLang="zh-CN" sz="1400" dirty="0">
                              <a:latin typeface="Adobe Jenson Pro" panose="020A0503050201030203" pitchFamily="18" charset="0"/>
                              <a:ea typeface="楷体" panose="02010609060101010101" pitchFamily="49" charset="-122"/>
                            </a:rPr>
                            <a:t>8</a:t>
                          </a:r>
                          <a:r>
                            <a:rPr lang="zh-CN" altLang="en-US" sz="1400" dirty="0">
                              <a:latin typeface="Adobe Jenson Pro" panose="020A0503050201030203" pitchFamily="18" charset="0"/>
                              <a:ea typeface="楷体" panose="02010609060101010101" pitchFamily="49" charset="-122"/>
                            </a:rPr>
                            <a:t>年</a:t>
                          </a:r>
                          <a:r>
                            <a:rPr lang="en-US" altLang="zh-CN" sz="1400" dirty="0">
                              <a:latin typeface="Adobe Jenson Pro" panose="020A0503050201030203" pitchFamily="18" charset="0"/>
                              <a:ea typeface="楷体" panose="02010609060101010101" pitchFamily="49" charset="-122"/>
                            </a:rPr>
                            <a:t>2</a:t>
                          </a:r>
                          <a:r>
                            <a:rPr lang="zh-CN" altLang="en-US" sz="1400" dirty="0">
                              <a:latin typeface="Adobe Jenson Pro" panose="020A0503050201030203" pitchFamily="18" charset="0"/>
                              <a:ea typeface="楷体" panose="02010609060101010101" pitchFamily="49" charset="-122"/>
                            </a:rPr>
                            <a:t>个月</a:t>
                          </a:r>
                          <a:r>
                            <a:rPr lang="en-US" altLang="zh-CN" sz="1400" dirty="0">
                              <a:latin typeface="Adobe Jenson Pro" panose="020A0503050201030203" pitchFamily="18" charset="0"/>
                              <a:ea typeface="楷体" panose="02010609060101010101" pitchFamily="49" charset="-122"/>
                            </a:rPr>
                            <a:t> </a:t>
                          </a:r>
                          <a:endParaRPr lang="zh-CN" altLang="en-US" sz="1400" dirty="0">
                            <a:latin typeface="Adobe Jenson Pro" panose="020A0503050201030203" pitchFamily="18" charset="0"/>
                            <a:ea typeface="楷体" panose="02010609060101010101" pitchFamily="49" charset="-122"/>
                          </a:endParaRPr>
                        </a:p>
                      </a:txBody>
                      <a:tcPr marL="68580" marR="68580" marT="34290" marB="34290">
                        <a:lnR w="12700" cap="flat" cmpd="sng" algn="ctr">
                          <a:noFill/>
                          <a:prstDash val="solid"/>
                          <a:round/>
                          <a:headEnd type="none" w="med" len="med"/>
                          <a:tailEnd type="none" w="med" len="med"/>
                        </a:lnR>
                      </a:tcPr>
                    </a:tc>
                    <a:extLst>
                      <a:ext uri="{0D108BD9-81ED-4DB2-BD59-A6C34878D82A}">
                        <a16:rowId xmlns:a16="http://schemas.microsoft.com/office/drawing/2014/main" val="10001"/>
                      </a:ext>
                    </a:extLst>
                  </a:tr>
                  <a:tr h="1288161">
                    <a:tc>
                      <a:txBody>
                        <a:bodyPr/>
                        <a:lstStyle/>
                        <a:p>
                          <a:endParaRPr lang="zh-CN"/>
                        </a:p>
                      </a:txBody>
                      <a:tcPr marL="68580" marR="68580" marT="34290" marB="34290">
                        <a:lnL w="12700" cap="flat" cmpd="sng" algn="ctr">
                          <a:noFill/>
                          <a:prstDash val="solid"/>
                          <a:round/>
                          <a:headEnd type="none" w="med" len="med"/>
                          <a:tailEnd type="none" w="med" len="med"/>
                        </a:lnL>
                        <a:blipFill>
                          <a:blip r:embed="rId3"/>
                          <a:stretch>
                            <a:fillRect t="-130392" r="-100292" b="-176471"/>
                          </a:stretch>
                        </a:blipFill>
                      </a:tcPr>
                    </a:tc>
                    <a:tc>
                      <a:txBody>
                        <a:bodyPr/>
                        <a:lstStyle/>
                        <a:p>
                          <a:endParaRPr lang="zh-CN"/>
                        </a:p>
                      </a:txBody>
                      <a:tcPr marL="68580" marR="68580" marT="34290" marB="34290">
                        <a:lnR w="12700" cap="flat" cmpd="sng" algn="ctr">
                          <a:noFill/>
                          <a:prstDash val="solid"/>
                          <a:round/>
                          <a:headEnd type="none" w="med" len="med"/>
                          <a:tailEnd type="none" w="med" len="med"/>
                        </a:lnR>
                        <a:blipFill>
                          <a:blip r:embed="rId3"/>
                          <a:stretch>
                            <a:fillRect l="-100000" t="-130392" r="-292" b="-176471"/>
                          </a:stretch>
                        </a:blipFill>
                      </a:tcPr>
                    </a:tc>
                    <a:extLst>
                      <a:ext uri="{0D108BD9-81ED-4DB2-BD59-A6C34878D82A}">
                        <a16:rowId xmlns:a16="http://schemas.microsoft.com/office/drawing/2014/main" val="2471556287"/>
                      </a:ext>
                    </a:extLst>
                  </a:tr>
                  <a:tr h="467995">
                    <a:tc>
                      <a:txBody>
                        <a:bodyPr/>
                        <a:lstStyle/>
                        <a:p>
                          <a:endParaRPr lang="zh-CN"/>
                        </a:p>
                      </a:txBody>
                      <a:tcPr marL="68580" marR="68580" marT="34290" marB="34290">
                        <a:lnL w="12700" cap="flat" cmpd="sng" algn="ctr">
                          <a:noFill/>
                          <a:prstDash val="solid"/>
                          <a:round/>
                          <a:headEnd type="none" w="med" len="med"/>
                          <a:tailEnd type="none" w="med" len="med"/>
                        </a:lnL>
                        <a:blipFill>
                          <a:blip r:embed="rId3"/>
                          <a:stretch>
                            <a:fillRect t="-635135" r="-100292" b="-386486"/>
                          </a:stretch>
                        </a:blipFill>
                      </a:tcPr>
                    </a:tc>
                    <a:tc>
                      <a:txBody>
                        <a:bodyPr/>
                        <a:lstStyle/>
                        <a:p>
                          <a:endParaRPr lang="zh-CN"/>
                        </a:p>
                      </a:txBody>
                      <a:tcPr marL="68580" marR="68580" marT="34290" marB="34290">
                        <a:lnR w="12700" cap="flat" cmpd="sng" algn="ctr">
                          <a:noFill/>
                          <a:prstDash val="solid"/>
                          <a:round/>
                          <a:headEnd type="none" w="med" len="med"/>
                          <a:tailEnd type="none" w="med" len="med"/>
                        </a:lnR>
                        <a:blipFill>
                          <a:blip r:embed="rId3"/>
                          <a:stretch>
                            <a:fillRect l="-100000" t="-635135" r="-292" b="-386486"/>
                          </a:stretch>
                        </a:blipFill>
                      </a:tcPr>
                    </a:tc>
                    <a:extLst>
                      <a:ext uri="{0D108BD9-81ED-4DB2-BD59-A6C34878D82A}">
                        <a16:rowId xmlns:a16="http://schemas.microsoft.com/office/drawing/2014/main" val="3977817900"/>
                      </a:ext>
                    </a:extLst>
                  </a:tr>
                </a:tbl>
              </a:graphicData>
            </a:graphic>
          </p:graphicFrame>
        </mc:Fallback>
      </mc:AlternateContent>
    </p:spTree>
    <p:extLst>
      <p:ext uri="{BB962C8B-B14F-4D97-AF65-F5344CB8AC3E}">
        <p14:creationId xmlns:p14="http://schemas.microsoft.com/office/powerpoint/2010/main" val="2444998116"/>
      </p:ext>
    </p:extLst>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5DD175-3CAB-40EF-B696-37B5616269F3}"/>
              </a:ext>
            </a:extLst>
          </p:cNvPr>
          <p:cNvSpPr>
            <a:spLocks noGrp="1"/>
          </p:cNvSpPr>
          <p:nvPr>
            <p:ph type="title"/>
          </p:nvPr>
        </p:nvSpPr>
        <p:spPr/>
        <p:txBody>
          <a:bodyPr/>
          <a:lstStyle/>
          <a:p>
            <a:r>
              <a:rPr lang="zh-CN" altLang="en-US" dirty="0"/>
              <a:t>中金所转换因子计算规则</a:t>
            </a:r>
          </a:p>
        </p:txBody>
      </p:sp>
      <p:sp>
        <p:nvSpPr>
          <p:cNvPr id="3" name="内容占位符 2">
            <a:extLst>
              <a:ext uri="{FF2B5EF4-FFF2-40B4-BE49-F238E27FC236}">
                <a16:creationId xmlns:a16="http://schemas.microsoft.com/office/drawing/2014/main" id="{C321C64C-33AE-458F-AA1E-A1B9B4412110}"/>
              </a:ext>
            </a:extLst>
          </p:cNvPr>
          <p:cNvSpPr>
            <a:spLocks noGrp="1"/>
          </p:cNvSpPr>
          <p:nvPr>
            <p:ph idx="1"/>
          </p:nvPr>
        </p:nvSpPr>
        <p:spPr/>
        <p:txBody>
          <a:bodyPr/>
          <a:lstStyle/>
          <a:p>
            <a:r>
              <a:rPr lang="zh-CN" altLang="en-US" dirty="0"/>
              <a:t>剩余期限近似到月</a:t>
            </a:r>
            <a:endParaRPr lang="en-US" altLang="zh-CN" dirty="0"/>
          </a:p>
          <a:p>
            <a:r>
              <a:rPr lang="zh-CN" altLang="en-US" dirty="0"/>
              <a:t>净价的转换因子</a:t>
            </a:r>
          </a:p>
        </p:txBody>
      </p:sp>
      <p:sp>
        <p:nvSpPr>
          <p:cNvPr id="4" name="灯片编号占位符 3">
            <a:extLst>
              <a:ext uri="{FF2B5EF4-FFF2-40B4-BE49-F238E27FC236}">
                <a16:creationId xmlns:a16="http://schemas.microsoft.com/office/drawing/2014/main" id="{7838CB8A-336B-4FE1-91BD-FFD22F1034EA}"/>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46</a:t>
            </a:fld>
            <a:endParaRPr lang="zh-CN" altLang="en-US" dirty="0"/>
          </a:p>
        </p:txBody>
      </p:sp>
    </p:spTree>
    <p:extLst>
      <p:ext uri="{BB962C8B-B14F-4D97-AF65-F5344CB8AC3E}">
        <p14:creationId xmlns:p14="http://schemas.microsoft.com/office/powerpoint/2010/main" val="295041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D0271E3-BA9A-4574-B3C6-D68BA11D7FC9}"/>
              </a:ext>
            </a:extLst>
          </p:cNvPr>
          <p:cNvSpPr>
            <a:spLocks noGrp="1"/>
          </p:cNvSpPr>
          <p:nvPr>
            <p:ph type="title"/>
          </p:nvPr>
        </p:nvSpPr>
        <p:spPr/>
        <p:txBody>
          <a:bodyPr>
            <a:noAutofit/>
          </a:bodyPr>
          <a:lstStyle/>
          <a:p>
            <a:r>
              <a:rPr lang="zh-CN" altLang="en-US" sz="3200" dirty="0"/>
              <a:t>中金所国债期货转换因子</a:t>
            </a:r>
            <a:r>
              <a:rPr lang="en-US" altLang="zh-CN" sz="3200" dirty="0"/>
              <a:t>(conversion factor)</a:t>
            </a:r>
            <a:endParaRPr lang="zh-CN" altLang="en-US" sz="3200" dirty="0"/>
          </a:p>
        </p:txBody>
      </p:sp>
      <p:sp>
        <p:nvSpPr>
          <p:cNvPr id="3" name="内容占位符 2">
            <a:extLst>
              <a:ext uri="{FF2B5EF4-FFF2-40B4-BE49-F238E27FC236}">
                <a16:creationId xmlns:a16="http://schemas.microsoft.com/office/drawing/2014/main" id="{F56CA2CA-AEA9-4B7A-B6C0-39A980AC0AB3}"/>
              </a:ext>
            </a:extLst>
          </p:cNvPr>
          <p:cNvSpPr>
            <a:spLocks noGrp="1"/>
          </p:cNvSpPr>
          <p:nvPr>
            <p:ph idx="1"/>
          </p:nvPr>
        </p:nvSpPr>
        <p:spPr/>
        <p:txBody>
          <a:bodyPr/>
          <a:lstStyle/>
          <a:p>
            <a:pPr marL="0" indent="0">
              <a:buNone/>
            </a:pPr>
            <a:endParaRPr lang="zh-CN" altLang="en-US" dirty="0"/>
          </a:p>
        </p:txBody>
      </p:sp>
      <p:sp>
        <p:nvSpPr>
          <p:cNvPr id="4" name="灯片编号占位符 3">
            <a:extLst>
              <a:ext uri="{FF2B5EF4-FFF2-40B4-BE49-F238E27FC236}">
                <a16:creationId xmlns:a16="http://schemas.microsoft.com/office/drawing/2014/main" id="{6DE0249A-ECE0-41BB-9159-C3DB02BEAC91}"/>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47</a:t>
            </a:fld>
            <a:endParaRPr lang="zh-CN" altLang="en-US" dirty="0"/>
          </a:p>
        </p:txBody>
      </p:sp>
      <p:grpSp>
        <p:nvGrpSpPr>
          <p:cNvPr id="5" name="组合 4">
            <a:extLst>
              <a:ext uri="{FF2B5EF4-FFF2-40B4-BE49-F238E27FC236}">
                <a16:creationId xmlns:a16="http://schemas.microsoft.com/office/drawing/2014/main" id="{80E81A14-C37B-4632-B0CC-19F6C39EE092}"/>
              </a:ext>
            </a:extLst>
          </p:cNvPr>
          <p:cNvGrpSpPr/>
          <p:nvPr/>
        </p:nvGrpSpPr>
        <p:grpSpPr>
          <a:xfrm>
            <a:off x="3266806" y="3571532"/>
            <a:ext cx="812971" cy="672075"/>
            <a:chOff x="2123728" y="2499742"/>
            <a:chExt cx="1080120" cy="504056"/>
          </a:xfrm>
        </p:grpSpPr>
        <p:cxnSp>
          <p:nvCxnSpPr>
            <p:cNvPr id="6" name="直接连接符 5">
              <a:extLst>
                <a:ext uri="{FF2B5EF4-FFF2-40B4-BE49-F238E27FC236}">
                  <a16:creationId xmlns:a16="http://schemas.microsoft.com/office/drawing/2014/main" id="{4E1FA125-F1F5-4B43-89F5-67D3C98326C5}"/>
                </a:ext>
              </a:extLst>
            </p:cNvPr>
            <p:cNvCxnSpPr/>
            <p:nvPr/>
          </p:nvCxnSpPr>
          <p:spPr>
            <a:xfrm>
              <a:off x="2123728" y="2751770"/>
              <a:ext cx="401420" cy="0"/>
            </a:xfrm>
            <a:prstGeom prst="line">
              <a:avLst/>
            </a:prstGeom>
            <a:ln w="285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8959F1ED-0138-4D42-BF44-54A682C35DE8}"/>
                </a:ext>
              </a:extLst>
            </p:cNvPr>
            <p:cNvCxnSpPr/>
            <p:nvPr/>
          </p:nvCxnSpPr>
          <p:spPr>
            <a:xfrm flipV="1">
              <a:off x="2525148" y="2499742"/>
              <a:ext cx="116628" cy="252028"/>
            </a:xfrm>
            <a:prstGeom prst="line">
              <a:avLst/>
            </a:prstGeom>
            <a:ln w="285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B3DCC632-C5EA-4896-9759-B75581F31E29}"/>
                </a:ext>
              </a:extLst>
            </p:cNvPr>
            <p:cNvCxnSpPr/>
            <p:nvPr/>
          </p:nvCxnSpPr>
          <p:spPr>
            <a:xfrm>
              <a:off x="2641776" y="2499742"/>
              <a:ext cx="238272" cy="504056"/>
            </a:xfrm>
            <a:prstGeom prst="line">
              <a:avLst/>
            </a:prstGeom>
            <a:ln w="285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0AFF3E6F-E34E-4825-B0A1-33CE55A7FBB6}"/>
                </a:ext>
              </a:extLst>
            </p:cNvPr>
            <p:cNvCxnSpPr/>
            <p:nvPr/>
          </p:nvCxnSpPr>
          <p:spPr>
            <a:xfrm flipV="1">
              <a:off x="2880048" y="2776706"/>
              <a:ext cx="46520" cy="227092"/>
            </a:xfrm>
            <a:prstGeom prst="line">
              <a:avLst/>
            </a:prstGeom>
            <a:ln w="285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a16="http://schemas.microsoft.com/office/drawing/2014/main" id="{665F7DA8-406D-4A35-A473-F39312FFF922}"/>
                </a:ext>
              </a:extLst>
            </p:cNvPr>
            <p:cNvCxnSpPr/>
            <p:nvPr/>
          </p:nvCxnSpPr>
          <p:spPr>
            <a:xfrm>
              <a:off x="2926568" y="2776706"/>
              <a:ext cx="277280" cy="0"/>
            </a:xfrm>
            <a:prstGeom prst="line">
              <a:avLst/>
            </a:prstGeom>
            <a:ln w="28575">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sp>
        <p:nvSpPr>
          <p:cNvPr id="11" name="椭圆 10">
            <a:extLst>
              <a:ext uri="{FF2B5EF4-FFF2-40B4-BE49-F238E27FC236}">
                <a16:creationId xmlns:a16="http://schemas.microsoft.com/office/drawing/2014/main" id="{7EBF8AE1-EB72-4CE3-BEEC-05B9BB36739A}"/>
              </a:ext>
            </a:extLst>
          </p:cNvPr>
          <p:cNvSpPr/>
          <p:nvPr/>
        </p:nvSpPr>
        <p:spPr>
          <a:xfrm>
            <a:off x="1822562" y="3176170"/>
            <a:ext cx="1454895" cy="1513773"/>
          </a:xfrm>
          <a:prstGeom prst="ellipse">
            <a:avLst/>
          </a:prstGeom>
          <a:solidFill>
            <a:srgbClr val="FFB407"/>
          </a:solidFill>
          <a:ln w="25400">
            <a:noFill/>
          </a:ln>
          <a:effectLst>
            <a:outerShdw blurRad="254000" dist="63500" dir="2700000" algn="tl" rotWithShape="0">
              <a:prstClr val="black">
                <a:alpha val="20000"/>
              </a:prstClr>
            </a:outerShdw>
          </a:effectLst>
          <a:scene3d>
            <a:camera prst="orthographicFront"/>
            <a:lightRig rig="twoPt" dir="t"/>
          </a:scene3d>
          <a:sp3d prstMaterial="plastic">
            <a:extrusionClr>
              <a:schemeClr val="accent1"/>
            </a:extrusionClr>
            <a:contourClr>
              <a:schemeClr val="tx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rgbClr val="FFFFFF"/>
                </a:solidFill>
                <a:latin typeface="Adobe 黑体 Std R" panose="020B0400000000000000" pitchFamily="34" charset="-122"/>
                <a:ea typeface="Adobe 黑体 Std R" panose="020B0400000000000000" pitchFamily="34" charset="-122"/>
              </a:rPr>
              <a:t>中金所</a:t>
            </a:r>
            <a:endParaRPr lang="en-US" altLang="zh-CN" sz="1600" b="1" dirty="0">
              <a:solidFill>
                <a:srgbClr val="FFFFFF"/>
              </a:solidFill>
              <a:latin typeface="Adobe 黑体 Std R" panose="020B0400000000000000" pitchFamily="34" charset="-122"/>
              <a:ea typeface="Adobe 黑体 Std R" panose="020B0400000000000000" pitchFamily="34" charset="-122"/>
            </a:endParaRPr>
          </a:p>
          <a:p>
            <a:pPr algn="ctr"/>
            <a:r>
              <a:rPr lang="zh-CN" altLang="en-US" sz="1600" b="1" dirty="0">
                <a:solidFill>
                  <a:srgbClr val="FFFFFF"/>
                </a:solidFill>
                <a:latin typeface="Adobe 黑体 Std R" panose="020B0400000000000000" pitchFamily="34" charset="-122"/>
                <a:ea typeface="Adobe 黑体 Std R" panose="020B0400000000000000" pitchFamily="34" charset="-122"/>
              </a:rPr>
              <a:t>国债期货</a:t>
            </a:r>
            <a:endParaRPr lang="en-US" altLang="zh-CN" sz="1600" b="1" dirty="0">
              <a:solidFill>
                <a:srgbClr val="FFFFFF"/>
              </a:solidFill>
              <a:latin typeface="Adobe 黑体 Std R" panose="020B0400000000000000" pitchFamily="34" charset="-122"/>
              <a:ea typeface="Adobe 黑体 Std R" panose="020B0400000000000000" pitchFamily="34" charset="-122"/>
            </a:endParaRPr>
          </a:p>
          <a:p>
            <a:pPr algn="ctr"/>
            <a:r>
              <a:rPr lang="zh-CN" altLang="en-US" sz="1600" b="1" dirty="0">
                <a:solidFill>
                  <a:srgbClr val="FFFFFF"/>
                </a:solidFill>
                <a:latin typeface="Adobe 黑体 Std R" panose="020B0400000000000000" pitchFamily="34" charset="-122"/>
                <a:ea typeface="Adobe 黑体 Std R" panose="020B0400000000000000" pitchFamily="34" charset="-122"/>
              </a:rPr>
              <a:t>转换因子</a:t>
            </a:r>
          </a:p>
        </p:txBody>
      </p:sp>
      <p:sp>
        <p:nvSpPr>
          <p:cNvPr id="12" name="椭圆 11">
            <a:extLst>
              <a:ext uri="{FF2B5EF4-FFF2-40B4-BE49-F238E27FC236}">
                <a16:creationId xmlns:a16="http://schemas.microsoft.com/office/drawing/2014/main" id="{6B3AE291-ADD5-4F67-856D-5809CCFA3FE8}"/>
              </a:ext>
            </a:extLst>
          </p:cNvPr>
          <p:cNvSpPr/>
          <p:nvPr/>
        </p:nvSpPr>
        <p:spPr>
          <a:xfrm>
            <a:off x="4067481" y="2276872"/>
            <a:ext cx="3424964" cy="3413400"/>
          </a:xfrm>
          <a:prstGeom prst="ellipse">
            <a:avLst/>
          </a:prstGeom>
          <a:solidFill>
            <a:srgbClr val="596784"/>
          </a:solidFill>
          <a:ln w="38100">
            <a:noFill/>
          </a:ln>
          <a:effectLst>
            <a:outerShdw blurRad="254000" dist="63500" dir="2700000" algn="tl" rotWithShape="0">
              <a:prstClr val="black">
                <a:alpha val="20000"/>
              </a:prstClr>
            </a:outerShdw>
          </a:effectLst>
          <a:scene3d>
            <a:camera prst="orthographicFront"/>
            <a:lightRig rig="twoPt" dir="t"/>
          </a:scene3d>
          <a:sp3d prstMaterial="plastic">
            <a:extrusionClr>
              <a:schemeClr val="accent1"/>
            </a:extrusionClr>
            <a:contourClr>
              <a:schemeClr val="tx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CN" sz="2400" dirty="0">
              <a:latin typeface="Adobe Jenson Pro" panose="020A0503050201030203" pitchFamily="18" charset="0"/>
              <a:ea typeface="楷体" panose="02010609060101010101" pitchFamily="49" charset="-122"/>
            </a:endParaRPr>
          </a:p>
          <a:p>
            <a:r>
              <a:rPr lang="zh-CN" altLang="en-US" sz="2400" dirty="0">
                <a:latin typeface="Adobe Jenson Pro" panose="020A0503050201030203" pitchFamily="18" charset="0"/>
                <a:ea typeface="楷体" panose="02010609060101010101" pitchFamily="49" charset="-122"/>
              </a:rPr>
              <a:t>  </a:t>
            </a:r>
            <a:r>
              <a:rPr lang="zh-CN" altLang="en-US" sz="1700" dirty="0">
                <a:latin typeface="Adobe Jenson Pro" panose="020A0503050201030203" pitchFamily="18" charset="0"/>
                <a:ea typeface="楷体" panose="02010609060101010101" pitchFamily="49" charset="-122"/>
              </a:rPr>
              <a:t>每</a:t>
            </a:r>
            <a:r>
              <a:rPr lang="en-US" altLang="zh-CN" sz="1700" dirty="0">
                <a:latin typeface="Adobe Jenson Pro" panose="020A0503050201030203" pitchFamily="18" charset="0"/>
                <a:ea typeface="楷体" panose="02010609060101010101" pitchFamily="49" charset="-122"/>
              </a:rPr>
              <a:t>1</a:t>
            </a:r>
            <a:r>
              <a:rPr lang="zh-CN" altLang="en-US" sz="1700" dirty="0">
                <a:latin typeface="Adobe Jenson Pro" panose="020A0503050201030203" pitchFamily="18" charset="0"/>
                <a:ea typeface="楷体" panose="02010609060101010101" pitchFamily="49" charset="-122"/>
              </a:rPr>
              <a:t>元面值的可交割债券的未来现金流按 </a:t>
            </a:r>
            <a:r>
              <a:rPr lang="en-US" altLang="zh-CN" sz="1700" dirty="0">
                <a:latin typeface="Adobe Jenson Pro" panose="020A0503050201030203" pitchFamily="18" charset="0"/>
                <a:ea typeface="楷体" panose="02010609060101010101" pitchFamily="49" charset="-122"/>
              </a:rPr>
              <a:t>3% </a:t>
            </a:r>
            <a:r>
              <a:rPr lang="zh-CN" altLang="en-US" sz="1700" dirty="0">
                <a:latin typeface="Adobe Jenson Pro" panose="020A0503050201030203" pitchFamily="18" charset="0"/>
                <a:ea typeface="楷体" panose="02010609060101010101" pitchFamily="49" charset="-122"/>
              </a:rPr>
              <a:t>的年到期收益率贴现到交割月的价值，再扣掉该债券在交割月的应计利息（按月计算）后的余额。</a:t>
            </a:r>
          </a:p>
          <a:p>
            <a:pPr algn="ctr"/>
            <a:endParaRPr lang="zh-CN" altLang="en-US" sz="2133" dirty="0">
              <a:solidFill>
                <a:srgbClr val="4D4D4D"/>
              </a:solidFill>
              <a:latin typeface="微软雅黑"/>
            </a:endParaRPr>
          </a:p>
        </p:txBody>
      </p:sp>
      <p:sp>
        <p:nvSpPr>
          <p:cNvPr id="14" name="椭圆 13">
            <a:extLst>
              <a:ext uri="{FF2B5EF4-FFF2-40B4-BE49-F238E27FC236}">
                <a16:creationId xmlns:a16="http://schemas.microsoft.com/office/drawing/2014/main" id="{B4B3FACA-D1D5-44E1-A345-321C7C73DA6C}"/>
              </a:ext>
            </a:extLst>
          </p:cNvPr>
          <p:cNvSpPr/>
          <p:nvPr/>
        </p:nvSpPr>
        <p:spPr>
          <a:xfrm>
            <a:off x="7176121" y="1844825"/>
            <a:ext cx="593925" cy="593925"/>
          </a:xfrm>
          <a:prstGeom prst="ellipse">
            <a:avLst/>
          </a:prstGeom>
          <a:solidFill>
            <a:srgbClr val="FFB407"/>
          </a:solidFill>
          <a:ln w="25400">
            <a:noFill/>
          </a:ln>
          <a:effectLst>
            <a:outerShdw blurRad="254000" dist="63500" dir="2700000" algn="tl" rotWithShape="0">
              <a:prstClr val="black">
                <a:alpha val="20000"/>
              </a:prstClr>
            </a:outerShdw>
          </a:effectLst>
          <a:scene3d>
            <a:camera prst="orthographicFront"/>
            <a:lightRig rig="twoPt" dir="t"/>
          </a:scene3d>
          <a:sp3d prstMaterial="plastic">
            <a:extrusionClr>
              <a:schemeClr val="accent1"/>
            </a:extrusionClr>
            <a:contourClr>
              <a:schemeClr val="tx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rgbClr val="4D4D4D"/>
              </a:solidFill>
              <a:latin typeface="微软雅黑"/>
            </a:endParaRPr>
          </a:p>
        </p:txBody>
      </p:sp>
      <p:sp>
        <p:nvSpPr>
          <p:cNvPr id="15" name="椭圆 14">
            <a:extLst>
              <a:ext uri="{FF2B5EF4-FFF2-40B4-BE49-F238E27FC236}">
                <a16:creationId xmlns:a16="http://schemas.microsoft.com/office/drawing/2014/main" id="{A715DCC8-E50B-42B6-9B5B-F15B10DC0353}"/>
              </a:ext>
            </a:extLst>
          </p:cNvPr>
          <p:cNvSpPr/>
          <p:nvPr/>
        </p:nvSpPr>
        <p:spPr>
          <a:xfrm>
            <a:off x="7680177" y="3645025"/>
            <a:ext cx="593925" cy="593925"/>
          </a:xfrm>
          <a:prstGeom prst="ellipse">
            <a:avLst/>
          </a:prstGeom>
          <a:solidFill>
            <a:srgbClr val="596784"/>
          </a:solidFill>
          <a:ln w="25400">
            <a:noFill/>
          </a:ln>
          <a:effectLst>
            <a:outerShdw blurRad="254000" dist="63500" dir="2700000" algn="tl" rotWithShape="0">
              <a:prstClr val="black">
                <a:alpha val="20000"/>
              </a:prstClr>
            </a:outerShdw>
          </a:effectLst>
          <a:scene3d>
            <a:camera prst="orthographicFront"/>
            <a:lightRig rig="twoPt" dir="t"/>
          </a:scene3d>
          <a:sp3d prstMaterial="plastic">
            <a:extrusionClr>
              <a:schemeClr val="accent1"/>
            </a:extrusionClr>
            <a:contourClr>
              <a:schemeClr val="tx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rgbClr val="4D4D4D"/>
              </a:solidFill>
              <a:latin typeface="微软雅黑"/>
            </a:endParaRPr>
          </a:p>
        </p:txBody>
      </p:sp>
      <p:sp>
        <p:nvSpPr>
          <p:cNvPr id="16" name="椭圆 15">
            <a:extLst>
              <a:ext uri="{FF2B5EF4-FFF2-40B4-BE49-F238E27FC236}">
                <a16:creationId xmlns:a16="http://schemas.microsoft.com/office/drawing/2014/main" id="{0BD14639-4535-4571-BBC5-E3F11D172F17}"/>
              </a:ext>
            </a:extLst>
          </p:cNvPr>
          <p:cNvSpPr/>
          <p:nvPr/>
        </p:nvSpPr>
        <p:spPr>
          <a:xfrm>
            <a:off x="7176121" y="5297474"/>
            <a:ext cx="593925" cy="593925"/>
          </a:xfrm>
          <a:prstGeom prst="ellipse">
            <a:avLst/>
          </a:prstGeom>
          <a:solidFill>
            <a:srgbClr val="FFB407"/>
          </a:solidFill>
          <a:ln w="25400">
            <a:noFill/>
          </a:ln>
          <a:effectLst>
            <a:outerShdw blurRad="254000" dist="63500" dir="2700000" algn="tl" rotWithShape="0">
              <a:prstClr val="black">
                <a:alpha val="20000"/>
              </a:prstClr>
            </a:outerShdw>
          </a:effectLst>
          <a:scene3d>
            <a:camera prst="orthographicFront"/>
            <a:lightRig rig="twoPt" dir="t"/>
          </a:scene3d>
          <a:sp3d prstMaterial="plastic">
            <a:extrusionClr>
              <a:schemeClr val="accent1"/>
            </a:extrusionClr>
            <a:contourClr>
              <a:schemeClr val="tx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rgbClr val="4D4D4D"/>
              </a:solidFill>
              <a:latin typeface="微软雅黑"/>
            </a:endParaRPr>
          </a:p>
        </p:txBody>
      </p:sp>
      <p:sp>
        <p:nvSpPr>
          <p:cNvPr id="17" name="Text Box 5">
            <a:extLst>
              <a:ext uri="{FF2B5EF4-FFF2-40B4-BE49-F238E27FC236}">
                <a16:creationId xmlns:a16="http://schemas.microsoft.com/office/drawing/2014/main" id="{8D1F269F-3189-463C-9AB2-0CB7C789E3C0}"/>
              </a:ext>
            </a:extLst>
          </p:cNvPr>
          <p:cNvSpPr txBox="1">
            <a:spLocks noChangeArrowheads="1"/>
          </p:cNvSpPr>
          <p:nvPr/>
        </p:nvSpPr>
        <p:spPr bwMode="auto">
          <a:xfrm>
            <a:off x="7977138" y="1662246"/>
            <a:ext cx="2757932" cy="787523"/>
          </a:xfrm>
          <a:prstGeom prst="rect">
            <a:avLst/>
          </a:prstGeom>
          <a:noFill/>
          <a:ln w="9525">
            <a:noFill/>
            <a:miter lim="800000"/>
            <a:headEnd/>
            <a:tailEnd/>
          </a:ln>
        </p:spPr>
        <p:txBody>
          <a:bodyPr wrap="square">
            <a:spAutoFit/>
          </a:bodyPr>
          <a:lstStyle/>
          <a:p>
            <a:pP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同一个债券可以是多个</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国债期货合约可交割券</a:t>
            </a:r>
          </a:p>
        </p:txBody>
      </p:sp>
      <p:sp>
        <p:nvSpPr>
          <p:cNvPr id="18" name="Text Box 5">
            <a:extLst>
              <a:ext uri="{FF2B5EF4-FFF2-40B4-BE49-F238E27FC236}">
                <a16:creationId xmlns:a16="http://schemas.microsoft.com/office/drawing/2014/main" id="{66203E4E-3197-4F59-AFC8-F8719381ABF7}"/>
              </a:ext>
            </a:extLst>
          </p:cNvPr>
          <p:cNvSpPr txBox="1">
            <a:spLocks noChangeArrowheads="1"/>
          </p:cNvSpPr>
          <p:nvPr/>
        </p:nvSpPr>
        <p:spPr bwMode="auto">
          <a:xfrm>
            <a:off x="8418117" y="3486849"/>
            <a:ext cx="2757932" cy="1156855"/>
          </a:xfrm>
          <a:prstGeom prst="rect">
            <a:avLst/>
          </a:prstGeom>
          <a:noFill/>
          <a:ln w="9525">
            <a:noFill/>
            <a:miter lim="800000"/>
            <a:headEnd/>
            <a:tailEnd/>
          </a:ln>
        </p:spPr>
        <p:txBody>
          <a:bodyPr wrap="square">
            <a:spAutoFit/>
          </a:bodyPr>
          <a:lstStyle/>
          <a:p>
            <a:pPr>
              <a:lnSpc>
                <a:spcPct val="150000"/>
              </a:lnSpc>
            </a:pPr>
            <a:r>
              <a:rPr lang="zh-CN" altLang="zh-CN" sz="1600" dirty="0">
                <a:solidFill>
                  <a:schemeClr val="tx1">
                    <a:lumMod val="50000"/>
                    <a:lumOff val="50000"/>
                  </a:schemeClr>
                </a:solidFill>
                <a:latin typeface="微软雅黑" panose="020B0503020204020204" pitchFamily="34" charset="-122"/>
                <a:ea typeface="微软雅黑" panose="020B0503020204020204" pitchFamily="34" charset="-122"/>
              </a:rPr>
              <a:t>同一个债券对于不同国债</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r>
              <a:rPr lang="zh-CN" altLang="zh-CN" sz="1600" dirty="0">
                <a:solidFill>
                  <a:schemeClr val="tx1">
                    <a:lumMod val="50000"/>
                    <a:lumOff val="50000"/>
                  </a:schemeClr>
                </a:solidFill>
                <a:latin typeface="微软雅黑" panose="020B0503020204020204" pitchFamily="34" charset="-122"/>
                <a:ea typeface="微软雅黑" panose="020B0503020204020204" pitchFamily="34" charset="-122"/>
              </a:rPr>
              <a:t>期货合约的转换因子</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是不同的。</a:t>
            </a:r>
          </a:p>
        </p:txBody>
      </p:sp>
      <p:sp>
        <p:nvSpPr>
          <p:cNvPr id="20" name="Text Box 5">
            <a:extLst>
              <a:ext uri="{FF2B5EF4-FFF2-40B4-BE49-F238E27FC236}">
                <a16:creationId xmlns:a16="http://schemas.microsoft.com/office/drawing/2014/main" id="{4B7C87F8-E6EE-4127-83F7-69679BDD2187}"/>
              </a:ext>
            </a:extLst>
          </p:cNvPr>
          <p:cNvSpPr txBox="1">
            <a:spLocks noChangeArrowheads="1"/>
          </p:cNvSpPr>
          <p:nvPr/>
        </p:nvSpPr>
        <p:spPr bwMode="auto">
          <a:xfrm>
            <a:off x="8082709" y="5271943"/>
            <a:ext cx="2757932" cy="787523"/>
          </a:xfrm>
          <a:prstGeom prst="rect">
            <a:avLst/>
          </a:prstGeom>
          <a:noFill/>
          <a:ln w="9525">
            <a:noFill/>
            <a:miter lim="800000"/>
            <a:headEnd/>
            <a:tailEnd/>
          </a:ln>
        </p:spPr>
        <p:txBody>
          <a:bodyPr wrap="square">
            <a:spAutoFit/>
          </a:bodyPr>
          <a:lstStyle/>
          <a:p>
            <a:pP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给定国债期货合约的可交割券的转换因子不变</a:t>
            </a:r>
          </a:p>
        </p:txBody>
      </p:sp>
      <p:sp>
        <p:nvSpPr>
          <p:cNvPr id="21" name="Freeform 73">
            <a:extLst>
              <a:ext uri="{FF2B5EF4-FFF2-40B4-BE49-F238E27FC236}">
                <a16:creationId xmlns:a16="http://schemas.microsoft.com/office/drawing/2014/main" id="{5B0BE24D-EA21-41A2-AF04-28A48EB8CE9D}"/>
              </a:ext>
            </a:extLst>
          </p:cNvPr>
          <p:cNvSpPr>
            <a:spLocks noEditPoints="1"/>
          </p:cNvSpPr>
          <p:nvPr/>
        </p:nvSpPr>
        <p:spPr bwMode="auto">
          <a:xfrm>
            <a:off x="7288892" y="5427533"/>
            <a:ext cx="391285" cy="321591"/>
          </a:xfrm>
          <a:custGeom>
            <a:avLst/>
            <a:gdLst>
              <a:gd name="T0" fmla="*/ 19 w 144"/>
              <a:gd name="T1" fmla="*/ 67 h 118"/>
              <a:gd name="T2" fmla="*/ 85 w 144"/>
              <a:gd name="T3" fmla="*/ 67 h 118"/>
              <a:gd name="T4" fmla="*/ 60 w 144"/>
              <a:gd name="T5" fmla="*/ 15 h 118"/>
              <a:gd name="T6" fmla="*/ 44 w 144"/>
              <a:gd name="T7" fmla="*/ 24 h 118"/>
              <a:gd name="T8" fmla="*/ 21 w 144"/>
              <a:gd name="T9" fmla="*/ 24 h 118"/>
              <a:gd name="T10" fmla="*/ 16 w 144"/>
              <a:gd name="T11" fmla="*/ 42 h 118"/>
              <a:gd name="T12" fmla="*/ 0 w 144"/>
              <a:gd name="T13" fmla="*/ 58 h 118"/>
              <a:gd name="T14" fmla="*/ 10 w 144"/>
              <a:gd name="T15" fmla="*/ 75 h 118"/>
              <a:gd name="T16" fmla="*/ 10 w 144"/>
              <a:gd name="T17" fmla="*/ 98 h 118"/>
              <a:gd name="T18" fmla="*/ 28 w 144"/>
              <a:gd name="T19" fmla="*/ 102 h 118"/>
              <a:gd name="T20" fmla="*/ 44 w 144"/>
              <a:gd name="T21" fmla="*/ 118 h 118"/>
              <a:gd name="T22" fmla="*/ 60 w 144"/>
              <a:gd name="T23" fmla="*/ 109 h 118"/>
              <a:gd name="T24" fmla="*/ 83 w 144"/>
              <a:gd name="T25" fmla="*/ 109 h 118"/>
              <a:gd name="T26" fmla="*/ 88 w 144"/>
              <a:gd name="T27" fmla="*/ 91 h 118"/>
              <a:gd name="T28" fmla="*/ 104 w 144"/>
              <a:gd name="T29" fmla="*/ 75 h 118"/>
              <a:gd name="T30" fmla="*/ 94 w 144"/>
              <a:gd name="T31" fmla="*/ 58 h 118"/>
              <a:gd name="T32" fmla="*/ 95 w 144"/>
              <a:gd name="T33" fmla="*/ 36 h 118"/>
              <a:gd name="T34" fmla="*/ 76 w 144"/>
              <a:gd name="T35" fmla="*/ 31 h 118"/>
              <a:gd name="T36" fmla="*/ 60 w 144"/>
              <a:gd name="T37" fmla="*/ 15 h 118"/>
              <a:gd name="T38" fmla="*/ 106 w 144"/>
              <a:gd name="T39" fmla="*/ 25 h 118"/>
              <a:gd name="T40" fmla="*/ 132 w 144"/>
              <a:gd name="T41" fmla="*/ 25 h 118"/>
              <a:gd name="T42" fmla="*/ 123 w 144"/>
              <a:gd name="T43" fmla="*/ 0 h 118"/>
              <a:gd name="T44" fmla="*/ 115 w 144"/>
              <a:gd name="T45" fmla="*/ 4 h 118"/>
              <a:gd name="T46" fmla="*/ 104 w 144"/>
              <a:gd name="T47" fmla="*/ 4 h 118"/>
              <a:gd name="T48" fmla="*/ 102 w 144"/>
              <a:gd name="T49" fmla="*/ 13 h 118"/>
              <a:gd name="T50" fmla="*/ 94 w 144"/>
              <a:gd name="T51" fmla="*/ 21 h 118"/>
              <a:gd name="T52" fmla="*/ 99 w 144"/>
              <a:gd name="T53" fmla="*/ 29 h 118"/>
              <a:gd name="T54" fmla="*/ 99 w 144"/>
              <a:gd name="T55" fmla="*/ 40 h 118"/>
              <a:gd name="T56" fmla="*/ 107 w 144"/>
              <a:gd name="T57" fmla="*/ 42 h 118"/>
              <a:gd name="T58" fmla="*/ 115 w 144"/>
              <a:gd name="T59" fmla="*/ 50 h 118"/>
              <a:gd name="T60" fmla="*/ 123 w 144"/>
              <a:gd name="T61" fmla="*/ 45 h 118"/>
              <a:gd name="T62" fmla="*/ 134 w 144"/>
              <a:gd name="T63" fmla="*/ 45 h 118"/>
              <a:gd name="T64" fmla="*/ 136 w 144"/>
              <a:gd name="T65" fmla="*/ 36 h 118"/>
              <a:gd name="T66" fmla="*/ 144 w 144"/>
              <a:gd name="T67" fmla="*/ 29 h 118"/>
              <a:gd name="T68" fmla="*/ 139 w 144"/>
              <a:gd name="T69" fmla="*/ 21 h 118"/>
              <a:gd name="T70" fmla="*/ 139 w 144"/>
              <a:gd name="T71" fmla="*/ 10 h 118"/>
              <a:gd name="T72" fmla="*/ 131 w 144"/>
              <a:gd name="T73" fmla="*/ 8 h 118"/>
              <a:gd name="T74" fmla="*/ 123 w 144"/>
              <a:gd name="T7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 h="118">
                <a:moveTo>
                  <a:pt x="52" y="99"/>
                </a:moveTo>
                <a:cubicBezTo>
                  <a:pt x="34" y="99"/>
                  <a:pt x="19" y="85"/>
                  <a:pt x="19" y="67"/>
                </a:cubicBezTo>
                <a:cubicBezTo>
                  <a:pt x="19" y="48"/>
                  <a:pt x="34" y="34"/>
                  <a:pt x="52" y="34"/>
                </a:cubicBezTo>
                <a:cubicBezTo>
                  <a:pt x="70" y="34"/>
                  <a:pt x="85" y="48"/>
                  <a:pt x="85" y="67"/>
                </a:cubicBezTo>
                <a:cubicBezTo>
                  <a:pt x="85" y="85"/>
                  <a:pt x="70" y="99"/>
                  <a:pt x="52" y="99"/>
                </a:cubicBezTo>
                <a:moveTo>
                  <a:pt x="60" y="15"/>
                </a:moveTo>
                <a:cubicBezTo>
                  <a:pt x="44" y="15"/>
                  <a:pt x="44" y="15"/>
                  <a:pt x="44" y="15"/>
                </a:cubicBezTo>
                <a:cubicBezTo>
                  <a:pt x="44" y="24"/>
                  <a:pt x="44" y="24"/>
                  <a:pt x="44" y="24"/>
                </a:cubicBezTo>
                <a:cubicBezTo>
                  <a:pt x="38" y="25"/>
                  <a:pt x="33" y="28"/>
                  <a:pt x="28" y="31"/>
                </a:cubicBezTo>
                <a:cubicBezTo>
                  <a:pt x="21" y="24"/>
                  <a:pt x="21" y="24"/>
                  <a:pt x="21" y="24"/>
                </a:cubicBezTo>
                <a:cubicBezTo>
                  <a:pt x="10" y="36"/>
                  <a:pt x="10" y="36"/>
                  <a:pt x="10" y="36"/>
                </a:cubicBezTo>
                <a:cubicBezTo>
                  <a:pt x="16" y="42"/>
                  <a:pt x="16" y="42"/>
                  <a:pt x="16" y="42"/>
                </a:cubicBezTo>
                <a:cubicBezTo>
                  <a:pt x="13" y="47"/>
                  <a:pt x="11" y="53"/>
                  <a:pt x="10" y="58"/>
                </a:cubicBezTo>
                <a:cubicBezTo>
                  <a:pt x="0" y="58"/>
                  <a:pt x="0" y="58"/>
                  <a:pt x="0" y="58"/>
                </a:cubicBezTo>
                <a:cubicBezTo>
                  <a:pt x="0" y="75"/>
                  <a:pt x="0" y="75"/>
                  <a:pt x="0" y="75"/>
                </a:cubicBezTo>
                <a:cubicBezTo>
                  <a:pt x="10" y="75"/>
                  <a:pt x="10" y="75"/>
                  <a:pt x="10" y="75"/>
                </a:cubicBezTo>
                <a:cubicBezTo>
                  <a:pt x="11" y="81"/>
                  <a:pt x="13" y="86"/>
                  <a:pt x="16" y="91"/>
                </a:cubicBezTo>
                <a:cubicBezTo>
                  <a:pt x="10" y="98"/>
                  <a:pt x="10" y="98"/>
                  <a:pt x="10" y="98"/>
                </a:cubicBezTo>
                <a:cubicBezTo>
                  <a:pt x="21" y="109"/>
                  <a:pt x="21" y="109"/>
                  <a:pt x="21" y="109"/>
                </a:cubicBezTo>
                <a:cubicBezTo>
                  <a:pt x="28" y="102"/>
                  <a:pt x="28" y="102"/>
                  <a:pt x="28" y="102"/>
                </a:cubicBezTo>
                <a:cubicBezTo>
                  <a:pt x="33" y="105"/>
                  <a:pt x="38" y="108"/>
                  <a:pt x="44" y="109"/>
                </a:cubicBezTo>
                <a:cubicBezTo>
                  <a:pt x="44" y="118"/>
                  <a:pt x="44" y="118"/>
                  <a:pt x="44" y="118"/>
                </a:cubicBezTo>
                <a:cubicBezTo>
                  <a:pt x="60" y="118"/>
                  <a:pt x="60" y="118"/>
                  <a:pt x="60" y="118"/>
                </a:cubicBezTo>
                <a:cubicBezTo>
                  <a:pt x="60" y="109"/>
                  <a:pt x="60" y="109"/>
                  <a:pt x="60" y="109"/>
                </a:cubicBezTo>
                <a:cubicBezTo>
                  <a:pt x="66" y="108"/>
                  <a:pt x="72" y="105"/>
                  <a:pt x="76" y="102"/>
                </a:cubicBezTo>
                <a:cubicBezTo>
                  <a:pt x="83" y="109"/>
                  <a:pt x="83" y="109"/>
                  <a:pt x="83" y="109"/>
                </a:cubicBezTo>
                <a:cubicBezTo>
                  <a:pt x="95" y="98"/>
                  <a:pt x="95" y="98"/>
                  <a:pt x="95" y="98"/>
                </a:cubicBezTo>
                <a:cubicBezTo>
                  <a:pt x="88" y="91"/>
                  <a:pt x="88" y="91"/>
                  <a:pt x="88" y="91"/>
                </a:cubicBezTo>
                <a:cubicBezTo>
                  <a:pt x="91" y="86"/>
                  <a:pt x="93" y="81"/>
                  <a:pt x="94" y="75"/>
                </a:cubicBezTo>
                <a:cubicBezTo>
                  <a:pt x="104" y="75"/>
                  <a:pt x="104" y="75"/>
                  <a:pt x="104" y="75"/>
                </a:cubicBezTo>
                <a:cubicBezTo>
                  <a:pt x="104" y="58"/>
                  <a:pt x="104" y="58"/>
                  <a:pt x="104" y="58"/>
                </a:cubicBezTo>
                <a:cubicBezTo>
                  <a:pt x="94" y="58"/>
                  <a:pt x="94" y="58"/>
                  <a:pt x="94" y="58"/>
                </a:cubicBezTo>
                <a:cubicBezTo>
                  <a:pt x="93" y="53"/>
                  <a:pt x="91" y="47"/>
                  <a:pt x="88" y="42"/>
                </a:cubicBezTo>
                <a:cubicBezTo>
                  <a:pt x="95" y="36"/>
                  <a:pt x="95" y="36"/>
                  <a:pt x="95" y="36"/>
                </a:cubicBezTo>
                <a:cubicBezTo>
                  <a:pt x="83" y="24"/>
                  <a:pt x="83" y="24"/>
                  <a:pt x="83" y="24"/>
                </a:cubicBezTo>
                <a:cubicBezTo>
                  <a:pt x="76" y="31"/>
                  <a:pt x="76" y="31"/>
                  <a:pt x="76" y="31"/>
                </a:cubicBezTo>
                <a:cubicBezTo>
                  <a:pt x="72" y="28"/>
                  <a:pt x="66" y="25"/>
                  <a:pt x="60" y="24"/>
                </a:cubicBezTo>
                <a:cubicBezTo>
                  <a:pt x="60" y="15"/>
                  <a:pt x="60" y="15"/>
                  <a:pt x="60" y="15"/>
                </a:cubicBezTo>
                <a:moveTo>
                  <a:pt x="119" y="38"/>
                </a:moveTo>
                <a:cubicBezTo>
                  <a:pt x="112" y="38"/>
                  <a:pt x="106" y="32"/>
                  <a:pt x="106" y="25"/>
                </a:cubicBezTo>
                <a:cubicBezTo>
                  <a:pt x="106" y="18"/>
                  <a:pt x="112" y="12"/>
                  <a:pt x="119" y="12"/>
                </a:cubicBezTo>
                <a:cubicBezTo>
                  <a:pt x="126" y="12"/>
                  <a:pt x="132" y="18"/>
                  <a:pt x="132" y="25"/>
                </a:cubicBezTo>
                <a:cubicBezTo>
                  <a:pt x="132" y="32"/>
                  <a:pt x="126" y="38"/>
                  <a:pt x="119" y="38"/>
                </a:cubicBezTo>
                <a:moveTo>
                  <a:pt x="123" y="0"/>
                </a:moveTo>
                <a:cubicBezTo>
                  <a:pt x="115" y="0"/>
                  <a:pt x="115" y="0"/>
                  <a:pt x="115" y="0"/>
                </a:cubicBezTo>
                <a:cubicBezTo>
                  <a:pt x="115" y="4"/>
                  <a:pt x="115" y="4"/>
                  <a:pt x="115" y="4"/>
                </a:cubicBezTo>
                <a:cubicBezTo>
                  <a:pt x="112" y="5"/>
                  <a:pt x="110" y="6"/>
                  <a:pt x="107" y="8"/>
                </a:cubicBezTo>
                <a:cubicBezTo>
                  <a:pt x="104" y="4"/>
                  <a:pt x="104" y="4"/>
                  <a:pt x="104" y="4"/>
                </a:cubicBezTo>
                <a:cubicBezTo>
                  <a:pt x="99" y="10"/>
                  <a:pt x="99" y="10"/>
                  <a:pt x="99" y="10"/>
                </a:cubicBezTo>
                <a:cubicBezTo>
                  <a:pt x="102" y="13"/>
                  <a:pt x="102" y="13"/>
                  <a:pt x="102" y="13"/>
                </a:cubicBezTo>
                <a:cubicBezTo>
                  <a:pt x="100" y="15"/>
                  <a:pt x="99" y="18"/>
                  <a:pt x="99" y="21"/>
                </a:cubicBezTo>
                <a:cubicBezTo>
                  <a:pt x="94" y="21"/>
                  <a:pt x="94" y="21"/>
                  <a:pt x="94" y="21"/>
                </a:cubicBezTo>
                <a:cubicBezTo>
                  <a:pt x="94" y="29"/>
                  <a:pt x="94" y="29"/>
                  <a:pt x="94" y="29"/>
                </a:cubicBezTo>
                <a:cubicBezTo>
                  <a:pt x="99" y="29"/>
                  <a:pt x="99" y="29"/>
                  <a:pt x="99" y="29"/>
                </a:cubicBezTo>
                <a:cubicBezTo>
                  <a:pt x="99" y="32"/>
                  <a:pt x="100" y="34"/>
                  <a:pt x="102" y="36"/>
                </a:cubicBezTo>
                <a:cubicBezTo>
                  <a:pt x="99" y="40"/>
                  <a:pt x="99" y="40"/>
                  <a:pt x="99" y="40"/>
                </a:cubicBezTo>
                <a:cubicBezTo>
                  <a:pt x="104" y="45"/>
                  <a:pt x="104" y="45"/>
                  <a:pt x="104" y="45"/>
                </a:cubicBezTo>
                <a:cubicBezTo>
                  <a:pt x="107" y="42"/>
                  <a:pt x="107" y="42"/>
                  <a:pt x="107" y="42"/>
                </a:cubicBezTo>
                <a:cubicBezTo>
                  <a:pt x="110" y="43"/>
                  <a:pt x="112" y="45"/>
                  <a:pt x="115" y="45"/>
                </a:cubicBezTo>
                <a:cubicBezTo>
                  <a:pt x="115" y="50"/>
                  <a:pt x="115" y="50"/>
                  <a:pt x="115" y="50"/>
                </a:cubicBezTo>
                <a:cubicBezTo>
                  <a:pt x="123" y="50"/>
                  <a:pt x="123" y="50"/>
                  <a:pt x="123" y="50"/>
                </a:cubicBezTo>
                <a:cubicBezTo>
                  <a:pt x="123" y="45"/>
                  <a:pt x="123" y="45"/>
                  <a:pt x="123" y="45"/>
                </a:cubicBezTo>
                <a:cubicBezTo>
                  <a:pt x="126" y="45"/>
                  <a:pt x="128" y="43"/>
                  <a:pt x="131" y="42"/>
                </a:cubicBezTo>
                <a:cubicBezTo>
                  <a:pt x="134" y="45"/>
                  <a:pt x="134" y="45"/>
                  <a:pt x="134" y="45"/>
                </a:cubicBezTo>
                <a:cubicBezTo>
                  <a:pt x="139" y="40"/>
                  <a:pt x="139" y="40"/>
                  <a:pt x="139" y="40"/>
                </a:cubicBezTo>
                <a:cubicBezTo>
                  <a:pt x="136" y="36"/>
                  <a:pt x="136" y="36"/>
                  <a:pt x="136" y="36"/>
                </a:cubicBezTo>
                <a:cubicBezTo>
                  <a:pt x="138" y="34"/>
                  <a:pt x="139" y="32"/>
                  <a:pt x="139" y="29"/>
                </a:cubicBezTo>
                <a:cubicBezTo>
                  <a:pt x="144" y="29"/>
                  <a:pt x="144" y="29"/>
                  <a:pt x="144" y="29"/>
                </a:cubicBezTo>
                <a:cubicBezTo>
                  <a:pt x="144" y="21"/>
                  <a:pt x="144" y="21"/>
                  <a:pt x="144" y="21"/>
                </a:cubicBezTo>
                <a:cubicBezTo>
                  <a:pt x="139" y="21"/>
                  <a:pt x="139" y="21"/>
                  <a:pt x="139" y="21"/>
                </a:cubicBezTo>
                <a:cubicBezTo>
                  <a:pt x="139" y="18"/>
                  <a:pt x="138" y="15"/>
                  <a:pt x="136" y="13"/>
                </a:cubicBezTo>
                <a:cubicBezTo>
                  <a:pt x="139" y="10"/>
                  <a:pt x="139" y="10"/>
                  <a:pt x="139" y="10"/>
                </a:cubicBezTo>
                <a:cubicBezTo>
                  <a:pt x="134" y="4"/>
                  <a:pt x="134" y="4"/>
                  <a:pt x="134" y="4"/>
                </a:cubicBezTo>
                <a:cubicBezTo>
                  <a:pt x="131" y="8"/>
                  <a:pt x="131" y="8"/>
                  <a:pt x="131" y="8"/>
                </a:cubicBezTo>
                <a:cubicBezTo>
                  <a:pt x="128" y="6"/>
                  <a:pt x="126" y="5"/>
                  <a:pt x="123" y="4"/>
                </a:cubicBezTo>
                <a:cubicBezTo>
                  <a:pt x="123" y="0"/>
                  <a:pt x="123" y="0"/>
                  <a:pt x="123" y="0"/>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zh-CN" altLang="en-US" sz="2400">
              <a:solidFill>
                <a:srgbClr val="B2B2B2">
                  <a:lumMod val="50000"/>
                </a:srgbClr>
              </a:solidFill>
            </a:endParaRPr>
          </a:p>
        </p:txBody>
      </p:sp>
      <p:sp>
        <p:nvSpPr>
          <p:cNvPr id="22" name="Freeform 72">
            <a:extLst>
              <a:ext uri="{FF2B5EF4-FFF2-40B4-BE49-F238E27FC236}">
                <a16:creationId xmlns:a16="http://schemas.microsoft.com/office/drawing/2014/main" id="{073EF96E-2FAC-419B-82E4-7FE1A8540F19}"/>
              </a:ext>
            </a:extLst>
          </p:cNvPr>
          <p:cNvSpPr>
            <a:spLocks noEditPoints="1"/>
          </p:cNvSpPr>
          <p:nvPr/>
        </p:nvSpPr>
        <p:spPr bwMode="auto">
          <a:xfrm>
            <a:off x="7320137" y="1988841"/>
            <a:ext cx="300781" cy="336875"/>
          </a:xfrm>
          <a:custGeom>
            <a:avLst/>
            <a:gdLst>
              <a:gd name="T0" fmla="*/ 88 w 110"/>
              <a:gd name="T1" fmla="*/ 17 h 123"/>
              <a:gd name="T2" fmla="*/ 77 w 110"/>
              <a:gd name="T3" fmla="*/ 31 h 123"/>
              <a:gd name="T4" fmla="*/ 93 w 110"/>
              <a:gd name="T5" fmla="*/ 62 h 123"/>
              <a:gd name="T6" fmla="*/ 57 w 110"/>
              <a:gd name="T7" fmla="*/ 100 h 123"/>
              <a:gd name="T8" fmla="*/ 57 w 110"/>
              <a:gd name="T9" fmla="*/ 94 h 123"/>
              <a:gd name="T10" fmla="*/ 32 w 110"/>
              <a:gd name="T11" fmla="*/ 108 h 123"/>
              <a:gd name="T12" fmla="*/ 57 w 110"/>
              <a:gd name="T13" fmla="*/ 123 h 123"/>
              <a:gd name="T14" fmla="*/ 57 w 110"/>
              <a:gd name="T15" fmla="*/ 117 h 123"/>
              <a:gd name="T16" fmla="*/ 110 w 110"/>
              <a:gd name="T17" fmla="*/ 62 h 123"/>
              <a:gd name="T18" fmla="*/ 88 w 110"/>
              <a:gd name="T19" fmla="*/ 17 h 123"/>
              <a:gd name="T20" fmla="*/ 50 w 110"/>
              <a:gd name="T21" fmla="*/ 0 h 123"/>
              <a:gd name="T22" fmla="*/ 50 w 110"/>
              <a:gd name="T23" fmla="*/ 7 h 123"/>
              <a:gd name="T24" fmla="*/ 0 w 110"/>
              <a:gd name="T25" fmla="*/ 62 h 123"/>
              <a:gd name="T26" fmla="*/ 19 w 110"/>
              <a:gd name="T27" fmla="*/ 103 h 123"/>
              <a:gd name="T28" fmla="*/ 30 w 110"/>
              <a:gd name="T29" fmla="*/ 90 h 123"/>
              <a:gd name="T30" fmla="*/ 17 w 110"/>
              <a:gd name="T31" fmla="*/ 62 h 123"/>
              <a:gd name="T32" fmla="*/ 50 w 110"/>
              <a:gd name="T33" fmla="*/ 24 h 123"/>
              <a:gd name="T34" fmla="*/ 50 w 110"/>
              <a:gd name="T35" fmla="*/ 30 h 123"/>
              <a:gd name="T36" fmla="*/ 75 w 110"/>
              <a:gd name="T37" fmla="*/ 15 h 123"/>
              <a:gd name="T38" fmla="*/ 50 w 110"/>
              <a:gd name="T39"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0" h="123">
                <a:moveTo>
                  <a:pt x="88" y="17"/>
                </a:moveTo>
                <a:cubicBezTo>
                  <a:pt x="77" y="31"/>
                  <a:pt x="77" y="31"/>
                  <a:pt x="77" y="31"/>
                </a:cubicBezTo>
                <a:cubicBezTo>
                  <a:pt x="87" y="38"/>
                  <a:pt x="93" y="49"/>
                  <a:pt x="93" y="62"/>
                </a:cubicBezTo>
                <a:cubicBezTo>
                  <a:pt x="93" y="82"/>
                  <a:pt x="77" y="98"/>
                  <a:pt x="57" y="100"/>
                </a:cubicBezTo>
                <a:cubicBezTo>
                  <a:pt x="57" y="94"/>
                  <a:pt x="57" y="94"/>
                  <a:pt x="57" y="94"/>
                </a:cubicBezTo>
                <a:cubicBezTo>
                  <a:pt x="32" y="108"/>
                  <a:pt x="32" y="108"/>
                  <a:pt x="32" y="108"/>
                </a:cubicBezTo>
                <a:cubicBezTo>
                  <a:pt x="57" y="123"/>
                  <a:pt x="57" y="123"/>
                  <a:pt x="57" y="123"/>
                </a:cubicBezTo>
                <a:cubicBezTo>
                  <a:pt x="57" y="117"/>
                  <a:pt x="57" y="117"/>
                  <a:pt x="57" y="117"/>
                </a:cubicBezTo>
                <a:cubicBezTo>
                  <a:pt x="86" y="116"/>
                  <a:pt x="110" y="91"/>
                  <a:pt x="110" y="62"/>
                </a:cubicBezTo>
                <a:cubicBezTo>
                  <a:pt x="110" y="44"/>
                  <a:pt x="102" y="28"/>
                  <a:pt x="88" y="17"/>
                </a:cubicBezTo>
                <a:moveTo>
                  <a:pt x="50" y="0"/>
                </a:moveTo>
                <a:cubicBezTo>
                  <a:pt x="50" y="7"/>
                  <a:pt x="50" y="7"/>
                  <a:pt x="50" y="7"/>
                </a:cubicBezTo>
                <a:cubicBezTo>
                  <a:pt x="22" y="9"/>
                  <a:pt x="0" y="33"/>
                  <a:pt x="0" y="62"/>
                </a:cubicBezTo>
                <a:cubicBezTo>
                  <a:pt x="0" y="78"/>
                  <a:pt x="7" y="93"/>
                  <a:pt x="19" y="103"/>
                </a:cubicBezTo>
                <a:cubicBezTo>
                  <a:pt x="30" y="90"/>
                  <a:pt x="30" y="90"/>
                  <a:pt x="30" y="90"/>
                </a:cubicBezTo>
                <a:cubicBezTo>
                  <a:pt x="22" y="83"/>
                  <a:pt x="17" y="73"/>
                  <a:pt x="17" y="62"/>
                </a:cubicBezTo>
                <a:cubicBezTo>
                  <a:pt x="17" y="42"/>
                  <a:pt x="31" y="26"/>
                  <a:pt x="50" y="24"/>
                </a:cubicBezTo>
                <a:cubicBezTo>
                  <a:pt x="50" y="30"/>
                  <a:pt x="50" y="30"/>
                  <a:pt x="50" y="30"/>
                </a:cubicBezTo>
                <a:cubicBezTo>
                  <a:pt x="75" y="15"/>
                  <a:pt x="75" y="15"/>
                  <a:pt x="75" y="15"/>
                </a:cubicBezTo>
                <a:cubicBezTo>
                  <a:pt x="50" y="0"/>
                  <a:pt x="50" y="0"/>
                  <a:pt x="50" y="0"/>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zh-CN" altLang="en-US" sz="2400">
              <a:solidFill>
                <a:srgbClr val="B2B2B2">
                  <a:lumMod val="50000"/>
                </a:srgbClr>
              </a:solidFill>
            </a:endParaRPr>
          </a:p>
        </p:txBody>
      </p:sp>
      <p:sp>
        <p:nvSpPr>
          <p:cNvPr id="23" name="Freeform 74">
            <a:extLst>
              <a:ext uri="{FF2B5EF4-FFF2-40B4-BE49-F238E27FC236}">
                <a16:creationId xmlns:a16="http://schemas.microsoft.com/office/drawing/2014/main" id="{2EA788E1-3950-4D32-8CAB-58F9EBCF8FA8}"/>
              </a:ext>
            </a:extLst>
          </p:cNvPr>
          <p:cNvSpPr>
            <a:spLocks noEditPoints="1"/>
          </p:cNvSpPr>
          <p:nvPr/>
        </p:nvSpPr>
        <p:spPr bwMode="auto">
          <a:xfrm>
            <a:off x="7824193" y="3789041"/>
            <a:ext cx="333899" cy="300193"/>
          </a:xfrm>
          <a:custGeom>
            <a:avLst/>
            <a:gdLst>
              <a:gd name="T0" fmla="*/ 25 w 116"/>
              <a:gd name="T1" fmla="*/ 43 h 104"/>
              <a:gd name="T2" fmla="*/ 37 w 116"/>
              <a:gd name="T3" fmla="*/ 59 h 104"/>
              <a:gd name="T4" fmla="*/ 53 w 116"/>
              <a:gd name="T5" fmla="*/ 47 h 104"/>
              <a:gd name="T6" fmla="*/ 41 w 116"/>
              <a:gd name="T7" fmla="*/ 32 h 104"/>
              <a:gd name="T8" fmla="*/ 53 w 116"/>
              <a:gd name="T9" fmla="*/ 24 h 104"/>
              <a:gd name="T10" fmla="*/ 8 w 116"/>
              <a:gd name="T11" fmla="*/ 0 h 104"/>
              <a:gd name="T12" fmla="*/ 12 w 116"/>
              <a:gd name="T13" fmla="*/ 51 h 104"/>
              <a:gd name="T14" fmla="*/ 25 w 116"/>
              <a:gd name="T15" fmla="*/ 43 h 104"/>
              <a:gd name="T16" fmla="*/ 94 w 116"/>
              <a:gd name="T17" fmla="*/ 44 h 104"/>
              <a:gd name="T18" fmla="*/ 106 w 116"/>
              <a:gd name="T19" fmla="*/ 53 h 104"/>
              <a:gd name="T20" fmla="*/ 112 w 116"/>
              <a:gd name="T21" fmla="*/ 2 h 104"/>
              <a:gd name="T22" fmla="*/ 66 w 116"/>
              <a:gd name="T23" fmla="*/ 24 h 104"/>
              <a:gd name="T24" fmla="*/ 78 w 116"/>
              <a:gd name="T25" fmla="*/ 33 h 104"/>
              <a:gd name="T26" fmla="*/ 0 w 116"/>
              <a:gd name="T27" fmla="*/ 83 h 104"/>
              <a:gd name="T28" fmla="*/ 4 w 116"/>
              <a:gd name="T29" fmla="*/ 102 h 104"/>
              <a:gd name="T30" fmla="*/ 94 w 116"/>
              <a:gd name="T31" fmla="*/ 44 h 104"/>
              <a:gd name="T32" fmla="*/ 82 w 116"/>
              <a:gd name="T33" fmla="*/ 70 h 104"/>
              <a:gd name="T34" fmla="*/ 66 w 116"/>
              <a:gd name="T35" fmla="*/ 83 h 104"/>
              <a:gd name="T36" fmla="*/ 112 w 116"/>
              <a:gd name="T37" fmla="*/ 104 h 104"/>
              <a:gd name="T38" fmla="*/ 116 w 116"/>
              <a:gd name="T39" fmla="*/ 85 h 104"/>
              <a:gd name="T40" fmla="*/ 82 w 116"/>
              <a:gd name="T41"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04">
                <a:moveTo>
                  <a:pt x="25" y="43"/>
                </a:moveTo>
                <a:cubicBezTo>
                  <a:pt x="28" y="48"/>
                  <a:pt x="32" y="54"/>
                  <a:pt x="37" y="59"/>
                </a:cubicBezTo>
                <a:cubicBezTo>
                  <a:pt x="42" y="55"/>
                  <a:pt x="48" y="52"/>
                  <a:pt x="53" y="47"/>
                </a:cubicBezTo>
                <a:cubicBezTo>
                  <a:pt x="49" y="42"/>
                  <a:pt x="45" y="37"/>
                  <a:pt x="41" y="32"/>
                </a:cubicBezTo>
                <a:cubicBezTo>
                  <a:pt x="53" y="24"/>
                  <a:pt x="53" y="24"/>
                  <a:pt x="53" y="24"/>
                </a:cubicBezTo>
                <a:cubicBezTo>
                  <a:pt x="8" y="0"/>
                  <a:pt x="8" y="0"/>
                  <a:pt x="8" y="0"/>
                </a:cubicBezTo>
                <a:cubicBezTo>
                  <a:pt x="12" y="51"/>
                  <a:pt x="12" y="51"/>
                  <a:pt x="12" y="51"/>
                </a:cubicBezTo>
                <a:lnTo>
                  <a:pt x="25" y="43"/>
                </a:lnTo>
                <a:close/>
                <a:moveTo>
                  <a:pt x="94" y="44"/>
                </a:moveTo>
                <a:cubicBezTo>
                  <a:pt x="106" y="53"/>
                  <a:pt x="106" y="53"/>
                  <a:pt x="106" y="53"/>
                </a:cubicBezTo>
                <a:cubicBezTo>
                  <a:pt x="112" y="2"/>
                  <a:pt x="112" y="2"/>
                  <a:pt x="112" y="2"/>
                </a:cubicBezTo>
                <a:cubicBezTo>
                  <a:pt x="66" y="24"/>
                  <a:pt x="66" y="24"/>
                  <a:pt x="66" y="24"/>
                </a:cubicBezTo>
                <a:cubicBezTo>
                  <a:pt x="78" y="33"/>
                  <a:pt x="78" y="33"/>
                  <a:pt x="78" y="33"/>
                </a:cubicBezTo>
                <a:cubicBezTo>
                  <a:pt x="49" y="73"/>
                  <a:pt x="1" y="83"/>
                  <a:pt x="0" y="83"/>
                </a:cubicBezTo>
                <a:cubicBezTo>
                  <a:pt x="4" y="102"/>
                  <a:pt x="4" y="102"/>
                  <a:pt x="4" y="102"/>
                </a:cubicBezTo>
                <a:cubicBezTo>
                  <a:pt x="6" y="102"/>
                  <a:pt x="61" y="91"/>
                  <a:pt x="94" y="44"/>
                </a:cubicBezTo>
                <a:close/>
                <a:moveTo>
                  <a:pt x="82" y="70"/>
                </a:moveTo>
                <a:cubicBezTo>
                  <a:pt x="77" y="75"/>
                  <a:pt x="71" y="80"/>
                  <a:pt x="66" y="83"/>
                </a:cubicBezTo>
                <a:cubicBezTo>
                  <a:pt x="89" y="99"/>
                  <a:pt x="110" y="104"/>
                  <a:pt x="112" y="104"/>
                </a:cubicBezTo>
                <a:cubicBezTo>
                  <a:pt x="116" y="85"/>
                  <a:pt x="116" y="85"/>
                  <a:pt x="116" y="85"/>
                </a:cubicBezTo>
                <a:cubicBezTo>
                  <a:pt x="116" y="85"/>
                  <a:pt x="100" y="81"/>
                  <a:pt x="82" y="7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zh-CN" altLang="en-US" sz="2400">
              <a:solidFill>
                <a:srgbClr val="B2B2B2">
                  <a:lumMod val="50000"/>
                </a:srgbClr>
              </a:solidFill>
            </a:endParaRPr>
          </a:p>
        </p:txBody>
      </p:sp>
    </p:spTree>
    <p:extLst>
      <p:ext uri="{BB962C8B-B14F-4D97-AF65-F5344CB8AC3E}">
        <p14:creationId xmlns:p14="http://schemas.microsoft.com/office/powerpoint/2010/main" val="267740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60000">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14:bounceEnd="60000">
                                          <p:cBhvr additive="base">
                                            <p:cTn id="7" dur="500" fill="hold"/>
                                            <p:tgtEl>
                                              <p:spTgt spid="11"/>
                                            </p:tgtEl>
                                            <p:attrNameLst>
                                              <p:attrName>ppt_x</p:attrName>
                                            </p:attrNameLst>
                                          </p:cBhvr>
                                          <p:tavLst>
                                            <p:tav tm="0">
                                              <p:val>
                                                <p:strVal val="0-#ppt_w/2"/>
                                              </p:val>
                                            </p:tav>
                                            <p:tav tm="100000">
                                              <p:val>
                                                <p:strVal val="#ppt_x"/>
                                              </p:val>
                                            </p:tav>
                                          </p:tavLst>
                                        </p:anim>
                                        <p:anim calcmode="lin" valueType="num" p14:bounceEnd="60000">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000"/>
                                            <p:tgtEl>
                                              <p:spTgt spid="5"/>
                                            </p:tgtEl>
                                          </p:cBhvr>
                                        </p:animEffect>
                                      </p:childTnLst>
                                    </p:cTn>
                                  </p:par>
                                </p:childTnLst>
                              </p:cTn>
                            </p:par>
                            <p:par>
                              <p:cTn id="13" fill="hold">
                                <p:stCondLst>
                                  <p:cond delay="2000"/>
                                </p:stCondLst>
                                <p:childTnLst>
                                  <p:par>
                                    <p:cTn id="14" presetID="21"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heel(8)">
                                          <p:cBhvr>
                                            <p:cTn id="16" dur="2000"/>
                                            <p:tgtEl>
                                              <p:spTgt spid="12"/>
                                            </p:tgtEl>
                                          </p:cBhvr>
                                        </p:animEffect>
                                      </p:childTnLst>
                                    </p:cTn>
                                  </p:par>
                                  <p:par>
                                    <p:cTn id="17" presetID="2" presetClass="entr" presetSubtype="2"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1+#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childTnLst>
                              </p:cTn>
                            </p:par>
                            <p:par>
                              <p:cTn id="21" fill="hold">
                                <p:stCondLst>
                                  <p:cond delay="4000"/>
                                </p:stCondLst>
                                <p:childTnLst>
                                  <p:par>
                                    <p:cTn id="22" presetID="2" presetClass="entr" presetSubtype="2"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1+#ppt_w/2"/>
                                              </p:val>
                                            </p:tav>
                                            <p:tav tm="100000">
                                              <p:val>
                                                <p:strVal val="#ppt_x"/>
                                              </p:val>
                                            </p:tav>
                                          </p:tavLst>
                                        </p:anim>
                                        <p:anim calcmode="lin" valueType="num">
                                          <p:cBhvr additive="base">
                                            <p:cTn id="25" dur="500" fill="hold"/>
                                            <p:tgtEl>
                                              <p:spTgt spid="14"/>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1+#ppt_w/2"/>
                                              </p:val>
                                            </p:tav>
                                            <p:tav tm="100000">
                                              <p:val>
                                                <p:strVal val="#ppt_x"/>
                                              </p:val>
                                            </p:tav>
                                          </p:tavLst>
                                        </p:anim>
                                        <p:anim calcmode="lin" valueType="num">
                                          <p:cBhvr additive="base">
                                            <p:cTn id="29" dur="500" fill="hold"/>
                                            <p:tgtEl>
                                              <p:spTgt spid="18"/>
                                            </p:tgtEl>
                                            <p:attrNameLst>
                                              <p:attrName>ppt_y</p:attrName>
                                            </p:attrNameLst>
                                          </p:cBhvr>
                                          <p:tavLst>
                                            <p:tav tm="0">
                                              <p:val>
                                                <p:strVal val="#ppt_y"/>
                                              </p:val>
                                            </p:tav>
                                            <p:tav tm="100000">
                                              <p:val>
                                                <p:strVal val="#ppt_y"/>
                                              </p:val>
                                            </p:tav>
                                          </p:tavLst>
                                        </p:anim>
                                      </p:childTnLst>
                                    </p:cTn>
                                  </p:par>
                                </p:childTnLst>
                              </p:cTn>
                            </p:par>
                            <p:par>
                              <p:cTn id="30" fill="hold">
                                <p:stCondLst>
                                  <p:cond delay="4500"/>
                                </p:stCondLst>
                                <p:childTnLst>
                                  <p:par>
                                    <p:cTn id="31" presetID="2" presetClass="entr" presetSubtype="2"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000"/>
                                </p:stCondLst>
                                <p:childTnLst>
                                  <p:par>
                                    <p:cTn id="36" presetID="2" presetClass="entr" presetSubtype="2"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 fill="hold"/>
                                            <p:tgtEl>
                                              <p:spTgt spid="20"/>
                                            </p:tgtEl>
                                            <p:attrNameLst>
                                              <p:attrName>ppt_x</p:attrName>
                                            </p:attrNameLst>
                                          </p:cBhvr>
                                          <p:tavLst>
                                            <p:tav tm="0">
                                              <p:val>
                                                <p:strVal val="1+#ppt_w/2"/>
                                              </p:val>
                                            </p:tav>
                                            <p:tav tm="100000">
                                              <p:val>
                                                <p:strVal val="#ppt_x"/>
                                              </p:val>
                                            </p:tav>
                                          </p:tavLst>
                                        </p:anim>
                                        <p:anim calcmode="lin" valueType="num">
                                          <p:cBhvr additive="base">
                                            <p:cTn id="43" dur="5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1+#ppt_w/2"/>
                                              </p:val>
                                            </p:tav>
                                            <p:tav tm="100000">
                                              <p:val>
                                                <p:strVal val="#ppt_x"/>
                                              </p:val>
                                            </p:tav>
                                          </p:tavLst>
                                        </p:anim>
                                        <p:anim calcmode="lin" valueType="num">
                                          <p:cBhvr additive="base">
                                            <p:cTn id="47" dur="500" fill="hold"/>
                                            <p:tgtEl>
                                              <p:spTgt spid="2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fill="hold"/>
                                            <p:tgtEl>
                                              <p:spTgt spid="23"/>
                                            </p:tgtEl>
                                            <p:attrNameLst>
                                              <p:attrName>ppt_x</p:attrName>
                                            </p:attrNameLst>
                                          </p:cBhvr>
                                          <p:tavLst>
                                            <p:tav tm="0">
                                              <p:val>
                                                <p:strVal val="1+#ppt_w/2"/>
                                              </p:val>
                                            </p:tav>
                                            <p:tav tm="100000">
                                              <p:val>
                                                <p:strVal val="#ppt_x"/>
                                              </p:val>
                                            </p:tav>
                                          </p:tavLst>
                                        </p:anim>
                                        <p:anim calcmode="lin" valueType="num">
                                          <p:cBhvr additive="base">
                                            <p:cTn id="51" dur="5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1+#ppt_w/2"/>
                                              </p:val>
                                            </p:tav>
                                            <p:tav tm="100000">
                                              <p:val>
                                                <p:strVal val="#ppt_x"/>
                                              </p:val>
                                            </p:tav>
                                          </p:tavLst>
                                        </p:anim>
                                        <p:anim calcmode="lin" valueType="num">
                                          <p:cBhvr additive="base">
                                            <p:cTn id="55"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P spid="17" grpId="0"/>
          <p:bldP spid="18" grpId="0"/>
          <p:bldP spid="20" grpId="0"/>
          <p:bldP spid="21" grpId="0" animBg="1"/>
          <p:bldP spid="22" grpId="0" animBg="1"/>
          <p:bldP spid="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000"/>
                                            <p:tgtEl>
                                              <p:spTgt spid="5"/>
                                            </p:tgtEl>
                                          </p:cBhvr>
                                        </p:animEffect>
                                      </p:childTnLst>
                                    </p:cTn>
                                  </p:par>
                                </p:childTnLst>
                              </p:cTn>
                            </p:par>
                            <p:par>
                              <p:cTn id="13" fill="hold">
                                <p:stCondLst>
                                  <p:cond delay="2000"/>
                                </p:stCondLst>
                                <p:childTnLst>
                                  <p:par>
                                    <p:cTn id="14" presetID="21"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heel(8)">
                                          <p:cBhvr>
                                            <p:cTn id="16" dur="2000"/>
                                            <p:tgtEl>
                                              <p:spTgt spid="12"/>
                                            </p:tgtEl>
                                          </p:cBhvr>
                                        </p:animEffect>
                                      </p:childTnLst>
                                    </p:cTn>
                                  </p:par>
                                  <p:par>
                                    <p:cTn id="17" presetID="2" presetClass="entr" presetSubtype="2"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1+#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childTnLst>
                              </p:cTn>
                            </p:par>
                            <p:par>
                              <p:cTn id="21" fill="hold">
                                <p:stCondLst>
                                  <p:cond delay="4000"/>
                                </p:stCondLst>
                                <p:childTnLst>
                                  <p:par>
                                    <p:cTn id="22" presetID="2" presetClass="entr" presetSubtype="2"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1+#ppt_w/2"/>
                                              </p:val>
                                            </p:tav>
                                            <p:tav tm="100000">
                                              <p:val>
                                                <p:strVal val="#ppt_x"/>
                                              </p:val>
                                            </p:tav>
                                          </p:tavLst>
                                        </p:anim>
                                        <p:anim calcmode="lin" valueType="num">
                                          <p:cBhvr additive="base">
                                            <p:cTn id="25" dur="500" fill="hold"/>
                                            <p:tgtEl>
                                              <p:spTgt spid="14"/>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1+#ppt_w/2"/>
                                              </p:val>
                                            </p:tav>
                                            <p:tav tm="100000">
                                              <p:val>
                                                <p:strVal val="#ppt_x"/>
                                              </p:val>
                                            </p:tav>
                                          </p:tavLst>
                                        </p:anim>
                                        <p:anim calcmode="lin" valueType="num">
                                          <p:cBhvr additive="base">
                                            <p:cTn id="29" dur="500" fill="hold"/>
                                            <p:tgtEl>
                                              <p:spTgt spid="18"/>
                                            </p:tgtEl>
                                            <p:attrNameLst>
                                              <p:attrName>ppt_y</p:attrName>
                                            </p:attrNameLst>
                                          </p:cBhvr>
                                          <p:tavLst>
                                            <p:tav tm="0">
                                              <p:val>
                                                <p:strVal val="#ppt_y"/>
                                              </p:val>
                                            </p:tav>
                                            <p:tav tm="100000">
                                              <p:val>
                                                <p:strVal val="#ppt_y"/>
                                              </p:val>
                                            </p:tav>
                                          </p:tavLst>
                                        </p:anim>
                                      </p:childTnLst>
                                    </p:cTn>
                                  </p:par>
                                </p:childTnLst>
                              </p:cTn>
                            </p:par>
                            <p:par>
                              <p:cTn id="30" fill="hold">
                                <p:stCondLst>
                                  <p:cond delay="4500"/>
                                </p:stCondLst>
                                <p:childTnLst>
                                  <p:par>
                                    <p:cTn id="31" presetID="2" presetClass="entr" presetSubtype="2"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000"/>
                                </p:stCondLst>
                                <p:childTnLst>
                                  <p:par>
                                    <p:cTn id="36" presetID="2" presetClass="entr" presetSubtype="2"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 fill="hold"/>
                                            <p:tgtEl>
                                              <p:spTgt spid="20"/>
                                            </p:tgtEl>
                                            <p:attrNameLst>
                                              <p:attrName>ppt_x</p:attrName>
                                            </p:attrNameLst>
                                          </p:cBhvr>
                                          <p:tavLst>
                                            <p:tav tm="0">
                                              <p:val>
                                                <p:strVal val="1+#ppt_w/2"/>
                                              </p:val>
                                            </p:tav>
                                            <p:tav tm="100000">
                                              <p:val>
                                                <p:strVal val="#ppt_x"/>
                                              </p:val>
                                            </p:tav>
                                          </p:tavLst>
                                        </p:anim>
                                        <p:anim calcmode="lin" valueType="num">
                                          <p:cBhvr additive="base">
                                            <p:cTn id="43" dur="5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1+#ppt_w/2"/>
                                              </p:val>
                                            </p:tav>
                                            <p:tav tm="100000">
                                              <p:val>
                                                <p:strVal val="#ppt_x"/>
                                              </p:val>
                                            </p:tav>
                                          </p:tavLst>
                                        </p:anim>
                                        <p:anim calcmode="lin" valueType="num">
                                          <p:cBhvr additive="base">
                                            <p:cTn id="47" dur="500" fill="hold"/>
                                            <p:tgtEl>
                                              <p:spTgt spid="2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fill="hold"/>
                                            <p:tgtEl>
                                              <p:spTgt spid="23"/>
                                            </p:tgtEl>
                                            <p:attrNameLst>
                                              <p:attrName>ppt_x</p:attrName>
                                            </p:attrNameLst>
                                          </p:cBhvr>
                                          <p:tavLst>
                                            <p:tav tm="0">
                                              <p:val>
                                                <p:strVal val="1+#ppt_w/2"/>
                                              </p:val>
                                            </p:tav>
                                            <p:tav tm="100000">
                                              <p:val>
                                                <p:strVal val="#ppt_x"/>
                                              </p:val>
                                            </p:tav>
                                          </p:tavLst>
                                        </p:anim>
                                        <p:anim calcmode="lin" valueType="num">
                                          <p:cBhvr additive="base">
                                            <p:cTn id="51" dur="5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1+#ppt_w/2"/>
                                              </p:val>
                                            </p:tav>
                                            <p:tav tm="100000">
                                              <p:val>
                                                <p:strVal val="#ppt_x"/>
                                              </p:val>
                                            </p:tav>
                                          </p:tavLst>
                                        </p:anim>
                                        <p:anim calcmode="lin" valueType="num">
                                          <p:cBhvr additive="base">
                                            <p:cTn id="55"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P spid="17" grpId="0"/>
          <p:bldP spid="18" grpId="0"/>
          <p:bldP spid="20" grpId="0"/>
          <p:bldP spid="21" grpId="0" animBg="1"/>
          <p:bldP spid="22" grpId="0" animBg="1"/>
          <p:bldP spid="23" grpId="0" animBg="1"/>
        </p:bldLst>
      </p:timing>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D0CD18B-31A9-6E45-A32C-600F872BDA3F}"/>
              </a:ext>
            </a:extLst>
          </p:cNvPr>
          <p:cNvSpPr>
            <a:spLocks noGrp="1"/>
          </p:cNvSpPr>
          <p:nvPr>
            <p:ph type="title"/>
          </p:nvPr>
        </p:nvSpPr>
        <p:spPr>
          <a:xfrm>
            <a:off x="609600" y="76200"/>
            <a:ext cx="8229600" cy="846138"/>
          </a:xfrm>
        </p:spPr>
        <p:txBody>
          <a:bodyPr>
            <a:normAutofit/>
          </a:bodyPr>
          <a:lstStyle/>
          <a:p>
            <a:pPr>
              <a:defRPr/>
            </a:pPr>
            <a:r>
              <a:rPr lang="en-US" altLang="zh-CN" dirty="0"/>
              <a:t>T2312</a:t>
            </a:r>
            <a:r>
              <a:rPr lang="zh-CN" altLang="en-US" dirty="0"/>
              <a:t>合约的可交割券与转换因子</a:t>
            </a:r>
          </a:p>
        </p:txBody>
      </p:sp>
      <p:sp>
        <p:nvSpPr>
          <p:cNvPr id="88067" name="灯片编号占位符 3">
            <a:extLst>
              <a:ext uri="{FF2B5EF4-FFF2-40B4-BE49-F238E27FC236}">
                <a16:creationId xmlns:a16="http://schemas.microsoft.com/office/drawing/2014/main" id="{79ED8A02-0B1E-304D-A7EB-C3494102BAD1}"/>
              </a:ext>
            </a:extLst>
          </p:cNvPr>
          <p:cNvSpPr>
            <a:spLocks noGrp="1" noChangeArrowheads="1"/>
          </p:cNvSpPr>
          <p:nvPr>
            <p:ph type="sldNum" sz="quarter" idx="10"/>
          </p:nvPr>
        </p:nvSpPr>
        <p:spPr>
          <a:xfrm>
            <a:off x="10307638" y="6524626"/>
            <a:ext cx="2844800" cy="288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EFF717DD-335C-4E4E-94E7-7CEAAA60668C}" type="slidenum">
              <a:rPr lang="zh-CN" altLang="en-US" sz="12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48</a:t>
            </a:fld>
            <a:endParaRPr lang="zh-CN" altLang="en-US" sz="1200">
              <a:solidFill>
                <a:srgbClr val="7F7F7F"/>
              </a:solidFill>
              <a:latin typeface="Adobe Jenson Pro Capt" panose="020A0503050201030203" pitchFamily="18" charset="0"/>
              <a:ea typeface="宋体" panose="02010600030101010101" pitchFamily="2" charset="-122"/>
            </a:endParaRPr>
          </a:p>
        </p:txBody>
      </p:sp>
      <p:graphicFrame>
        <p:nvGraphicFramePr>
          <p:cNvPr id="5" name="表格 5">
            <a:extLst>
              <a:ext uri="{FF2B5EF4-FFF2-40B4-BE49-F238E27FC236}">
                <a16:creationId xmlns:a16="http://schemas.microsoft.com/office/drawing/2014/main" id="{474A0ECF-DD69-6E43-933D-F6AF0AC41ABC}"/>
              </a:ext>
            </a:extLst>
          </p:cNvPr>
          <p:cNvGraphicFramePr>
            <a:graphicFrameLocks noGrp="1"/>
          </p:cNvGraphicFramePr>
          <p:nvPr>
            <p:extLst>
              <p:ext uri="{D42A27DB-BD31-4B8C-83A1-F6EECF244321}">
                <p14:modId xmlns:p14="http://schemas.microsoft.com/office/powerpoint/2010/main" val="929172532"/>
              </p:ext>
            </p:extLst>
          </p:nvPr>
        </p:nvGraphicFramePr>
        <p:xfrm>
          <a:off x="2035200" y="1066800"/>
          <a:ext cx="8121600" cy="5334000"/>
        </p:xfrm>
        <a:graphic>
          <a:graphicData uri="http://schemas.openxmlformats.org/drawingml/2006/table">
            <a:tbl>
              <a:tblPr firstRow="1" bandRow="1">
                <a:tableStyleId>{21E4AEA4-8DFA-4A89-87EB-49C32662AFE0}</a:tableStyleId>
              </a:tblPr>
              <a:tblGrid>
                <a:gridCol w="2030400">
                  <a:extLst>
                    <a:ext uri="{9D8B030D-6E8A-4147-A177-3AD203B41FA5}">
                      <a16:colId xmlns:a16="http://schemas.microsoft.com/office/drawing/2014/main" val="20000"/>
                    </a:ext>
                  </a:extLst>
                </a:gridCol>
                <a:gridCol w="2030400">
                  <a:extLst>
                    <a:ext uri="{9D8B030D-6E8A-4147-A177-3AD203B41FA5}">
                      <a16:colId xmlns:a16="http://schemas.microsoft.com/office/drawing/2014/main" val="20001"/>
                    </a:ext>
                  </a:extLst>
                </a:gridCol>
                <a:gridCol w="2030400">
                  <a:extLst>
                    <a:ext uri="{9D8B030D-6E8A-4147-A177-3AD203B41FA5}">
                      <a16:colId xmlns:a16="http://schemas.microsoft.com/office/drawing/2014/main" val="20002"/>
                    </a:ext>
                  </a:extLst>
                </a:gridCol>
                <a:gridCol w="2030400">
                  <a:extLst>
                    <a:ext uri="{9D8B030D-6E8A-4147-A177-3AD203B41FA5}">
                      <a16:colId xmlns:a16="http://schemas.microsoft.com/office/drawing/2014/main" val="20003"/>
                    </a:ext>
                  </a:extLst>
                </a:gridCol>
              </a:tblGrid>
              <a:tr h="381000">
                <a:tc>
                  <a:txBody>
                    <a:bodyPr/>
                    <a:lstStyle/>
                    <a:p>
                      <a:pPr algn="ctr"/>
                      <a:r>
                        <a:rPr lang="zh-CN" altLang="en-US" sz="1600" dirty="0">
                          <a:latin typeface="Adobe Jenson Pro" panose="020A0503050201030203" pitchFamily="18" charset="0"/>
                        </a:rPr>
                        <a:t>序号</a:t>
                      </a:r>
                    </a:p>
                  </a:txBody>
                  <a:tcPr marL="68580" marR="68580" marT="34292" marB="34292" anchor="ctr"/>
                </a:tc>
                <a:tc>
                  <a:txBody>
                    <a:bodyPr/>
                    <a:lstStyle/>
                    <a:p>
                      <a:pPr algn="ctr"/>
                      <a:r>
                        <a:rPr lang="zh-CN" altLang="en-US" sz="1600" dirty="0">
                          <a:latin typeface="Adobe Jenson Pro" panose="020A0503050201030203" pitchFamily="18" charset="0"/>
                        </a:rPr>
                        <a:t>现券代码</a:t>
                      </a:r>
                    </a:p>
                  </a:txBody>
                  <a:tcPr marL="68580" marR="68580" marT="34292" marB="34292" anchor="ctr"/>
                </a:tc>
                <a:tc>
                  <a:txBody>
                    <a:bodyPr/>
                    <a:lstStyle/>
                    <a:p>
                      <a:pPr algn="ctr"/>
                      <a:r>
                        <a:rPr lang="zh-CN" altLang="en-US" sz="1600" dirty="0">
                          <a:latin typeface="Adobe Jenson Pro" panose="020A0503050201030203" pitchFamily="18" charset="0"/>
                        </a:rPr>
                        <a:t>现券简称</a:t>
                      </a:r>
                    </a:p>
                  </a:txBody>
                  <a:tcPr marL="68580" marR="68580" marT="34292" marB="34292" anchor="ctr"/>
                </a:tc>
                <a:tc>
                  <a:txBody>
                    <a:bodyPr/>
                    <a:lstStyle/>
                    <a:p>
                      <a:pPr algn="ctr"/>
                      <a:r>
                        <a:rPr lang="zh-CN" altLang="en-US" sz="1600" dirty="0">
                          <a:latin typeface="Adobe Jenson Pro" panose="020A0503050201030203" pitchFamily="18" charset="0"/>
                        </a:rPr>
                        <a:t>转换因子</a:t>
                      </a:r>
                    </a:p>
                  </a:txBody>
                  <a:tcPr marL="68580" marR="68580" marT="34292" marB="34292" anchor="ctr"/>
                </a:tc>
                <a:extLst>
                  <a:ext uri="{0D108BD9-81ED-4DB2-BD59-A6C34878D82A}">
                    <a16:rowId xmlns:a16="http://schemas.microsoft.com/office/drawing/2014/main" val="10000"/>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1</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220010.IB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algn="ctr"/>
                      <a:r>
                        <a:rPr lang="en-US" altLang="zh-CN" sz="1800" kern="100" dirty="0">
                          <a:latin typeface="Adobe Jenson Pro Capt" panose="020A0503050201030203" pitchFamily="18" charset="0"/>
                          <a:ea typeface="KaiTi" panose="02010609060101010101" pitchFamily="49" charset="-122"/>
                        </a:rPr>
                        <a:t>22</a:t>
                      </a:r>
                      <a:r>
                        <a:rPr lang="zh-CN" altLang="en-US" sz="1800" kern="100" dirty="0">
                          <a:latin typeface="Adobe Jenson Pro Capt" panose="020A0503050201030203" pitchFamily="18" charset="0"/>
                          <a:ea typeface="KaiTi" panose="02010609060101010101" pitchFamily="49" charset="-122"/>
                        </a:rPr>
                        <a:t>附息国债</a:t>
                      </a:r>
                      <a:r>
                        <a:rPr lang="en-US" altLang="zh-CN" sz="1800" kern="100" dirty="0">
                          <a:latin typeface="Adobe Jenson Pro Capt" panose="020A0503050201030203" pitchFamily="18" charset="0"/>
                          <a:ea typeface="KaiTi" panose="02010609060101010101" pitchFamily="49" charset="-122"/>
                        </a:rPr>
                        <a:t>10</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0.9823</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10001"/>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2</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230014</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algn="ctr"/>
                      <a:r>
                        <a:rPr lang="en-US" altLang="zh-CN" sz="1800" kern="100" dirty="0">
                          <a:latin typeface="Adobe Jenson Pro Capt" panose="020A0503050201030203" pitchFamily="18" charset="0"/>
                          <a:ea typeface="KaiTi" panose="02010609060101010101" pitchFamily="49" charset="-122"/>
                        </a:rPr>
                        <a:t>23</a:t>
                      </a:r>
                      <a:r>
                        <a:rPr lang="zh-CN" altLang="en-US" sz="1800" kern="100" dirty="0">
                          <a:latin typeface="Adobe Jenson Pro Capt" panose="020A0503050201030203" pitchFamily="18" charset="0"/>
                          <a:ea typeface="KaiTi" panose="02010609060101010101" pitchFamily="49" charset="-122"/>
                        </a:rPr>
                        <a:t>附息国债</a:t>
                      </a:r>
                      <a:r>
                        <a:rPr lang="en-US" altLang="zh-CN" sz="1800" kern="100" dirty="0">
                          <a:latin typeface="Adobe Jenson Pro Capt" panose="020A0503050201030203" pitchFamily="18" charset="0"/>
                          <a:ea typeface="KaiTi" panose="02010609060101010101" pitchFamily="49" charset="-122"/>
                        </a:rPr>
                        <a:t>14</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0.9778</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10002"/>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3</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230019</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algn="ctr"/>
                      <a:r>
                        <a:rPr lang="en-US" altLang="zh-CN" sz="1800" kern="100" dirty="0">
                          <a:latin typeface="Adobe Jenson Pro Capt" panose="020A0503050201030203" pitchFamily="18" charset="0"/>
                          <a:ea typeface="KaiTi" panose="02010609060101010101" pitchFamily="49" charset="-122"/>
                        </a:rPr>
                        <a:t>23</a:t>
                      </a:r>
                      <a:r>
                        <a:rPr lang="zh-CN" altLang="en-US" sz="1800" kern="100" dirty="0">
                          <a:latin typeface="Adobe Jenson Pro Capt" panose="020A0503050201030203" pitchFamily="18" charset="0"/>
                          <a:ea typeface="KaiTi" panose="02010609060101010101" pitchFamily="49" charset="-122"/>
                        </a:rPr>
                        <a:t>附息国债</a:t>
                      </a:r>
                      <a:r>
                        <a:rPr lang="en-US" altLang="zh-CN" sz="1800" kern="100" dirty="0">
                          <a:latin typeface="Adobe Jenson Pro Capt" panose="020A0503050201030203" pitchFamily="18" charset="0"/>
                          <a:ea typeface="KaiTi" panose="02010609060101010101" pitchFamily="49" charset="-122"/>
                        </a:rPr>
                        <a:t>19</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0.9758</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10003"/>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4</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220003</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algn="ctr"/>
                      <a:r>
                        <a:rPr lang="en-US" altLang="zh-CN" sz="1800" kern="100" dirty="0">
                          <a:latin typeface="Adobe Jenson Pro Capt" panose="020A0503050201030203" pitchFamily="18" charset="0"/>
                          <a:ea typeface="KaiTi" panose="02010609060101010101" pitchFamily="49" charset="-122"/>
                        </a:rPr>
                        <a:t>22</a:t>
                      </a:r>
                      <a:r>
                        <a:rPr lang="zh-CN" altLang="en-US" sz="1800" kern="100" dirty="0">
                          <a:latin typeface="Adobe Jenson Pro Capt" panose="020A0503050201030203" pitchFamily="18" charset="0"/>
                          <a:ea typeface="KaiTi" panose="02010609060101010101" pitchFamily="49" charset="-122"/>
                        </a:rPr>
                        <a:t>附息国债</a:t>
                      </a:r>
                      <a:r>
                        <a:rPr lang="en-US" altLang="zh-CN" sz="1800" kern="100" dirty="0">
                          <a:latin typeface="Adobe Jenson Pro Capt" panose="020A0503050201030203" pitchFamily="18" charset="0"/>
                          <a:ea typeface="KaiTi" panose="02010609060101010101" pitchFamily="49" charset="-122"/>
                        </a:rPr>
                        <a:t>03</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a:solidFill>
                            <a:schemeClr val="dk1"/>
                          </a:solidFill>
                          <a:latin typeface="Adobe Jenson Pro Capt" panose="020A0503050201030203" pitchFamily="18" charset="0"/>
                          <a:ea typeface="KaiTi" panose="02010609060101010101" pitchFamily="49" charset="-122"/>
                          <a:cs typeface="+mn-cs"/>
                        </a:rPr>
                        <a:t>0.9820</a:t>
                      </a:r>
                      <a:endParaRPr lang="zh-CN" altLang="en-US" sz="1800" kern="120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10004"/>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5</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220019</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algn="ctr"/>
                      <a:r>
                        <a:rPr lang="en-US" altLang="zh-CN" sz="1800" kern="100" dirty="0">
                          <a:latin typeface="Adobe Jenson Pro Capt" panose="020A0503050201030203" pitchFamily="18" charset="0"/>
                          <a:ea typeface="KaiTi" panose="02010609060101010101" pitchFamily="49" charset="-122"/>
                        </a:rPr>
                        <a:t>22</a:t>
                      </a:r>
                      <a:r>
                        <a:rPr lang="zh-CN" altLang="en-US" sz="1800" kern="100" dirty="0">
                          <a:latin typeface="Adobe Jenson Pro Capt" panose="020A0503050201030203" pitchFamily="18" charset="0"/>
                          <a:ea typeface="KaiTi" panose="02010609060101010101" pitchFamily="49" charset="-122"/>
                        </a:rPr>
                        <a:t>附息国债</a:t>
                      </a:r>
                      <a:r>
                        <a:rPr lang="en-US" altLang="zh-CN" sz="1800" kern="100" dirty="0">
                          <a:latin typeface="Adobe Jenson Pro Capt" panose="020A0503050201030203" pitchFamily="18" charset="0"/>
                          <a:ea typeface="KaiTi" panose="02010609060101010101" pitchFamily="49" charset="-122"/>
                        </a:rPr>
                        <a:t>19</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0.9694</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10005"/>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6</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210017</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algn="ctr"/>
                      <a:r>
                        <a:rPr lang="en-US" altLang="zh-CN" sz="1800" kern="100" dirty="0">
                          <a:latin typeface="Adobe Jenson Pro Capt" panose="020A0503050201030203" pitchFamily="18" charset="0"/>
                          <a:ea typeface="KaiTi" panose="02010609060101010101" pitchFamily="49" charset="-122"/>
                        </a:rPr>
                        <a:t>21</a:t>
                      </a:r>
                      <a:r>
                        <a:rPr lang="zh-CN" altLang="en-US" sz="1800" kern="100" dirty="0">
                          <a:latin typeface="Adobe Jenson Pro Capt" panose="020A0503050201030203" pitchFamily="18" charset="0"/>
                          <a:ea typeface="KaiTi" panose="02010609060101010101" pitchFamily="49" charset="-122"/>
                        </a:rPr>
                        <a:t>附息国债</a:t>
                      </a:r>
                      <a:r>
                        <a:rPr lang="en-US" altLang="zh-CN" sz="1800" kern="100" dirty="0">
                          <a:latin typeface="Adobe Jenson Pro Capt" panose="020A0503050201030203" pitchFamily="18" charset="0"/>
                          <a:ea typeface="KaiTi" panose="02010609060101010101" pitchFamily="49" charset="-122"/>
                        </a:rPr>
                        <a:t>17</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0.9923</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10006"/>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7</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220017</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800" kern="100" dirty="0">
                          <a:latin typeface="Adobe Jenson Pro Capt" panose="020A0503050201030203" pitchFamily="18" charset="0"/>
                          <a:ea typeface="KaiTi" panose="02010609060101010101" pitchFamily="49" charset="-122"/>
                        </a:rPr>
                        <a:t>22</a:t>
                      </a:r>
                      <a:r>
                        <a:rPr lang="zh-CN" altLang="en-US" sz="1800" kern="100" dirty="0">
                          <a:latin typeface="Adobe Jenson Pro Capt" panose="020A0503050201030203" pitchFamily="18" charset="0"/>
                          <a:ea typeface="KaiTi" panose="02010609060101010101" pitchFamily="49" charset="-122"/>
                        </a:rPr>
                        <a:t>附息国债</a:t>
                      </a:r>
                      <a:r>
                        <a:rPr lang="en-US" altLang="zh-CN" sz="1800" kern="100" dirty="0">
                          <a:latin typeface="Adobe Jenson Pro Capt" panose="020A0503050201030203" pitchFamily="18" charset="0"/>
                          <a:ea typeface="KaiTi" panose="02010609060101010101" pitchFamily="49" charset="-122"/>
                        </a:rPr>
                        <a:t>17</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0.9765</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3010258352"/>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8</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220025</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800" kern="100" dirty="0">
                          <a:latin typeface="Adobe Jenson Pro Capt" panose="020A0503050201030203" pitchFamily="18" charset="0"/>
                          <a:ea typeface="KaiTi" panose="02010609060101010101" pitchFamily="49" charset="-122"/>
                        </a:rPr>
                        <a:t>22</a:t>
                      </a:r>
                      <a:r>
                        <a:rPr lang="zh-CN" altLang="en-US" sz="1800" kern="100" dirty="0">
                          <a:latin typeface="Adobe Jenson Pro Capt" panose="020A0503050201030203" pitchFamily="18" charset="0"/>
                          <a:ea typeface="KaiTi" panose="02010609060101010101" pitchFamily="49" charset="-122"/>
                        </a:rPr>
                        <a:t>附息国债</a:t>
                      </a:r>
                      <a:r>
                        <a:rPr lang="en-US" altLang="zh-CN" sz="1800" kern="100" dirty="0">
                          <a:latin typeface="Adobe Jenson Pro Capt" panose="020A0503050201030203" pitchFamily="18" charset="0"/>
                          <a:ea typeface="KaiTi" panose="02010609060101010101" pitchFamily="49" charset="-122"/>
                        </a:rPr>
                        <a:t>25</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0.9844</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580193519"/>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9</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210009</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algn="ctr"/>
                      <a:r>
                        <a:rPr lang="en-US" altLang="zh-CN" sz="1800" dirty="0">
                          <a:latin typeface="Adobe Jenson Pro Capt" panose="020A0503050201030203" pitchFamily="18" charset="0"/>
                          <a:ea typeface="KaiTi" panose="02010609060101010101" pitchFamily="49" charset="-122"/>
                        </a:rPr>
                        <a:t>21</a:t>
                      </a:r>
                      <a:r>
                        <a:rPr lang="zh-CN" altLang="en-US" sz="1800" dirty="0">
                          <a:latin typeface="Adobe Jenson Pro Capt" panose="020A0503050201030203" pitchFamily="18" charset="0"/>
                          <a:ea typeface="KaiTi" panose="02010609060101010101" pitchFamily="49" charset="-122"/>
                        </a:rPr>
                        <a:t>附息国债</a:t>
                      </a:r>
                      <a:r>
                        <a:rPr lang="en-US" altLang="zh-CN" sz="1800" dirty="0">
                          <a:latin typeface="Adobe Jenson Pro Capt" panose="020A0503050201030203" pitchFamily="18" charset="0"/>
                          <a:ea typeface="KaiTi" panose="02010609060101010101" pitchFamily="49" charset="-122"/>
                        </a:rPr>
                        <a:t>09</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1.0013</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3949514157"/>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10</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230004</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algn="ctr"/>
                      <a:r>
                        <a:rPr lang="en-US" altLang="zh-CN" sz="1800" dirty="0">
                          <a:latin typeface="Adobe Jenson Pro Capt" panose="020A0503050201030203" pitchFamily="18" charset="0"/>
                          <a:ea typeface="KaiTi" panose="02010609060101010101" pitchFamily="49" charset="-122"/>
                        </a:rPr>
                        <a:t>23</a:t>
                      </a:r>
                      <a:r>
                        <a:rPr lang="zh-CN" altLang="en-US" sz="1800" dirty="0">
                          <a:latin typeface="Adobe Jenson Pro Capt" panose="020A0503050201030203" pitchFamily="18" charset="0"/>
                          <a:ea typeface="KaiTi" panose="02010609060101010101" pitchFamily="49" charset="-122"/>
                        </a:rPr>
                        <a:t>附息国债</a:t>
                      </a:r>
                      <a:r>
                        <a:rPr lang="en-US" altLang="zh-CN" sz="1800" dirty="0">
                          <a:latin typeface="Adobe Jenson Pro Capt" panose="020A0503050201030203" pitchFamily="18" charset="0"/>
                          <a:ea typeface="KaiTi" panose="02010609060101010101" pitchFamily="49" charset="-122"/>
                        </a:rPr>
                        <a:t>04</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0.9904</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1762979215"/>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11</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230012</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800" dirty="0">
                          <a:latin typeface="Adobe Jenson Pro Capt" panose="020A0503050201030203" pitchFamily="18" charset="0"/>
                          <a:ea typeface="KaiTi" panose="02010609060101010101" pitchFamily="49" charset="-122"/>
                        </a:rPr>
                        <a:t>23</a:t>
                      </a:r>
                      <a:r>
                        <a:rPr lang="zh-CN" altLang="en-US" sz="1800" dirty="0">
                          <a:latin typeface="Adobe Jenson Pro Capt" panose="020A0503050201030203" pitchFamily="18" charset="0"/>
                          <a:ea typeface="KaiTi" panose="02010609060101010101" pitchFamily="49" charset="-122"/>
                        </a:rPr>
                        <a:t>附息国债</a:t>
                      </a:r>
                      <a:r>
                        <a:rPr lang="en-US" altLang="zh-CN" sz="1800" dirty="0">
                          <a:latin typeface="Adobe Jenson Pro Capt" panose="020A0503050201030203" pitchFamily="18" charset="0"/>
                          <a:ea typeface="KaiTi" panose="02010609060101010101" pitchFamily="49" charset="-122"/>
                        </a:rPr>
                        <a:t>12</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0.9731</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3679344314"/>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12</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200016</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800" dirty="0">
                          <a:latin typeface="Adobe Jenson Pro Capt" panose="020A0503050201030203" pitchFamily="18" charset="0"/>
                          <a:ea typeface="KaiTi" panose="02010609060101010101" pitchFamily="49" charset="-122"/>
                        </a:rPr>
                        <a:t>20</a:t>
                      </a:r>
                      <a:r>
                        <a:rPr lang="zh-CN" altLang="en-US" sz="1800" dirty="0">
                          <a:latin typeface="Adobe Jenson Pro Capt" panose="020A0503050201030203" pitchFamily="18" charset="0"/>
                          <a:ea typeface="KaiTi" panose="02010609060101010101" pitchFamily="49" charset="-122"/>
                        </a:rPr>
                        <a:t>附息国债</a:t>
                      </a:r>
                      <a:r>
                        <a:rPr lang="en-US" altLang="zh-CN" sz="1800" dirty="0">
                          <a:latin typeface="Adobe Jenson Pro Capt" panose="020A0503050201030203" pitchFamily="18" charset="0"/>
                          <a:ea typeface="KaiTi" panose="02010609060101010101" pitchFamily="49" charset="-122"/>
                        </a:rPr>
                        <a:t>16</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1.0167</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5435649"/>
                  </a:ext>
                </a:extLst>
              </a:tr>
              <a:tr h="381000">
                <a:tc>
                  <a:txBody>
                    <a:bodyPr/>
                    <a:lstStyle/>
                    <a:p>
                      <a:pPr algn="ctr"/>
                      <a:r>
                        <a:rPr lang="en-US" altLang="zh-CN" sz="1800" dirty="0">
                          <a:latin typeface="Adobe Jenson Pro Capt" panose="020A0503050201030203" pitchFamily="18" charset="0"/>
                          <a:ea typeface="KaiTi" panose="02010609060101010101" pitchFamily="49" charset="-122"/>
                        </a:rPr>
                        <a:t>13</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230018</a:t>
                      </a:r>
                      <a:r>
                        <a:rPr lang="en-US" altLang="zh-CN" sz="1800" kern="1200" dirty="0">
                          <a:solidFill>
                            <a:schemeClr val="dk1"/>
                          </a:solidFill>
                          <a:latin typeface="Adobe Jenson Pro Capt" panose="020A0503050201030203" pitchFamily="18" charset="0"/>
                          <a:ea typeface="KaiTi" panose="02010609060101010101" pitchFamily="49" charset="-122"/>
                          <a:cs typeface="+mn-cs"/>
                        </a:rPr>
                        <a:t>.IB</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800" dirty="0">
                          <a:latin typeface="Adobe Jenson Pro Capt" panose="020A0503050201030203" pitchFamily="18" charset="0"/>
                          <a:ea typeface="KaiTi" panose="02010609060101010101" pitchFamily="49" charset="-122"/>
                        </a:rPr>
                        <a:t>23</a:t>
                      </a:r>
                      <a:r>
                        <a:rPr lang="zh-CN" altLang="en-US" sz="1800" dirty="0">
                          <a:latin typeface="Adobe Jenson Pro Capt" panose="020A0503050201030203" pitchFamily="18" charset="0"/>
                          <a:ea typeface="KaiTi" panose="02010609060101010101" pitchFamily="49" charset="-122"/>
                        </a:rPr>
                        <a:t>附息国债</a:t>
                      </a:r>
                      <a:r>
                        <a:rPr lang="en-US" altLang="zh-CN" sz="1800" dirty="0">
                          <a:latin typeface="Adobe Jenson Pro Capt" panose="020A0503050201030203" pitchFamily="18" charset="0"/>
                          <a:ea typeface="KaiTi" panose="02010609060101010101" pitchFamily="49" charset="-122"/>
                        </a:rPr>
                        <a:t>18</a:t>
                      </a:r>
                      <a:endParaRPr lang="zh-CN" altLang="en-US" sz="1800" dirty="0">
                        <a:latin typeface="Adobe Jenson Pro Capt" panose="020A0503050201030203" pitchFamily="18" charset="0"/>
                        <a:ea typeface="KaiTi" panose="02010609060101010101" pitchFamily="49" charset="-122"/>
                      </a:endParaRPr>
                    </a:p>
                  </a:txBody>
                  <a:tcPr marL="68580" marR="68580" marT="34292" marB="34292" anchor="ctr"/>
                </a:tc>
                <a:tc>
                  <a:txBody>
                    <a:bodyPr/>
                    <a:lstStyle/>
                    <a:p>
                      <a:pPr algn="ctr"/>
                      <a:r>
                        <a:rPr lang="en-US" sz="1800" kern="1200" dirty="0">
                          <a:solidFill>
                            <a:schemeClr val="dk1"/>
                          </a:solidFill>
                          <a:latin typeface="Adobe Jenson Pro Capt" panose="020A0503050201030203" pitchFamily="18" charset="0"/>
                          <a:ea typeface="KaiTi" panose="02010609060101010101" pitchFamily="49" charset="-122"/>
                          <a:cs typeface="+mn-cs"/>
                        </a:rPr>
                        <a:t>0.9600</a:t>
                      </a:r>
                      <a:endParaRPr lang="zh-CN" altLang="en-US" sz="1800" kern="1200" dirty="0">
                        <a:solidFill>
                          <a:schemeClr val="dk1"/>
                        </a:solidFill>
                        <a:latin typeface="Adobe Jenson Pro Capt" panose="020A0503050201030203" pitchFamily="18" charset="0"/>
                        <a:ea typeface="KaiTi" panose="02010609060101010101" pitchFamily="49" charset="-122"/>
                        <a:cs typeface="+mn-cs"/>
                      </a:endParaRPr>
                    </a:p>
                  </a:txBody>
                  <a:tcPr marL="68580" marR="68580" marT="0" marB="0" anchor="ctr"/>
                </a:tc>
                <a:extLst>
                  <a:ext uri="{0D108BD9-81ED-4DB2-BD59-A6C34878D82A}">
                    <a16:rowId xmlns:a16="http://schemas.microsoft.com/office/drawing/2014/main" val="2753546299"/>
                  </a:ext>
                </a:extLst>
              </a:tr>
            </a:tbl>
          </a:graphicData>
        </a:graphic>
      </p:graphicFrame>
    </p:spTree>
    <p:extLst>
      <p:ext uri="{BB962C8B-B14F-4D97-AF65-F5344CB8AC3E}">
        <p14:creationId xmlns:p14="http://schemas.microsoft.com/office/powerpoint/2010/main" val="657562538"/>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标题 1"/>
          <p:cNvSpPr>
            <a:spLocks noGrp="1"/>
          </p:cNvSpPr>
          <p:nvPr>
            <p:ph type="title"/>
          </p:nvPr>
        </p:nvSpPr>
        <p:spPr/>
        <p:txBody>
          <a:bodyPr>
            <a:noAutofit/>
          </a:bodyPr>
          <a:lstStyle/>
          <a:p>
            <a:r>
              <a:rPr lang="zh-CN" altLang="en-US" sz="3200" dirty="0"/>
              <a:t>国债期货系列案例之三 ：各种价格的转换</a:t>
            </a:r>
          </a:p>
        </p:txBody>
      </p:sp>
      <mc:AlternateContent xmlns:mc="http://schemas.openxmlformats.org/markup-compatibility/2006" xmlns:a14="http://schemas.microsoft.com/office/drawing/2010/main">
        <mc:Choice Requires="a14">
          <p:sp>
            <p:nvSpPr>
              <p:cNvPr id="20484" name="内容占位符 2"/>
              <p:cNvSpPr>
                <a:spLocks noGrp="1"/>
              </p:cNvSpPr>
              <p:nvPr>
                <p:ph idx="1"/>
              </p:nvPr>
            </p:nvSpPr>
            <p:spPr/>
            <p:txBody>
              <a:bodyPr/>
              <a:lstStyle/>
              <a:p>
                <a:r>
                  <a:rPr lang="en-US" altLang="zh-CN" sz="2800" dirty="0"/>
                  <a:t>2023</a:t>
                </a:r>
                <a:r>
                  <a:rPr lang="zh-CN" altLang="en-US" sz="2800" dirty="0"/>
                  <a:t>年</a:t>
                </a:r>
                <a:r>
                  <a:rPr lang="en-US" altLang="zh-CN" sz="2800" dirty="0"/>
                  <a:t>12</a:t>
                </a:r>
                <a:r>
                  <a:rPr lang="zh-CN" altLang="en-US" sz="2800" dirty="0"/>
                  <a:t>月</a:t>
                </a:r>
                <a:r>
                  <a:rPr lang="en-US" altLang="zh-CN" sz="2800" dirty="0"/>
                  <a:t>8</a:t>
                </a:r>
                <a:r>
                  <a:rPr lang="zh-CN" altLang="en-US" sz="2800" dirty="0"/>
                  <a:t>日，</a:t>
                </a:r>
                <a:r>
                  <a:rPr lang="en-US" altLang="zh-CN" sz="2800" dirty="0"/>
                  <a:t>10</a:t>
                </a:r>
                <a:r>
                  <a:rPr lang="zh-CN" altLang="en-US" sz="2800" dirty="0"/>
                  <a:t>年期国债期货合约</a:t>
                </a:r>
                <a:r>
                  <a:rPr lang="en-US" altLang="zh-CN" sz="2800" dirty="0"/>
                  <a:t>T2312</a:t>
                </a:r>
                <a:r>
                  <a:rPr lang="zh-CN" altLang="en-US" sz="2800" dirty="0"/>
                  <a:t>的结算价为</a:t>
                </a:r>
                <a:r>
                  <a:rPr lang="en-US" altLang="zh-CN" sz="2800" dirty="0"/>
                  <a:t>101.950</a:t>
                </a:r>
                <a:r>
                  <a:rPr lang="zh-CN" altLang="en-US" sz="2800" dirty="0"/>
                  <a:t>元，若期货空方决定用前述国债</a:t>
                </a:r>
                <a:r>
                  <a:rPr lang="en-US" altLang="zh-CN" sz="2800" dirty="0"/>
                  <a:t>220010</a:t>
                </a:r>
                <a:r>
                  <a:rPr lang="zh-CN" altLang="en-US" sz="2800" dirty="0"/>
                  <a:t>交割</a:t>
                </a:r>
                <a:r>
                  <a:rPr lang="en-US" altLang="zh-CN" sz="2800" dirty="0"/>
                  <a:t>1</a:t>
                </a:r>
                <a:r>
                  <a:rPr lang="zh-CN" altLang="en-US" sz="2800" dirty="0"/>
                  <a:t>份国债期货合约，请问空方应收到多少现金？</a:t>
                </a:r>
                <a:endParaRPr lang="en-US" altLang="zh-CN" sz="2800" dirty="0"/>
              </a:p>
              <a:p>
                <a:endParaRPr lang="en-US" altLang="zh-CN" sz="2800" dirty="0"/>
              </a:p>
              <a:p>
                <a:pPr marL="0" indent="0">
                  <a:buNone/>
                </a:pPr>
                <a:r>
                  <a:rPr lang="zh-CN" altLang="en-US" sz="2400" dirty="0"/>
                  <a:t>       </a:t>
                </a:r>
                <a:endParaRPr lang="en-US" altLang="zh-CN" sz="2400" dirty="0"/>
              </a:p>
              <a:p>
                <a:pPr marL="0" indent="0">
                  <a:buNone/>
                </a:pPr>
                <a:r>
                  <a:rPr lang="zh-CN" altLang="en-US" sz="2400" dirty="0"/>
                  <a:t>      可交割券的期货全价</a:t>
                </a:r>
                <a:r>
                  <a:rPr lang="en-US" altLang="zh-CN" sz="2400" i="1" baseline="-25000" dirty="0"/>
                  <a:t>j</a:t>
                </a:r>
                <a:r>
                  <a:rPr lang="en-US" altLang="zh-CN" sz="2400" dirty="0"/>
                  <a:t>=</a:t>
                </a:r>
                <a:r>
                  <a:rPr lang="zh-CN" altLang="en-US" sz="2400" dirty="0"/>
                  <a:t>标准券期货净价</a:t>
                </a:r>
                <a14:m>
                  <m:oMath xmlns:m="http://schemas.openxmlformats.org/officeDocument/2006/math">
                    <m:r>
                      <a:rPr lang="en-US" altLang="zh-CN" sz="2400">
                        <a:latin typeface="Cambria Math" panose="02040503050406030204" pitchFamily="18" charset="0"/>
                      </a:rPr>
                      <m:t>×</m:t>
                    </m:r>
                    <m:r>
                      <a:rPr lang="zh-CN" altLang="en-US" sz="2400">
                        <a:latin typeface="Cambria Math" panose="02040503050406030204" pitchFamily="18" charset="0"/>
                      </a:rPr>
                      <m:t>转换因子</m:t>
                    </m:r>
                  </m:oMath>
                </a14:m>
                <a:r>
                  <a:rPr lang="en-US" altLang="zh-CN" sz="2400" i="1" baseline="-25000" dirty="0"/>
                  <a:t>j</a:t>
                </a:r>
                <a:r>
                  <a:rPr lang="en-US" altLang="zh-CN" sz="2400" dirty="0"/>
                  <a:t> </a:t>
                </a:r>
                <a14:m>
                  <m:oMath xmlns:m="http://schemas.openxmlformats.org/officeDocument/2006/math">
                    <m:r>
                      <a:rPr lang="en-US" altLang="zh-CN" sz="2400" dirty="0">
                        <a:latin typeface="Cambria Math" panose="02040503050406030204" pitchFamily="18" charset="0"/>
                      </a:rPr>
                      <m:t>+</m:t>
                    </m:r>
                  </m:oMath>
                </a14:m>
                <a:r>
                  <a:rPr lang="zh-CN" altLang="en-US" sz="2400" dirty="0"/>
                  <a:t>可交割券的期货应计利息</a:t>
                </a:r>
                <a:r>
                  <a:rPr lang="en-US" altLang="zh-CN" sz="2400" i="1" baseline="-25000" dirty="0"/>
                  <a:t>j</a:t>
                </a:r>
                <a:endParaRPr lang="en-US" altLang="zh-CN" sz="2400" dirty="0"/>
              </a:p>
              <a:p>
                <a:endParaRPr lang="en-US" altLang="zh-CN" sz="2800" dirty="0"/>
              </a:p>
              <a:p>
                <a:pPr marL="0" indent="0" algn="ctr">
                  <a:buNone/>
                </a:pPr>
                <a:r>
                  <a:rPr lang="zh-CN" altLang="en-US" sz="2800" dirty="0"/>
                  <a:t>        </a:t>
                </a:r>
                <a:r>
                  <a:rPr lang="en-US" altLang="zh-CN" sz="2800" dirty="0"/>
                  <a:t>10000</a:t>
                </a:r>
                <a:r>
                  <a:rPr lang="en-US" altLang="zh-CN" sz="2400" dirty="0"/>
                  <a:t> </a:t>
                </a:r>
                <a14:m>
                  <m:oMath xmlns:m="http://schemas.openxmlformats.org/officeDocument/2006/math">
                    <m:r>
                      <a:rPr lang="en-US" altLang="zh-CN" sz="2400">
                        <a:latin typeface="Cambria Math" panose="02040503050406030204" pitchFamily="18" charset="0"/>
                      </a:rPr>
                      <m:t>×</m:t>
                    </m:r>
                    <m:r>
                      <a:rPr lang="en-US" altLang="zh-CN" sz="2400" i="1">
                        <a:latin typeface="Cambria Math" panose="02040503050406030204" pitchFamily="18" charset="0"/>
                      </a:rPr>
                      <m:t> </m:t>
                    </m:r>
                  </m:oMath>
                </a14:m>
                <a:r>
                  <a:rPr lang="en-US" altLang="zh-CN" sz="2800" dirty="0"/>
                  <a:t>(101.950 </a:t>
                </a:r>
                <a14:m>
                  <m:oMath xmlns:m="http://schemas.openxmlformats.org/officeDocument/2006/math">
                    <m:r>
                      <a:rPr lang="en-US" altLang="zh-CN" sz="2800">
                        <a:latin typeface="Cambria Math" panose="02040503050406030204" pitchFamily="18" charset="0"/>
                      </a:rPr>
                      <m:t>×</m:t>
                    </m:r>
                    <m:r>
                      <a:rPr lang="en-US" altLang="zh-CN" sz="2800" b="0" i="0" smtClean="0">
                        <a:latin typeface="Cambria Math" panose="02040503050406030204" pitchFamily="18" charset="0"/>
                      </a:rPr>
                      <m:t>0.9823</m:t>
                    </m:r>
                  </m:oMath>
                </a14:m>
                <a:r>
                  <a:rPr lang="en-US" altLang="zh-CN" sz="2800" dirty="0"/>
                  <a:t>+0.2047253)</a:t>
                </a:r>
                <a:r>
                  <a:rPr lang="en-US" altLang="zh-CN" sz="2800" kern="1200" dirty="0">
                    <a:solidFill>
                      <a:schemeClr val="tx1"/>
                    </a:solidFill>
                  </a:rPr>
                  <a:t> </a:t>
                </a:r>
                <a14:m>
                  <m:oMath xmlns:m="http://schemas.openxmlformats.org/officeDocument/2006/math">
                    <m:r>
                      <a:rPr lang="en-US" altLang="zh-CN" sz="2800" b="0" i="1" kern="1200" smtClean="0">
                        <a:solidFill>
                          <a:schemeClr val="tx1"/>
                        </a:solidFill>
                        <a:latin typeface="Cambria Math" panose="02040503050406030204" pitchFamily="18" charset="0"/>
                      </a:rPr>
                      <m:t>=</m:t>
                    </m:r>
                  </m:oMath>
                </a14:m>
                <a:r>
                  <a:rPr lang="en-US" altLang="zh-CN" sz="2800" dirty="0"/>
                  <a:t> </a:t>
                </a:r>
                <a14:m>
                  <m:oMath xmlns:m="http://schemas.openxmlformats.org/officeDocument/2006/math">
                    <m:r>
                      <a:rPr lang="en-US" altLang="zh-CN" sz="2800" i="1" smtClean="0">
                        <a:latin typeface="Cambria Math" panose="02040503050406030204" pitchFamily="18" charset="0"/>
                      </a:rPr>
                      <m:t>1</m:t>
                    </m:r>
                    <m:r>
                      <a:rPr lang="en-US" altLang="zh-CN" sz="2800" b="0" i="1" smtClean="0">
                        <a:latin typeface="Cambria Math" panose="02040503050406030204" pitchFamily="18" charset="0"/>
                      </a:rPr>
                      <m:t>003502.103</m:t>
                    </m:r>
                  </m:oMath>
                </a14:m>
                <a:endParaRPr lang="en-US" altLang="zh-CN" sz="2800" dirty="0"/>
              </a:p>
              <a:p>
                <a:endParaRPr lang="en-US" altLang="zh-CN" sz="2800" dirty="0"/>
              </a:p>
              <a:p>
                <a:endParaRPr lang="en-US" altLang="zh-CN" sz="2800" dirty="0"/>
              </a:p>
              <a:p>
                <a:endParaRPr lang="zh-CN" altLang="en-US" sz="2800" dirty="0"/>
              </a:p>
            </p:txBody>
          </p:sp>
        </mc:Choice>
        <mc:Fallback xmlns="">
          <p:sp>
            <p:nvSpPr>
              <p:cNvPr id="20484" name="内容占位符 2"/>
              <p:cNvSpPr>
                <a:spLocks noGrp="1" noRot="1" noChangeAspect="1" noMove="1" noResize="1" noEditPoints="1" noAdjustHandles="1" noChangeArrowheads="1" noChangeShapeType="1" noTextEdit="1"/>
              </p:cNvSpPr>
              <p:nvPr>
                <p:ph idx="1"/>
              </p:nvPr>
            </p:nvSpPr>
            <p:spPr>
              <a:blipFill>
                <a:blip r:embed="rId2"/>
                <a:stretch>
                  <a:fillRect t="-2200" r="-694"/>
                </a:stretch>
              </a:blipFill>
            </p:spPr>
            <p:txBody>
              <a:bodyPr/>
              <a:lstStyle/>
              <a:p>
                <a:r>
                  <a:rPr lang="zh-CN" altLang="en-US">
                    <a:noFill/>
                  </a:rPr>
                  <a:t> </a:t>
                </a:r>
              </a:p>
            </p:txBody>
          </p:sp>
        </mc:Fallback>
      </mc:AlternateContent>
      <p:sp>
        <p:nvSpPr>
          <p:cNvPr id="8" name="灯片编号占位符 7"/>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pPr>
              <a:defRPr/>
            </a:pPr>
            <a:fld id="{0C913308-F349-4B6D-A68A-DD1791B4A57B}" type="slidenum">
              <a:rPr lang="zh-CN" altLang="en-US" smtClean="0"/>
              <a:pPr>
                <a:defRPr/>
              </a:pPr>
              <a:t>49</a:t>
            </a:fld>
            <a:endParaRPr lang="en-US" altLang="zh-CN" dirty="0">
              <a:solidFill>
                <a:srgbClr val="000000"/>
              </a:solidFill>
            </a:endParaRPr>
          </a:p>
        </p:txBody>
      </p:sp>
      <p:sp>
        <p:nvSpPr>
          <p:cNvPr id="4" name="文本框 3">
            <a:extLst>
              <a:ext uri="{FF2B5EF4-FFF2-40B4-BE49-F238E27FC236}">
                <a16:creationId xmlns:a16="http://schemas.microsoft.com/office/drawing/2014/main" id="{6B5327EB-6889-4F64-8A38-7EA075754A3D}"/>
              </a:ext>
            </a:extLst>
          </p:cNvPr>
          <p:cNvSpPr txBox="1"/>
          <p:nvPr/>
        </p:nvSpPr>
        <p:spPr>
          <a:xfrm>
            <a:off x="4915504" y="2971800"/>
            <a:ext cx="2323496" cy="369332"/>
          </a:xfrm>
          <a:prstGeom prst="rect">
            <a:avLst/>
          </a:prstGeom>
          <a:noFill/>
        </p:spPr>
        <p:txBody>
          <a:bodyPr wrap="square" rtlCol="0">
            <a:spAutoFit/>
          </a:bodyPr>
          <a:lstStyle/>
          <a:p>
            <a:r>
              <a:rPr lang="zh-CN" altLang="en-US" dirty="0">
                <a:latin typeface="楷体" panose="02010609060101010101" pitchFamily="49" charset="-122"/>
                <a:ea typeface="楷体" panose="02010609060101010101" pitchFamily="49" charset="-122"/>
              </a:rPr>
              <a:t>可交割券的期货净价</a:t>
            </a:r>
            <a:r>
              <a:rPr lang="en-US" altLang="zh-CN" i="1" baseline="-25000" dirty="0"/>
              <a:t>j</a:t>
            </a:r>
            <a:endParaRPr lang="zh-CN" altLang="en-US" i="1" dirty="0">
              <a:latin typeface="楷体" panose="02010609060101010101" pitchFamily="49" charset="-122"/>
              <a:ea typeface="楷体" panose="02010609060101010101" pitchFamily="49" charset="-122"/>
            </a:endParaRPr>
          </a:p>
        </p:txBody>
      </p:sp>
      <p:cxnSp>
        <p:nvCxnSpPr>
          <p:cNvPr id="7" name="直接箭头连接符 6">
            <a:extLst>
              <a:ext uri="{FF2B5EF4-FFF2-40B4-BE49-F238E27FC236}">
                <a16:creationId xmlns:a16="http://schemas.microsoft.com/office/drawing/2014/main" id="{5AFF5FD9-E562-4220-A749-ED0D5DE6E90F}"/>
              </a:ext>
            </a:extLst>
          </p:cNvPr>
          <p:cNvCxnSpPr/>
          <p:nvPr/>
        </p:nvCxnSpPr>
        <p:spPr>
          <a:xfrm flipV="1">
            <a:off x="5986238" y="3341132"/>
            <a:ext cx="0" cy="360040"/>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2941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83EEA7-213A-4784-9DB9-5E516653E375}"/>
              </a:ext>
            </a:extLst>
          </p:cNvPr>
          <p:cNvSpPr>
            <a:spLocks noGrp="1"/>
          </p:cNvSpPr>
          <p:nvPr>
            <p:ph type="title"/>
          </p:nvPr>
        </p:nvSpPr>
        <p:spPr/>
        <p:txBody>
          <a:bodyPr/>
          <a:lstStyle/>
          <a:p>
            <a:r>
              <a:rPr lang="zh-CN" altLang="en-US" dirty="0"/>
              <a:t>转换因子的不足</a:t>
            </a:r>
          </a:p>
        </p:txBody>
      </p:sp>
      <p:sp>
        <p:nvSpPr>
          <p:cNvPr id="3" name="内容占位符 2">
            <a:extLst>
              <a:ext uri="{FF2B5EF4-FFF2-40B4-BE49-F238E27FC236}">
                <a16:creationId xmlns:a16="http://schemas.microsoft.com/office/drawing/2014/main" id="{C0C8752B-50DC-4BFB-9793-C3E9F3999A05}"/>
              </a:ext>
            </a:extLst>
          </p:cNvPr>
          <p:cNvSpPr>
            <a:spLocks noGrp="1"/>
          </p:cNvSpPr>
          <p:nvPr>
            <p:ph idx="1"/>
          </p:nvPr>
        </p:nvSpPr>
        <p:spPr/>
        <p:txBody>
          <a:bodyPr/>
          <a:lstStyle/>
          <a:p>
            <a:endParaRPr lang="zh-CN" altLang="en-US" dirty="0"/>
          </a:p>
        </p:txBody>
      </p:sp>
      <p:sp>
        <p:nvSpPr>
          <p:cNvPr id="4" name="灯片编号占位符 3">
            <a:extLst>
              <a:ext uri="{FF2B5EF4-FFF2-40B4-BE49-F238E27FC236}">
                <a16:creationId xmlns:a16="http://schemas.microsoft.com/office/drawing/2014/main" id="{6FEF8787-60A5-41A9-9B77-4321C892463E}"/>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50</a:t>
            </a:fld>
            <a:endParaRPr lang="zh-CN" altLang="en-US" dirty="0"/>
          </a:p>
        </p:txBody>
      </p:sp>
      <p:grpSp>
        <p:nvGrpSpPr>
          <p:cNvPr id="6" name="组合 5">
            <a:extLst>
              <a:ext uri="{FF2B5EF4-FFF2-40B4-BE49-F238E27FC236}">
                <a16:creationId xmlns:a16="http://schemas.microsoft.com/office/drawing/2014/main" id="{BC18A743-37F6-4443-A95B-568DACB2B9D3}"/>
              </a:ext>
            </a:extLst>
          </p:cNvPr>
          <p:cNvGrpSpPr/>
          <p:nvPr/>
        </p:nvGrpSpPr>
        <p:grpSpPr>
          <a:xfrm>
            <a:off x="1703514" y="1412776"/>
            <a:ext cx="2270127" cy="5112568"/>
            <a:chOff x="4967967" y="2177727"/>
            <a:chExt cx="2552700" cy="4161189"/>
          </a:xfrm>
        </p:grpSpPr>
        <p:sp>
          <p:nvSpPr>
            <p:cNvPr id="16" name="Rectangle 193">
              <a:extLst>
                <a:ext uri="{FF2B5EF4-FFF2-40B4-BE49-F238E27FC236}">
                  <a16:creationId xmlns:a16="http://schemas.microsoft.com/office/drawing/2014/main" id="{CA383101-5674-477A-8CBB-DF513BD27B4B}"/>
                </a:ext>
              </a:extLst>
            </p:cNvPr>
            <p:cNvSpPr>
              <a:spLocks noChangeArrowheads="1"/>
            </p:cNvSpPr>
            <p:nvPr/>
          </p:nvSpPr>
          <p:spPr bwMode="auto">
            <a:xfrm>
              <a:off x="6095126" y="3345849"/>
              <a:ext cx="297131" cy="1224000"/>
            </a:xfrm>
            <a:prstGeom prst="rect">
              <a:avLst/>
            </a:prstGeom>
            <a:solidFill>
              <a:schemeClr val="tx1">
                <a:lumMod val="50000"/>
                <a:lumOff val="50000"/>
              </a:schemeClr>
            </a:solidFill>
            <a:ln>
              <a:noFill/>
            </a:ln>
          </p:spPr>
          <p:txBody>
            <a:bodyPr/>
            <a:lstStyle/>
            <a:p>
              <a:pPr fontAlgn="auto">
                <a:spcBef>
                  <a:spcPts val="0"/>
                </a:spcBef>
                <a:spcAft>
                  <a:spcPts val="0"/>
                </a:spcAft>
                <a:defRPr/>
              </a:pPr>
              <a:endParaRPr lang="en-US">
                <a:latin typeface="+mn-ea"/>
              </a:endParaRPr>
            </a:p>
          </p:txBody>
        </p:sp>
        <p:sp>
          <p:nvSpPr>
            <p:cNvPr id="17" name="椭圆 16">
              <a:extLst>
                <a:ext uri="{FF2B5EF4-FFF2-40B4-BE49-F238E27FC236}">
                  <a16:creationId xmlns:a16="http://schemas.microsoft.com/office/drawing/2014/main" id="{911221F1-8ABF-4DDD-9DBC-5DCE5199D670}"/>
                </a:ext>
              </a:extLst>
            </p:cNvPr>
            <p:cNvSpPr/>
            <p:nvPr/>
          </p:nvSpPr>
          <p:spPr>
            <a:xfrm>
              <a:off x="4967967" y="5900766"/>
              <a:ext cx="2552700" cy="438150"/>
            </a:xfrm>
            <a:prstGeom prst="ellipse">
              <a:avLst/>
            </a:prstGeom>
            <a:gradFill flip="none" rotWithShape="1">
              <a:gsLst>
                <a:gs pos="0">
                  <a:schemeClr val="tx1">
                    <a:alpha val="5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mn-ea"/>
              </a:endParaRPr>
            </a:p>
          </p:txBody>
        </p:sp>
        <p:sp>
          <p:nvSpPr>
            <p:cNvPr id="18" name="Rectangle 192">
              <a:extLst>
                <a:ext uri="{FF2B5EF4-FFF2-40B4-BE49-F238E27FC236}">
                  <a16:creationId xmlns:a16="http://schemas.microsoft.com/office/drawing/2014/main" id="{702AA9EF-0BE2-401F-9FE3-E5EDE8900B65}"/>
                </a:ext>
              </a:extLst>
            </p:cNvPr>
            <p:cNvSpPr>
              <a:spLocks noChangeArrowheads="1"/>
            </p:cNvSpPr>
            <p:nvPr/>
          </p:nvSpPr>
          <p:spPr bwMode="auto">
            <a:xfrm>
              <a:off x="6095127" y="2177727"/>
              <a:ext cx="297131" cy="1224000"/>
            </a:xfrm>
            <a:prstGeom prst="rect">
              <a:avLst/>
            </a:prstGeom>
            <a:solidFill>
              <a:schemeClr val="tx1">
                <a:lumMod val="50000"/>
                <a:lumOff val="50000"/>
              </a:schemeClr>
            </a:solidFill>
            <a:ln>
              <a:noFill/>
            </a:ln>
          </p:spPr>
          <p:txBody>
            <a:bodyPr/>
            <a:lstStyle/>
            <a:p>
              <a:pPr fontAlgn="auto">
                <a:spcBef>
                  <a:spcPts val="0"/>
                </a:spcBef>
                <a:spcAft>
                  <a:spcPts val="0"/>
                </a:spcAft>
                <a:defRPr/>
              </a:pPr>
              <a:endParaRPr lang="en-US">
                <a:latin typeface="+mn-ea"/>
              </a:endParaRPr>
            </a:p>
          </p:txBody>
        </p:sp>
        <p:sp>
          <p:nvSpPr>
            <p:cNvPr id="19" name="Rectangle 194">
              <a:extLst>
                <a:ext uri="{FF2B5EF4-FFF2-40B4-BE49-F238E27FC236}">
                  <a16:creationId xmlns:a16="http://schemas.microsoft.com/office/drawing/2014/main" id="{D88229FB-1B71-4C33-92E1-BDB393D2EE54}"/>
                </a:ext>
              </a:extLst>
            </p:cNvPr>
            <p:cNvSpPr>
              <a:spLocks noChangeArrowheads="1"/>
            </p:cNvSpPr>
            <p:nvPr/>
          </p:nvSpPr>
          <p:spPr bwMode="auto">
            <a:xfrm>
              <a:off x="6095127" y="4437178"/>
              <a:ext cx="297131" cy="1682312"/>
            </a:xfrm>
            <a:prstGeom prst="rect">
              <a:avLst/>
            </a:prstGeom>
            <a:solidFill>
              <a:schemeClr val="tx1">
                <a:lumMod val="50000"/>
                <a:lumOff val="50000"/>
              </a:schemeClr>
            </a:solidFill>
            <a:ln>
              <a:noFill/>
            </a:ln>
          </p:spPr>
          <p:txBody>
            <a:bodyPr/>
            <a:lstStyle/>
            <a:p>
              <a:pPr fontAlgn="auto">
                <a:spcBef>
                  <a:spcPts val="0"/>
                </a:spcBef>
                <a:spcAft>
                  <a:spcPts val="0"/>
                </a:spcAft>
                <a:defRPr/>
              </a:pPr>
              <a:endParaRPr lang="en-US">
                <a:latin typeface="+mn-ea"/>
              </a:endParaRPr>
            </a:p>
          </p:txBody>
        </p:sp>
      </p:grpSp>
      <p:grpSp>
        <p:nvGrpSpPr>
          <p:cNvPr id="7" name="组合 6">
            <a:extLst>
              <a:ext uri="{FF2B5EF4-FFF2-40B4-BE49-F238E27FC236}">
                <a16:creationId xmlns:a16="http://schemas.microsoft.com/office/drawing/2014/main" id="{179FD9EF-AB0A-48B0-99BB-EDC3A64F2D54}"/>
              </a:ext>
            </a:extLst>
          </p:cNvPr>
          <p:cNvGrpSpPr/>
          <p:nvPr/>
        </p:nvGrpSpPr>
        <p:grpSpPr>
          <a:xfrm>
            <a:off x="1961661" y="3288144"/>
            <a:ext cx="2550164" cy="610704"/>
            <a:chOff x="4811094" y="3345850"/>
            <a:chExt cx="3162327" cy="706733"/>
          </a:xfrm>
          <a:solidFill>
            <a:srgbClr val="596784"/>
          </a:solidFill>
        </p:grpSpPr>
        <p:sp>
          <p:nvSpPr>
            <p:cNvPr id="14" name="Freeform 190">
              <a:extLst>
                <a:ext uri="{FF2B5EF4-FFF2-40B4-BE49-F238E27FC236}">
                  <a16:creationId xmlns:a16="http://schemas.microsoft.com/office/drawing/2014/main" id="{DB9EFD1B-14A7-4BE6-B7F4-2DC2FDE78543}"/>
                </a:ext>
              </a:extLst>
            </p:cNvPr>
            <p:cNvSpPr/>
            <p:nvPr/>
          </p:nvSpPr>
          <p:spPr bwMode="auto">
            <a:xfrm>
              <a:off x="4811094" y="3345850"/>
              <a:ext cx="3162327" cy="706733"/>
            </a:xfrm>
            <a:custGeom>
              <a:avLst/>
              <a:gdLst>
                <a:gd name="T0" fmla="*/ 298 w 298"/>
                <a:gd name="T1" fmla="*/ 36 h 71"/>
                <a:gd name="T2" fmla="*/ 256 w 298"/>
                <a:gd name="T3" fmla="*/ 71 h 71"/>
                <a:gd name="T4" fmla="*/ 0 w 298"/>
                <a:gd name="T5" fmla="*/ 71 h 71"/>
                <a:gd name="T6" fmla="*/ 0 w 298"/>
                <a:gd name="T7" fmla="*/ 0 h 71"/>
                <a:gd name="T8" fmla="*/ 256 w 298"/>
                <a:gd name="T9" fmla="*/ 0 h 71"/>
                <a:gd name="T10" fmla="*/ 298 w 298"/>
                <a:gd name="T11" fmla="*/ 36 h 71"/>
              </a:gdLst>
              <a:ahLst/>
              <a:cxnLst>
                <a:cxn ang="0">
                  <a:pos x="T0" y="T1"/>
                </a:cxn>
                <a:cxn ang="0">
                  <a:pos x="T2" y="T3"/>
                </a:cxn>
                <a:cxn ang="0">
                  <a:pos x="T4" y="T5"/>
                </a:cxn>
                <a:cxn ang="0">
                  <a:pos x="T6" y="T7"/>
                </a:cxn>
                <a:cxn ang="0">
                  <a:pos x="T8" y="T9"/>
                </a:cxn>
                <a:cxn ang="0">
                  <a:pos x="T10" y="T11"/>
                </a:cxn>
              </a:cxnLst>
              <a:rect l="0" t="0" r="r" b="b"/>
              <a:pathLst>
                <a:path w="298" h="71">
                  <a:moveTo>
                    <a:pt x="298" y="36"/>
                  </a:moveTo>
                  <a:lnTo>
                    <a:pt x="256" y="71"/>
                  </a:lnTo>
                  <a:lnTo>
                    <a:pt x="0" y="71"/>
                  </a:lnTo>
                  <a:lnTo>
                    <a:pt x="0" y="0"/>
                  </a:lnTo>
                  <a:lnTo>
                    <a:pt x="256" y="0"/>
                  </a:lnTo>
                  <a:lnTo>
                    <a:pt x="298" y="36"/>
                  </a:lnTo>
                  <a:close/>
                </a:path>
              </a:pathLst>
            </a:custGeom>
            <a:grpFill/>
            <a:ln w="12700">
              <a:noFill/>
            </a:ln>
            <a:effectLst>
              <a:outerShdw blurRad="508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b="1">
                <a:latin typeface="微软雅黑" panose="020B0503020204020204" pitchFamily="34" charset="-122"/>
                <a:ea typeface="微软雅黑" panose="020B0503020204020204" pitchFamily="34" charset="-122"/>
              </a:endParaRPr>
            </a:p>
          </p:txBody>
        </p:sp>
        <p:sp>
          <p:nvSpPr>
            <p:cNvPr id="15" name="矩形 14">
              <a:extLst>
                <a:ext uri="{FF2B5EF4-FFF2-40B4-BE49-F238E27FC236}">
                  <a16:creationId xmlns:a16="http://schemas.microsoft.com/office/drawing/2014/main" id="{099679E7-2BD5-4794-85A0-D84212B66EA7}"/>
                </a:ext>
              </a:extLst>
            </p:cNvPr>
            <p:cNvSpPr>
              <a:spLocks noChangeArrowheads="1"/>
            </p:cNvSpPr>
            <p:nvPr/>
          </p:nvSpPr>
          <p:spPr bwMode="auto">
            <a:xfrm flipH="1">
              <a:off x="5007483" y="3586383"/>
              <a:ext cx="2408107" cy="218056"/>
            </a:xfrm>
            <a:prstGeom prst="rect">
              <a:avLst/>
            </a:prstGeom>
            <a:grp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b="1" dirty="0">
                  <a:latin typeface="微软雅黑" panose="020B0503020204020204" pitchFamily="34" charset="-122"/>
                  <a:ea typeface="微软雅黑" panose="020B0503020204020204" pitchFamily="34" charset="-122"/>
                </a:rPr>
                <a:t>现实</a:t>
              </a:r>
            </a:p>
          </p:txBody>
        </p:sp>
      </p:grpSp>
      <p:grpSp>
        <p:nvGrpSpPr>
          <p:cNvPr id="8" name="组合 7">
            <a:extLst>
              <a:ext uri="{FF2B5EF4-FFF2-40B4-BE49-F238E27FC236}">
                <a16:creationId xmlns:a16="http://schemas.microsoft.com/office/drawing/2014/main" id="{442B178B-7DDC-4164-8E3C-84D58C10D0CC}"/>
              </a:ext>
            </a:extLst>
          </p:cNvPr>
          <p:cNvGrpSpPr/>
          <p:nvPr/>
        </p:nvGrpSpPr>
        <p:grpSpPr>
          <a:xfrm flipH="1">
            <a:off x="1961661" y="4834520"/>
            <a:ext cx="2550164" cy="610704"/>
            <a:chOff x="4513963" y="4407490"/>
            <a:chExt cx="3162327" cy="706733"/>
          </a:xfrm>
          <a:solidFill>
            <a:srgbClr val="0070C0"/>
          </a:solidFill>
        </p:grpSpPr>
        <p:sp>
          <p:nvSpPr>
            <p:cNvPr id="12" name="Freeform 191">
              <a:extLst>
                <a:ext uri="{FF2B5EF4-FFF2-40B4-BE49-F238E27FC236}">
                  <a16:creationId xmlns:a16="http://schemas.microsoft.com/office/drawing/2014/main" id="{E1EC263F-14FE-4960-8407-A7203B17051E}"/>
                </a:ext>
              </a:extLst>
            </p:cNvPr>
            <p:cNvSpPr/>
            <p:nvPr/>
          </p:nvSpPr>
          <p:spPr bwMode="auto">
            <a:xfrm>
              <a:off x="4513963" y="4407490"/>
              <a:ext cx="3162327" cy="706733"/>
            </a:xfrm>
            <a:custGeom>
              <a:avLst/>
              <a:gdLst>
                <a:gd name="T0" fmla="*/ 0 w 298"/>
                <a:gd name="T1" fmla="*/ 35 h 71"/>
                <a:gd name="T2" fmla="*/ 43 w 298"/>
                <a:gd name="T3" fmla="*/ 0 h 71"/>
                <a:gd name="T4" fmla="*/ 298 w 298"/>
                <a:gd name="T5" fmla="*/ 0 h 71"/>
                <a:gd name="T6" fmla="*/ 298 w 298"/>
                <a:gd name="T7" fmla="*/ 71 h 71"/>
                <a:gd name="T8" fmla="*/ 43 w 298"/>
                <a:gd name="T9" fmla="*/ 71 h 71"/>
                <a:gd name="T10" fmla="*/ 0 w 298"/>
                <a:gd name="T11" fmla="*/ 35 h 71"/>
              </a:gdLst>
              <a:ahLst/>
              <a:cxnLst>
                <a:cxn ang="0">
                  <a:pos x="T0" y="T1"/>
                </a:cxn>
                <a:cxn ang="0">
                  <a:pos x="T2" y="T3"/>
                </a:cxn>
                <a:cxn ang="0">
                  <a:pos x="T4" y="T5"/>
                </a:cxn>
                <a:cxn ang="0">
                  <a:pos x="T6" y="T7"/>
                </a:cxn>
                <a:cxn ang="0">
                  <a:pos x="T8" y="T9"/>
                </a:cxn>
                <a:cxn ang="0">
                  <a:pos x="T10" y="T11"/>
                </a:cxn>
              </a:cxnLst>
              <a:rect l="0" t="0" r="r" b="b"/>
              <a:pathLst>
                <a:path w="298" h="71">
                  <a:moveTo>
                    <a:pt x="0" y="35"/>
                  </a:moveTo>
                  <a:lnTo>
                    <a:pt x="43" y="0"/>
                  </a:lnTo>
                  <a:lnTo>
                    <a:pt x="298" y="0"/>
                  </a:lnTo>
                  <a:lnTo>
                    <a:pt x="298" y="71"/>
                  </a:lnTo>
                  <a:lnTo>
                    <a:pt x="43" y="71"/>
                  </a:lnTo>
                  <a:lnTo>
                    <a:pt x="0" y="35"/>
                  </a:lnTo>
                  <a:close/>
                </a:path>
              </a:pathLst>
            </a:custGeom>
            <a:grpFill/>
            <a:ln w="12700">
              <a:noFill/>
            </a:ln>
            <a:effectLst>
              <a:outerShdw blurRad="508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b="1">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A52E2B85-CBD1-4A49-BCDF-8573C0934E39}"/>
                </a:ext>
              </a:extLst>
            </p:cNvPr>
            <p:cNvSpPr>
              <a:spLocks noChangeArrowheads="1"/>
            </p:cNvSpPr>
            <p:nvPr/>
          </p:nvSpPr>
          <p:spPr bwMode="auto">
            <a:xfrm flipH="1">
              <a:off x="5019835" y="4530908"/>
              <a:ext cx="2432370" cy="475641"/>
            </a:xfrm>
            <a:prstGeom prst="rect">
              <a:avLst/>
            </a:prstGeom>
            <a:grp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b="1" dirty="0">
                  <a:latin typeface="微软雅黑" panose="020B0503020204020204" pitchFamily="34" charset="-122"/>
                  <a:ea typeface="微软雅黑" panose="020B0503020204020204" pitchFamily="34" charset="-122"/>
                </a:rPr>
                <a:t>结果</a:t>
              </a:r>
            </a:p>
          </p:txBody>
        </p:sp>
      </p:grpSp>
      <p:grpSp>
        <p:nvGrpSpPr>
          <p:cNvPr id="9" name="组合 8">
            <a:extLst>
              <a:ext uri="{FF2B5EF4-FFF2-40B4-BE49-F238E27FC236}">
                <a16:creationId xmlns:a16="http://schemas.microsoft.com/office/drawing/2014/main" id="{A10B1EC3-275F-44DC-94D8-7FC8A9CE3650}"/>
              </a:ext>
            </a:extLst>
          </p:cNvPr>
          <p:cNvGrpSpPr/>
          <p:nvPr/>
        </p:nvGrpSpPr>
        <p:grpSpPr>
          <a:xfrm flipH="1">
            <a:off x="1961661" y="1844824"/>
            <a:ext cx="2550164" cy="610704"/>
            <a:chOff x="4513963" y="2355144"/>
            <a:chExt cx="3162327" cy="706733"/>
          </a:xfrm>
          <a:solidFill>
            <a:srgbClr val="FFB407"/>
          </a:solidFill>
        </p:grpSpPr>
        <p:sp>
          <p:nvSpPr>
            <p:cNvPr id="10" name="Freeform 191">
              <a:extLst>
                <a:ext uri="{FF2B5EF4-FFF2-40B4-BE49-F238E27FC236}">
                  <a16:creationId xmlns:a16="http://schemas.microsoft.com/office/drawing/2014/main" id="{013DA587-E2E5-4AEF-8591-581C9481F851}"/>
                </a:ext>
              </a:extLst>
            </p:cNvPr>
            <p:cNvSpPr/>
            <p:nvPr/>
          </p:nvSpPr>
          <p:spPr bwMode="auto">
            <a:xfrm>
              <a:off x="4513963" y="2355144"/>
              <a:ext cx="3162327" cy="706733"/>
            </a:xfrm>
            <a:custGeom>
              <a:avLst/>
              <a:gdLst>
                <a:gd name="T0" fmla="*/ 0 w 298"/>
                <a:gd name="T1" fmla="*/ 35 h 71"/>
                <a:gd name="T2" fmla="*/ 43 w 298"/>
                <a:gd name="T3" fmla="*/ 0 h 71"/>
                <a:gd name="T4" fmla="*/ 298 w 298"/>
                <a:gd name="T5" fmla="*/ 0 h 71"/>
                <a:gd name="T6" fmla="*/ 298 w 298"/>
                <a:gd name="T7" fmla="*/ 71 h 71"/>
                <a:gd name="T8" fmla="*/ 43 w 298"/>
                <a:gd name="T9" fmla="*/ 71 h 71"/>
                <a:gd name="T10" fmla="*/ 0 w 298"/>
                <a:gd name="T11" fmla="*/ 35 h 71"/>
              </a:gdLst>
              <a:ahLst/>
              <a:cxnLst>
                <a:cxn ang="0">
                  <a:pos x="T0" y="T1"/>
                </a:cxn>
                <a:cxn ang="0">
                  <a:pos x="T2" y="T3"/>
                </a:cxn>
                <a:cxn ang="0">
                  <a:pos x="T4" y="T5"/>
                </a:cxn>
                <a:cxn ang="0">
                  <a:pos x="T6" y="T7"/>
                </a:cxn>
                <a:cxn ang="0">
                  <a:pos x="T8" y="T9"/>
                </a:cxn>
                <a:cxn ang="0">
                  <a:pos x="T10" y="T11"/>
                </a:cxn>
              </a:cxnLst>
              <a:rect l="0" t="0" r="r" b="b"/>
              <a:pathLst>
                <a:path w="298" h="71">
                  <a:moveTo>
                    <a:pt x="0" y="35"/>
                  </a:moveTo>
                  <a:lnTo>
                    <a:pt x="43" y="0"/>
                  </a:lnTo>
                  <a:lnTo>
                    <a:pt x="298" y="0"/>
                  </a:lnTo>
                  <a:lnTo>
                    <a:pt x="298" y="71"/>
                  </a:lnTo>
                  <a:lnTo>
                    <a:pt x="43" y="71"/>
                  </a:lnTo>
                  <a:lnTo>
                    <a:pt x="0" y="35"/>
                  </a:lnTo>
                  <a:close/>
                </a:path>
              </a:pathLst>
            </a:custGeom>
            <a:grpFill/>
            <a:ln w="12700">
              <a:noFill/>
            </a:ln>
            <a:effectLst>
              <a:outerShdw blurRad="508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b="1">
                <a:latin typeface="微软雅黑" panose="020B0503020204020204" pitchFamily="34" charset="-122"/>
                <a:ea typeface="微软雅黑" panose="020B0503020204020204" pitchFamily="34" charset="-122"/>
              </a:endParaRPr>
            </a:p>
          </p:txBody>
        </p:sp>
        <p:sp>
          <p:nvSpPr>
            <p:cNvPr id="11" name="矩形 10">
              <a:extLst>
                <a:ext uri="{FF2B5EF4-FFF2-40B4-BE49-F238E27FC236}">
                  <a16:creationId xmlns:a16="http://schemas.microsoft.com/office/drawing/2014/main" id="{9C555C5D-FE61-4740-877A-4DBD0BA847F7}"/>
                </a:ext>
              </a:extLst>
            </p:cNvPr>
            <p:cNvSpPr>
              <a:spLocks noChangeArrowheads="1"/>
            </p:cNvSpPr>
            <p:nvPr/>
          </p:nvSpPr>
          <p:spPr bwMode="auto">
            <a:xfrm flipH="1">
              <a:off x="5115077" y="2355144"/>
              <a:ext cx="2419534" cy="636066"/>
            </a:xfrm>
            <a:prstGeom prst="rect">
              <a:avLst/>
            </a:prstGeom>
            <a:grp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b="1" dirty="0">
                  <a:latin typeface="微软雅黑" panose="020B0503020204020204" pitchFamily="34" charset="-122"/>
                  <a:ea typeface="微软雅黑" panose="020B0503020204020204" pitchFamily="34" charset="-122"/>
                </a:rPr>
                <a:t>理想</a:t>
              </a:r>
            </a:p>
          </p:txBody>
        </p:sp>
      </p:grpSp>
      <p:sp>
        <p:nvSpPr>
          <p:cNvPr id="20" name="矩形 19">
            <a:extLst>
              <a:ext uri="{FF2B5EF4-FFF2-40B4-BE49-F238E27FC236}">
                <a16:creationId xmlns:a16="http://schemas.microsoft.com/office/drawing/2014/main" id="{D7BCFEB8-56FD-411F-83BE-892F709F93A5}"/>
              </a:ext>
            </a:extLst>
          </p:cNvPr>
          <p:cNvSpPr/>
          <p:nvPr/>
        </p:nvSpPr>
        <p:spPr>
          <a:xfrm>
            <a:off x="4797796" y="1861536"/>
            <a:ext cx="5448028" cy="442878"/>
          </a:xfrm>
          <a:prstGeom prst="rect">
            <a:avLst/>
          </a:prstGeom>
        </p:spPr>
        <p:txBody>
          <a:bodyPr wrap="square">
            <a:spAutoFit/>
          </a:bodyPr>
          <a:lstStyle/>
          <a:p>
            <a:pPr defTabSz="1450940">
              <a:lnSpc>
                <a:spcPct val="150000"/>
              </a:lnSpc>
            </a:pPr>
            <a:r>
              <a:rPr lang="zh-CN" altLang="en-US" b="1" dirty="0">
                <a:solidFill>
                  <a:srgbClr val="596784"/>
                </a:solidFill>
                <a:latin typeface="楷体" panose="02010609060101010101" pitchFamily="49" charset="-122"/>
                <a:ea typeface="楷体" panose="02010609060101010101" pitchFamily="49" charset="-122"/>
              </a:rPr>
              <a:t>转换因子应该是各债券在交割时刻的真实价格之比</a:t>
            </a:r>
            <a:endParaRPr lang="zh-CN" altLang="en-US" b="1" kern="0" dirty="0">
              <a:solidFill>
                <a:srgbClr val="596784"/>
              </a:solidFill>
              <a:latin typeface="楷体" panose="02010609060101010101" pitchFamily="49" charset="-122"/>
              <a:ea typeface="楷体" panose="02010609060101010101" pitchFamily="49" charset="-122"/>
            </a:endParaRPr>
          </a:p>
        </p:txBody>
      </p:sp>
      <p:sp>
        <p:nvSpPr>
          <p:cNvPr id="22" name="矩形 21">
            <a:extLst>
              <a:ext uri="{FF2B5EF4-FFF2-40B4-BE49-F238E27FC236}">
                <a16:creationId xmlns:a16="http://schemas.microsoft.com/office/drawing/2014/main" id="{13F86EF6-F342-49B0-9C40-3060BF437E42}"/>
              </a:ext>
            </a:extLst>
          </p:cNvPr>
          <p:cNvSpPr/>
          <p:nvPr/>
        </p:nvSpPr>
        <p:spPr>
          <a:xfrm>
            <a:off x="4639733" y="2723147"/>
            <a:ext cx="5443161" cy="584775"/>
          </a:xfrm>
          <a:prstGeom prst="rect">
            <a:avLst/>
          </a:prstGeom>
        </p:spPr>
        <p:txBody>
          <a:bodyPr wrap="square">
            <a:spAutoFit/>
          </a:bodyPr>
          <a:lstStyle/>
          <a:p>
            <a:pPr lvl="1"/>
            <a:r>
              <a:rPr lang="zh-CN" altLang="en-US" sz="1600" b="1" dirty="0">
                <a:solidFill>
                  <a:srgbClr val="FF0000"/>
                </a:solidFill>
                <a:latin typeface="Adobe Jenson Pro" panose="020A0503050201030203" pitchFamily="18" charset="0"/>
                <a:ea typeface="楷体" panose="02010609060101010101" pitchFamily="49" charset="-122"/>
              </a:rPr>
              <a:t>由于事先无法预知未来的真实到期收益率</a:t>
            </a:r>
            <a:r>
              <a:rPr lang="zh-CN" altLang="en-US" sz="1600" b="1" dirty="0">
                <a:solidFill>
                  <a:srgbClr val="596784"/>
                </a:solidFill>
                <a:latin typeface="Adobe Jenson Pro" panose="020A0503050201030203" pitchFamily="18" charset="0"/>
                <a:ea typeface="楷体" panose="02010609060101010101" pitchFamily="49" charset="-122"/>
              </a:rPr>
              <a:t>，在计算转换因子时，所有债券使用了同一个贴现率</a:t>
            </a:r>
            <a:r>
              <a:rPr lang="en-US" altLang="zh-CN" sz="1600" b="1" dirty="0">
                <a:solidFill>
                  <a:srgbClr val="596784"/>
                </a:solidFill>
                <a:latin typeface="Adobe Jenson Pro" panose="020A0503050201030203" pitchFamily="18" charset="0"/>
                <a:ea typeface="楷体" panose="02010609060101010101" pitchFamily="49" charset="-122"/>
              </a:rPr>
              <a:t>3%</a:t>
            </a:r>
          </a:p>
        </p:txBody>
      </p:sp>
      <p:sp>
        <p:nvSpPr>
          <p:cNvPr id="23" name="椭圆 22">
            <a:extLst>
              <a:ext uri="{FF2B5EF4-FFF2-40B4-BE49-F238E27FC236}">
                <a16:creationId xmlns:a16="http://schemas.microsoft.com/office/drawing/2014/main" id="{B4243D81-9AE5-4EF7-BA23-5F0C0AE55171}"/>
              </a:ext>
            </a:extLst>
          </p:cNvPr>
          <p:cNvSpPr/>
          <p:nvPr/>
        </p:nvSpPr>
        <p:spPr>
          <a:xfrm>
            <a:off x="4727848" y="2852936"/>
            <a:ext cx="360040" cy="360040"/>
          </a:xfrm>
          <a:prstGeom prst="ellipse">
            <a:avLst/>
          </a:prstGeom>
          <a:solidFill>
            <a:srgbClr val="5967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1</a:t>
            </a:r>
            <a:endParaRPr lang="zh-CN" altLang="en-US" dirty="0"/>
          </a:p>
        </p:txBody>
      </p:sp>
      <p:sp>
        <p:nvSpPr>
          <p:cNvPr id="24" name="矩形 23">
            <a:extLst>
              <a:ext uri="{FF2B5EF4-FFF2-40B4-BE49-F238E27FC236}">
                <a16:creationId xmlns:a16="http://schemas.microsoft.com/office/drawing/2014/main" id="{AD5D6655-213E-41F8-9860-25B1EC803788}"/>
              </a:ext>
            </a:extLst>
          </p:cNvPr>
          <p:cNvSpPr/>
          <p:nvPr/>
        </p:nvSpPr>
        <p:spPr>
          <a:xfrm>
            <a:off x="4655841" y="3276274"/>
            <a:ext cx="5443161" cy="584775"/>
          </a:xfrm>
          <a:prstGeom prst="rect">
            <a:avLst/>
          </a:prstGeom>
        </p:spPr>
        <p:txBody>
          <a:bodyPr wrap="square">
            <a:spAutoFit/>
          </a:bodyPr>
          <a:lstStyle/>
          <a:p>
            <a:pPr lvl="1"/>
            <a:r>
              <a:rPr lang="zh-CN" altLang="en-US" sz="1600" b="1" dirty="0">
                <a:solidFill>
                  <a:srgbClr val="FF0000"/>
                </a:solidFill>
                <a:latin typeface="Adobe Jenson Pro" panose="020A0503050201030203" pitchFamily="18" charset="0"/>
                <a:ea typeface="楷体" panose="02010609060101010101" pitchFamily="49" charset="-122"/>
              </a:rPr>
              <a:t>由于事先无法预知未来的真实交割时刻</a:t>
            </a:r>
            <a:r>
              <a:rPr lang="zh-CN" altLang="en-US" sz="1600" b="1" dirty="0">
                <a:solidFill>
                  <a:srgbClr val="596784"/>
                </a:solidFill>
                <a:latin typeface="Adobe Jenson Pro" panose="020A0503050201030203" pitchFamily="18" charset="0"/>
                <a:ea typeface="楷体" panose="02010609060101010101" pitchFamily="49" charset="-122"/>
              </a:rPr>
              <a:t>，在计算转换因子时，中金所规定使用整数月份</a:t>
            </a:r>
          </a:p>
        </p:txBody>
      </p:sp>
      <p:sp>
        <p:nvSpPr>
          <p:cNvPr id="25" name="椭圆 24">
            <a:extLst>
              <a:ext uri="{FF2B5EF4-FFF2-40B4-BE49-F238E27FC236}">
                <a16:creationId xmlns:a16="http://schemas.microsoft.com/office/drawing/2014/main" id="{01DBB6D2-16B7-4A71-A726-94EAEA18B5E2}"/>
              </a:ext>
            </a:extLst>
          </p:cNvPr>
          <p:cNvSpPr/>
          <p:nvPr/>
        </p:nvSpPr>
        <p:spPr>
          <a:xfrm>
            <a:off x="4743956" y="3429000"/>
            <a:ext cx="360040" cy="360040"/>
          </a:xfrm>
          <a:prstGeom prst="ellipse">
            <a:avLst/>
          </a:prstGeom>
          <a:solidFill>
            <a:srgbClr val="5967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2</a:t>
            </a:r>
            <a:endParaRPr lang="zh-CN" altLang="en-US" dirty="0"/>
          </a:p>
        </p:txBody>
      </p:sp>
      <p:sp>
        <p:nvSpPr>
          <p:cNvPr id="26" name="矩形 25">
            <a:extLst>
              <a:ext uri="{FF2B5EF4-FFF2-40B4-BE49-F238E27FC236}">
                <a16:creationId xmlns:a16="http://schemas.microsoft.com/office/drawing/2014/main" id="{2D6DAB7F-B8FE-4774-B585-3394F2F886CF}"/>
              </a:ext>
            </a:extLst>
          </p:cNvPr>
          <p:cNvSpPr/>
          <p:nvPr/>
        </p:nvSpPr>
        <p:spPr>
          <a:xfrm>
            <a:off x="4685288" y="3852338"/>
            <a:ext cx="5443161" cy="584775"/>
          </a:xfrm>
          <a:prstGeom prst="rect">
            <a:avLst/>
          </a:prstGeom>
        </p:spPr>
        <p:txBody>
          <a:bodyPr wrap="square">
            <a:spAutoFit/>
          </a:bodyPr>
          <a:lstStyle/>
          <a:p>
            <a:pPr lvl="1"/>
            <a:r>
              <a:rPr lang="zh-CN" altLang="en-US" sz="1600" b="1" dirty="0">
                <a:solidFill>
                  <a:srgbClr val="596784"/>
                </a:solidFill>
                <a:latin typeface="Adobe Jenson Pro" panose="020A0503050201030203" pitchFamily="18" charset="0"/>
                <a:ea typeface="楷体" panose="02010609060101010101" pitchFamily="49" charset="-122"/>
              </a:rPr>
              <a:t>在计算转换因子时，中金所对一年支付一次利息和一年支付两次利息的债券都使用</a:t>
            </a:r>
            <a:r>
              <a:rPr lang="en-US" altLang="zh-CN" sz="1600" b="1" dirty="0">
                <a:solidFill>
                  <a:srgbClr val="596784"/>
                </a:solidFill>
                <a:latin typeface="Adobe Jenson Pro" panose="020A0503050201030203" pitchFamily="18" charset="0"/>
                <a:ea typeface="楷体" panose="02010609060101010101" pitchFamily="49" charset="-122"/>
              </a:rPr>
              <a:t>3%</a:t>
            </a:r>
            <a:r>
              <a:rPr lang="zh-CN" altLang="en-US" sz="1600" b="1" dirty="0">
                <a:solidFill>
                  <a:srgbClr val="596784"/>
                </a:solidFill>
                <a:latin typeface="Adobe Jenson Pro" panose="020A0503050201030203" pitchFamily="18" charset="0"/>
                <a:ea typeface="楷体" panose="02010609060101010101" pitchFamily="49" charset="-122"/>
              </a:rPr>
              <a:t>的贴现率</a:t>
            </a:r>
            <a:endParaRPr lang="en-US" altLang="zh-CN" sz="1600" b="1" dirty="0">
              <a:solidFill>
                <a:srgbClr val="596784"/>
              </a:solidFill>
              <a:latin typeface="Adobe Jenson Pro" panose="020A0503050201030203" pitchFamily="18" charset="0"/>
              <a:ea typeface="楷体" panose="02010609060101010101" pitchFamily="49" charset="-122"/>
            </a:endParaRPr>
          </a:p>
        </p:txBody>
      </p:sp>
      <p:sp>
        <p:nvSpPr>
          <p:cNvPr id="27" name="椭圆 26">
            <a:extLst>
              <a:ext uri="{FF2B5EF4-FFF2-40B4-BE49-F238E27FC236}">
                <a16:creationId xmlns:a16="http://schemas.microsoft.com/office/drawing/2014/main" id="{B5AFD642-6313-4491-8151-B696A7DDDAA0}"/>
              </a:ext>
            </a:extLst>
          </p:cNvPr>
          <p:cNvSpPr/>
          <p:nvPr/>
        </p:nvSpPr>
        <p:spPr>
          <a:xfrm>
            <a:off x="4773403" y="3910119"/>
            <a:ext cx="360040" cy="360040"/>
          </a:xfrm>
          <a:prstGeom prst="ellipse">
            <a:avLst/>
          </a:prstGeom>
          <a:solidFill>
            <a:srgbClr val="5967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3</a:t>
            </a:r>
            <a:endParaRPr lang="zh-CN" altLang="en-US" dirty="0"/>
          </a:p>
        </p:txBody>
      </p:sp>
      <p:sp>
        <p:nvSpPr>
          <p:cNvPr id="28" name="矩形 27">
            <a:extLst>
              <a:ext uri="{FF2B5EF4-FFF2-40B4-BE49-F238E27FC236}">
                <a16:creationId xmlns:a16="http://schemas.microsoft.com/office/drawing/2014/main" id="{A6F7603D-0E99-4045-AA6F-225E7CE06BC4}"/>
              </a:ext>
            </a:extLst>
          </p:cNvPr>
          <p:cNvSpPr/>
          <p:nvPr/>
        </p:nvSpPr>
        <p:spPr>
          <a:xfrm>
            <a:off x="4871864" y="4869160"/>
            <a:ext cx="5448028" cy="442878"/>
          </a:xfrm>
          <a:prstGeom prst="rect">
            <a:avLst/>
          </a:prstGeom>
        </p:spPr>
        <p:txBody>
          <a:bodyPr wrap="square">
            <a:spAutoFit/>
          </a:bodyPr>
          <a:lstStyle/>
          <a:p>
            <a:pPr defTabSz="1450940">
              <a:lnSpc>
                <a:spcPct val="150000"/>
              </a:lnSpc>
            </a:pPr>
            <a:r>
              <a:rPr lang="zh-CN" altLang="en-US" b="1" dirty="0">
                <a:solidFill>
                  <a:srgbClr val="596784"/>
                </a:solidFill>
                <a:latin typeface="楷体" panose="02010609060101010101" pitchFamily="49" charset="-122"/>
                <a:ea typeface="楷体" panose="02010609060101010101" pitchFamily="49" charset="-122"/>
              </a:rPr>
              <a:t>不同债券之间并非完美公平转换</a:t>
            </a:r>
            <a:r>
              <a:rPr lang="en-US" altLang="zh-CN" b="1" dirty="0">
                <a:solidFill>
                  <a:srgbClr val="596784"/>
                </a:solidFill>
                <a:latin typeface="楷体" panose="02010609060101010101" pitchFamily="49" charset="-122"/>
                <a:ea typeface="楷体" panose="02010609060101010101" pitchFamily="49" charset="-122"/>
              </a:rPr>
              <a:t>:</a:t>
            </a:r>
            <a:r>
              <a:rPr lang="zh-CN" altLang="en-US" b="1" dirty="0">
                <a:solidFill>
                  <a:srgbClr val="596784"/>
                </a:solidFill>
                <a:latin typeface="楷体" panose="02010609060101010101" pitchFamily="49" charset="-122"/>
                <a:ea typeface="楷体" panose="02010609060101010101" pitchFamily="49" charset="-122"/>
              </a:rPr>
              <a:t>相对合算和不合算</a:t>
            </a:r>
            <a:endParaRPr lang="zh-CN" altLang="en-US" b="1" kern="0" dirty="0">
              <a:solidFill>
                <a:srgbClr val="596784"/>
              </a:solidFill>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376247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50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300"/>
                                        <p:tgtEl>
                                          <p:spTgt spid="20"/>
                                        </p:tgtEl>
                                      </p:cBhvr>
                                    </p:animEffect>
                                  </p:childTnLst>
                                </p:cTn>
                              </p:par>
                              <p:par>
                                <p:cTn id="8" presetID="22" presetClass="entr" presetSubtype="8" fill="hold" grpId="0" nodeType="withEffect">
                                  <p:stCondLst>
                                    <p:cond delay="700"/>
                                  </p:stCondLst>
                                  <p:childTnLst>
                                    <p:set>
                                      <p:cBhvr>
                                        <p:cTn id="9" dur="1" fill="hold">
                                          <p:stCondLst>
                                            <p:cond delay="0"/>
                                          </p:stCondLst>
                                        </p:cTn>
                                        <p:tgtEl>
                                          <p:spTgt spid="22"/>
                                        </p:tgtEl>
                                        <p:attrNameLst>
                                          <p:attrName>style.visibility</p:attrName>
                                        </p:attrNameLst>
                                      </p:cBhvr>
                                      <p:to>
                                        <p:strVal val="visible"/>
                                      </p:to>
                                    </p:set>
                                    <p:animEffect transition="in" filter="wipe(left)">
                                      <p:cBhvr>
                                        <p:cTn id="10" dur="300"/>
                                        <p:tgtEl>
                                          <p:spTgt spid="22"/>
                                        </p:tgtEl>
                                      </p:cBhvr>
                                    </p:animEffect>
                                  </p:childTnLst>
                                </p:cTn>
                              </p:par>
                              <p:par>
                                <p:cTn id="11" presetID="22" presetClass="entr" presetSubtype="8" fill="hold" grpId="0" nodeType="withEffect">
                                  <p:stCondLst>
                                    <p:cond delay="700"/>
                                  </p:stCondLst>
                                  <p:childTnLst>
                                    <p:set>
                                      <p:cBhvr>
                                        <p:cTn id="12" dur="1" fill="hold">
                                          <p:stCondLst>
                                            <p:cond delay="0"/>
                                          </p:stCondLst>
                                        </p:cTn>
                                        <p:tgtEl>
                                          <p:spTgt spid="24"/>
                                        </p:tgtEl>
                                        <p:attrNameLst>
                                          <p:attrName>style.visibility</p:attrName>
                                        </p:attrNameLst>
                                      </p:cBhvr>
                                      <p:to>
                                        <p:strVal val="visible"/>
                                      </p:to>
                                    </p:set>
                                    <p:animEffect transition="in" filter="wipe(left)">
                                      <p:cBhvr>
                                        <p:cTn id="13" dur="300"/>
                                        <p:tgtEl>
                                          <p:spTgt spid="24"/>
                                        </p:tgtEl>
                                      </p:cBhvr>
                                    </p:animEffect>
                                  </p:childTnLst>
                                </p:cTn>
                              </p:par>
                              <p:par>
                                <p:cTn id="14" presetID="22" presetClass="entr" presetSubtype="8" fill="hold" grpId="0" nodeType="withEffect">
                                  <p:stCondLst>
                                    <p:cond delay="700"/>
                                  </p:stCondLst>
                                  <p:childTnLst>
                                    <p:set>
                                      <p:cBhvr>
                                        <p:cTn id="15" dur="1" fill="hold">
                                          <p:stCondLst>
                                            <p:cond delay="0"/>
                                          </p:stCondLst>
                                        </p:cTn>
                                        <p:tgtEl>
                                          <p:spTgt spid="26"/>
                                        </p:tgtEl>
                                        <p:attrNameLst>
                                          <p:attrName>style.visibility</p:attrName>
                                        </p:attrNameLst>
                                      </p:cBhvr>
                                      <p:to>
                                        <p:strVal val="visible"/>
                                      </p:to>
                                    </p:set>
                                    <p:animEffect transition="in" filter="wipe(left)">
                                      <p:cBhvr>
                                        <p:cTn id="16" dur="300"/>
                                        <p:tgtEl>
                                          <p:spTgt spid="26"/>
                                        </p:tgtEl>
                                      </p:cBhvr>
                                    </p:animEffect>
                                  </p:childTnLst>
                                </p:cTn>
                              </p:par>
                              <p:par>
                                <p:cTn id="17" presetID="22" presetClass="entr" presetSubtype="2" fill="hold" grpId="0" nodeType="withEffect">
                                  <p:stCondLst>
                                    <p:cond delay="500"/>
                                  </p:stCondLst>
                                  <p:childTnLst>
                                    <p:set>
                                      <p:cBhvr>
                                        <p:cTn id="18" dur="1" fill="hold">
                                          <p:stCondLst>
                                            <p:cond delay="0"/>
                                          </p:stCondLst>
                                        </p:cTn>
                                        <p:tgtEl>
                                          <p:spTgt spid="28"/>
                                        </p:tgtEl>
                                        <p:attrNameLst>
                                          <p:attrName>style.visibility</p:attrName>
                                        </p:attrNameLst>
                                      </p:cBhvr>
                                      <p:to>
                                        <p:strVal val="visible"/>
                                      </p:to>
                                    </p:set>
                                    <p:animEffect transition="in" filter="wipe(right)">
                                      <p:cBhvr>
                                        <p:cTn id="19"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4" grpId="0"/>
      <p:bldP spid="26" grpId="0"/>
      <p:bldP spid="2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11191D5-FEE0-8D40-BA0A-62BD78D22B38}"/>
              </a:ext>
            </a:extLst>
          </p:cNvPr>
          <p:cNvSpPr>
            <a:spLocks noGrp="1"/>
          </p:cNvSpPr>
          <p:nvPr>
            <p:ph type="title"/>
          </p:nvPr>
        </p:nvSpPr>
        <p:spPr/>
        <p:txBody>
          <a:bodyPr/>
          <a:lstStyle/>
          <a:p>
            <a:r>
              <a:rPr kumimoji="1" lang="zh-CN" altLang="en-US" dirty="0"/>
              <a:t>期货空方的择券期权</a:t>
            </a:r>
          </a:p>
        </p:txBody>
      </p:sp>
      <p:sp>
        <p:nvSpPr>
          <p:cNvPr id="3" name="内容占位符 2">
            <a:extLst>
              <a:ext uri="{FF2B5EF4-FFF2-40B4-BE49-F238E27FC236}">
                <a16:creationId xmlns:a16="http://schemas.microsoft.com/office/drawing/2014/main" id="{0B9C815A-1C7B-2045-B320-B5F21AEAC04B}"/>
              </a:ext>
            </a:extLst>
          </p:cNvPr>
          <p:cNvSpPr>
            <a:spLocks noGrp="1"/>
          </p:cNvSpPr>
          <p:nvPr>
            <p:ph idx="1"/>
          </p:nvPr>
        </p:nvSpPr>
        <p:spPr/>
        <p:txBody>
          <a:bodyPr/>
          <a:lstStyle/>
          <a:p>
            <a:endParaRPr lang="en-US" altLang="zh-CN" dirty="0"/>
          </a:p>
          <a:p>
            <a:endParaRPr lang="en-US" altLang="zh-CN" dirty="0"/>
          </a:p>
          <a:p>
            <a:endParaRPr lang="en-US" altLang="zh-CN" dirty="0"/>
          </a:p>
          <a:p>
            <a:endParaRPr lang="en-US" altLang="zh-CN" dirty="0"/>
          </a:p>
          <a:p>
            <a:endParaRPr lang="en-US" altLang="zh-CN" dirty="0"/>
          </a:p>
        </p:txBody>
      </p:sp>
      <p:sp>
        <p:nvSpPr>
          <p:cNvPr id="4" name="灯片编号占位符 3">
            <a:extLst>
              <a:ext uri="{FF2B5EF4-FFF2-40B4-BE49-F238E27FC236}">
                <a16:creationId xmlns:a16="http://schemas.microsoft.com/office/drawing/2014/main" id="{4E319C2E-2D7B-5940-A70E-BB275093A701}"/>
              </a:ext>
            </a:extLst>
          </p:cNvPr>
          <p:cNvSpPr>
            <a:spLocks noGrp="1"/>
          </p:cNvSpPr>
          <p:nvPr>
            <p:ph type="sldNum" sz="quarter" idx="4294967295"/>
          </p:nvPr>
        </p:nvSpPr>
        <p:spPr bwMode="auto">
          <a:xfrm>
            <a:off x="10058400" y="6524625"/>
            <a:ext cx="2133600" cy="2889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51</a:t>
            </a:fld>
            <a:endParaRPr lang="zh-CN" altLang="en-US" dirty="0"/>
          </a:p>
        </p:txBody>
      </p:sp>
      <p:graphicFrame>
        <p:nvGraphicFramePr>
          <p:cNvPr id="5" name="图示 4">
            <a:extLst>
              <a:ext uri="{FF2B5EF4-FFF2-40B4-BE49-F238E27FC236}">
                <a16:creationId xmlns:a16="http://schemas.microsoft.com/office/drawing/2014/main" id="{BB10FE6E-6962-4357-B8EA-2B25387F8F00}"/>
              </a:ext>
            </a:extLst>
          </p:cNvPr>
          <p:cNvGraphicFramePr/>
          <p:nvPr/>
        </p:nvGraphicFramePr>
        <p:xfrm>
          <a:off x="3048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文本框 6">
            <a:extLst>
              <a:ext uri="{FF2B5EF4-FFF2-40B4-BE49-F238E27FC236}">
                <a16:creationId xmlns:a16="http://schemas.microsoft.com/office/drawing/2014/main" id="{AF664026-32AE-F444-B9EE-6BC4E3515398}"/>
              </a:ext>
            </a:extLst>
          </p:cNvPr>
          <p:cNvSpPr txBox="1"/>
          <p:nvPr/>
        </p:nvSpPr>
        <p:spPr>
          <a:xfrm>
            <a:off x="762000" y="4635607"/>
            <a:ext cx="10668000" cy="1077218"/>
          </a:xfrm>
          <a:prstGeom prst="rect">
            <a:avLst/>
          </a:prstGeom>
          <a:noFill/>
        </p:spPr>
        <p:txBody>
          <a:bodyPr wrap="square">
            <a:spAutoFit/>
          </a:bodyPr>
          <a:lstStyle/>
          <a:p>
            <a:r>
              <a:rPr lang="zh-CN" altLang="en-US" sz="3200" dirty="0">
                <a:latin typeface="KaiTi" panose="02010609060101010101" pitchFamily="49" charset="-122"/>
                <a:ea typeface="KaiTi" panose="02010609060101010101" pitchFamily="49" charset="-122"/>
              </a:rPr>
              <a:t>   </a:t>
            </a:r>
            <a:r>
              <a:rPr lang="zh-CN" altLang="zh-CN" sz="3200" dirty="0">
                <a:latin typeface="KaiTi" panose="02010609060101010101" pitchFamily="49" charset="-122"/>
                <a:ea typeface="KaiTi" panose="02010609060101010101" pitchFamily="49" charset="-122"/>
              </a:rPr>
              <a:t>我国与国际市场一致，都规定在交割时由期货空方决定用哪一个券进行交割。</a:t>
            </a:r>
            <a:endParaRPr lang="zh-CN" altLang="en-US" sz="3200" dirty="0">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3956648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Rectangle 2"/>
          <p:cNvSpPr>
            <a:spLocks noGrp="1" noChangeArrowheads="1"/>
          </p:cNvSpPr>
          <p:nvPr>
            <p:ph type="title"/>
          </p:nvPr>
        </p:nvSpPr>
        <p:spPr/>
        <p:txBody>
          <a:bodyPr/>
          <a:lstStyle/>
          <a:p>
            <a:r>
              <a:rPr lang="zh-CN" altLang="en-US" sz="4000" dirty="0"/>
              <a:t>确定交割最合算券（</a:t>
            </a:r>
            <a:r>
              <a:rPr lang="en-US" altLang="zh-CN" sz="4000" dirty="0"/>
              <a:t>CTD)</a:t>
            </a:r>
            <a:r>
              <a:rPr lang="zh-CN" altLang="en-US" sz="4000" dirty="0"/>
              <a:t>：交割日</a:t>
            </a:r>
          </a:p>
        </p:txBody>
      </p:sp>
      <mc:AlternateContent xmlns:mc="http://schemas.openxmlformats.org/markup-compatibility/2006" xmlns:a14="http://schemas.microsoft.com/office/drawing/2010/main">
        <mc:Choice Requires="a14">
          <p:sp>
            <p:nvSpPr>
              <p:cNvPr id="88069" name="Rectangle 3"/>
              <p:cNvSpPr>
                <a:spLocks noGrp="1" noChangeArrowheads="1"/>
              </p:cNvSpPr>
              <p:nvPr>
                <p:ph idx="1"/>
              </p:nvPr>
            </p:nvSpPr>
            <p:spPr>
              <a:xfrm>
                <a:off x="609600" y="1340768"/>
                <a:ext cx="10896600" cy="5184576"/>
              </a:xfrm>
              <a:prstGeom prst="rect">
                <a:avLst/>
              </a:prstGeom>
            </p:spPr>
            <p:txBody>
              <a:bodyPr/>
              <a:lstStyle/>
              <a:p>
                <a:endParaRPr lang="en-US" altLang="zh-CN" dirty="0"/>
              </a:p>
              <a:p>
                <a:r>
                  <a:rPr lang="zh-CN" altLang="en-US" dirty="0"/>
                  <a:t>交割最合算券（</a:t>
                </a:r>
                <a:r>
                  <a:rPr lang="en" altLang="zh-CN" dirty="0"/>
                  <a:t> cheapest-to-deliver</a:t>
                </a:r>
                <a:r>
                  <a:rPr lang="en-US" altLang="zh-CN" dirty="0"/>
                  <a:t>,</a:t>
                </a:r>
                <a:r>
                  <a:rPr lang="zh-CN" altLang="en-US" dirty="0"/>
                  <a:t> </a:t>
                </a:r>
                <a:r>
                  <a:rPr lang="en-US" altLang="zh-CN" dirty="0"/>
                  <a:t>CTD</a:t>
                </a:r>
                <a:r>
                  <a:rPr lang="en" altLang="zh-CN" dirty="0"/>
                  <a:t> </a:t>
                </a:r>
                <a:r>
                  <a:rPr lang="zh-CN" altLang="en-US" dirty="0"/>
                  <a:t>）</a:t>
                </a:r>
                <a:endParaRPr lang="en-US" altLang="zh-CN" dirty="0"/>
              </a:p>
              <a:p>
                <a:pPr lvl="1"/>
                <a:r>
                  <a:rPr lang="zh-CN" altLang="en-US" dirty="0"/>
                  <a:t>交割成本最低</a:t>
                </a:r>
                <a:r>
                  <a:rPr lang="en-US" altLang="zh-CN" dirty="0"/>
                  <a:t>/</a:t>
                </a:r>
                <a:r>
                  <a:rPr lang="zh-CN" altLang="en-US" dirty="0"/>
                  <a:t>交割收益最大的债券。</a:t>
                </a:r>
              </a:p>
              <a:p>
                <a:pPr eaLnBrk="1" hangingPunct="1"/>
                <a:endParaRPr lang="en-US" altLang="zh-CN" dirty="0"/>
              </a:p>
              <a:p>
                <a:pPr eaLnBrk="1" hangingPunct="1"/>
                <a:endParaRPr lang="en-US" altLang="zh-CN" sz="1800" dirty="0">
                  <a:solidFill>
                    <a:schemeClr val="bg1">
                      <a:lumMod val="50000"/>
                    </a:schemeClr>
                  </a:solidFill>
                  <a:highlight>
                    <a:srgbClr val="C0C0C0"/>
                  </a:highlight>
                </a:endParaRPr>
              </a:p>
              <a:p>
                <a:pPr eaLnBrk="1" hangingPunct="1"/>
                <a:r>
                  <a:rPr lang="zh-CN" altLang="en-US" sz="1800" dirty="0"/>
                  <a:t>交割成本</a:t>
                </a:r>
                <a:r>
                  <a:rPr lang="en-US" altLang="zh-CN" sz="1800" i="1" baseline="-25000" dirty="0"/>
                  <a:t>j</a:t>
                </a:r>
                <a14:m>
                  <m:oMath xmlns:m="http://schemas.openxmlformats.org/officeDocument/2006/math">
                    <m:r>
                      <a:rPr lang="en-US" altLang="zh-CN" sz="1800" i="1" dirty="0">
                        <a:latin typeface="Cambria Math" panose="02040503050406030204" pitchFamily="18" charset="0"/>
                      </a:rPr>
                      <m:t>=</m:t>
                    </m:r>
                  </m:oMath>
                </a14:m>
                <a:r>
                  <a:rPr lang="zh-CN" altLang="en-US" sz="1800" dirty="0"/>
                  <a:t>现券全价</a:t>
                </a:r>
                <a:r>
                  <a:rPr lang="en-US" altLang="zh-CN" sz="1800" i="1" baseline="-25000" dirty="0"/>
                  <a:t>j</a:t>
                </a:r>
                <a:r>
                  <a:rPr lang="en-US" altLang="zh-CN" sz="1800" i="1" dirty="0"/>
                  <a:t> </a:t>
                </a:r>
                <a14:m>
                  <m:oMath xmlns:m="http://schemas.openxmlformats.org/officeDocument/2006/math">
                    <m:r>
                      <a:rPr lang="en-US" altLang="zh-CN" sz="1800" i="1" dirty="0">
                        <a:latin typeface="Cambria Math" panose="02040503050406030204" pitchFamily="18" charset="0"/>
                      </a:rPr>
                      <m:t>−</m:t>
                    </m:r>
                  </m:oMath>
                </a14:m>
                <a:r>
                  <a:rPr lang="zh-CN" altLang="en-US" sz="1800" dirty="0"/>
                  <a:t>期货全价</a:t>
                </a:r>
                <a:r>
                  <a:rPr lang="en-US" altLang="zh-CN" sz="1800" i="1" baseline="-25000" dirty="0"/>
                  <a:t>j </a:t>
                </a:r>
                <a:endParaRPr lang="en-US" altLang="zh-CN" sz="1800" dirty="0"/>
              </a:p>
              <a:p>
                <a:pPr marL="0" indent="0" eaLnBrk="1" hangingPunct="1">
                  <a:buNone/>
                </a:pPr>
                <a:r>
                  <a:rPr lang="zh-CN" altLang="en-US" sz="1800" dirty="0"/>
                  <a:t> </a:t>
                </a:r>
                <a14:m>
                  <m:oMath xmlns:m="http://schemas.openxmlformats.org/officeDocument/2006/math">
                    <m:r>
                      <a:rPr lang="en-US" altLang="zh-CN" sz="1800" dirty="0">
                        <a:latin typeface="Cambria Math" panose="02040503050406030204" pitchFamily="18" charset="0"/>
                      </a:rPr>
                      <m:t>                         </m:t>
                    </m:r>
                    <m:r>
                      <a:rPr lang="en-US" altLang="zh-CN" sz="1800" i="1" dirty="0">
                        <a:latin typeface="Cambria Math" panose="02040503050406030204" pitchFamily="18" charset="0"/>
                      </a:rPr>
                      <m:t>=</m:t>
                    </m:r>
                  </m:oMath>
                </a14:m>
                <a:r>
                  <a:rPr lang="zh-CN" altLang="en-US" sz="1800" dirty="0"/>
                  <a:t>现券报价</a:t>
                </a:r>
                <a:r>
                  <a:rPr lang="en-US" altLang="zh-CN" sz="1800" i="1" baseline="-25000" dirty="0"/>
                  <a:t>j</a:t>
                </a:r>
                <a:r>
                  <a:rPr lang="en-US" altLang="zh-CN" sz="1800" i="1" dirty="0"/>
                  <a:t> </a:t>
                </a:r>
                <a14:m>
                  <m:oMath xmlns:m="http://schemas.openxmlformats.org/officeDocument/2006/math">
                    <m:r>
                      <a:rPr lang="en-US" altLang="zh-CN" sz="1800" i="1" dirty="0">
                        <a:solidFill>
                          <a:srgbClr val="FF0000"/>
                        </a:solidFill>
                        <a:latin typeface="Cambria Math" panose="02040503050406030204" pitchFamily="18" charset="0"/>
                      </a:rPr>
                      <m:t>+</m:t>
                    </m:r>
                  </m:oMath>
                </a14:m>
                <a:r>
                  <a:rPr lang="zh-CN" altLang="en-US" sz="1800" dirty="0">
                    <a:solidFill>
                      <a:srgbClr val="FF0000"/>
                    </a:solidFill>
                  </a:rPr>
                  <a:t>现券应计利息</a:t>
                </a:r>
                <a:r>
                  <a:rPr lang="en-US" altLang="zh-CN" sz="1800" i="1" baseline="-25000" dirty="0"/>
                  <a:t>j</a:t>
                </a:r>
                <a14:m>
                  <m:oMath xmlns:m="http://schemas.openxmlformats.org/officeDocument/2006/math">
                    <m:r>
                      <a:rPr lang="en-US" altLang="zh-CN" sz="1800" i="1" dirty="0">
                        <a:latin typeface="Cambria Math" panose="02040503050406030204" pitchFamily="18" charset="0"/>
                      </a:rPr>
                      <m:t>−</m:t>
                    </m:r>
                  </m:oMath>
                </a14:m>
                <a:r>
                  <a:rPr lang="en-US" altLang="zh-CN" sz="1800" dirty="0">
                    <a:solidFill>
                      <a:srgbClr val="FF0000"/>
                    </a:solidFill>
                  </a:rPr>
                  <a:t>(</a:t>
                </a:r>
                <a:r>
                  <a:rPr lang="zh-CN" altLang="en-US" sz="1800" dirty="0"/>
                  <a:t>期货结算价 </a:t>
                </a:r>
                <a14:m>
                  <m:oMath xmlns:m="http://schemas.openxmlformats.org/officeDocument/2006/math">
                    <m:r>
                      <a:rPr lang="en-US" altLang="zh-CN" sz="1800" i="1" dirty="0">
                        <a:latin typeface="Cambria Math" panose="02040503050406030204" pitchFamily="18" charset="0"/>
                        <a:ea typeface="Cambria Math" panose="02040503050406030204" pitchFamily="18" charset="0"/>
                      </a:rPr>
                      <m:t>×</m:t>
                    </m:r>
                  </m:oMath>
                </a14:m>
                <a:r>
                  <a:rPr lang="en-US" altLang="zh-CN" sz="1800" dirty="0"/>
                  <a:t> </a:t>
                </a:r>
                <a:r>
                  <a:rPr lang="zh-CN" altLang="en-US" sz="1800" dirty="0"/>
                  <a:t>转换因子</a:t>
                </a:r>
                <a:r>
                  <a:rPr lang="en-US" altLang="zh-CN" sz="1800" i="1" baseline="-25000" dirty="0"/>
                  <a:t>j </a:t>
                </a:r>
                <a14:m>
                  <m:oMath xmlns:m="http://schemas.openxmlformats.org/officeDocument/2006/math">
                    <m:r>
                      <a:rPr lang="en-US" altLang="zh-CN" sz="1800" i="1" dirty="0">
                        <a:solidFill>
                          <a:srgbClr val="FF0000"/>
                        </a:solidFill>
                        <a:latin typeface="Cambria Math" panose="02040503050406030204" pitchFamily="18" charset="0"/>
                      </a:rPr>
                      <m:t>+</m:t>
                    </m:r>
                  </m:oMath>
                </a14:m>
                <a:r>
                  <a:rPr lang="en-US" altLang="zh-CN" sz="1800" dirty="0">
                    <a:solidFill>
                      <a:srgbClr val="FF0000"/>
                    </a:solidFill>
                  </a:rPr>
                  <a:t> </a:t>
                </a:r>
                <a:r>
                  <a:rPr lang="zh-CN" altLang="en-US" sz="1800" dirty="0">
                    <a:solidFill>
                      <a:srgbClr val="FF0000"/>
                    </a:solidFill>
                  </a:rPr>
                  <a:t>期货应计利息</a:t>
                </a:r>
                <a:r>
                  <a:rPr lang="en-US" altLang="zh-CN" sz="1800" i="1" baseline="-25000" dirty="0">
                    <a:solidFill>
                      <a:srgbClr val="FF0000"/>
                    </a:solidFill>
                  </a:rPr>
                  <a:t>j</a:t>
                </a:r>
                <a:r>
                  <a:rPr lang="en-US" altLang="zh-CN" sz="1800" dirty="0">
                    <a:solidFill>
                      <a:srgbClr val="FF0000"/>
                    </a:solidFill>
                  </a:rPr>
                  <a:t>)</a:t>
                </a:r>
              </a:p>
              <a:p>
                <a:pPr marL="0" indent="0" eaLnBrk="1" hangingPunct="1">
                  <a:buNone/>
                </a:pPr>
                <a:r>
                  <a:rPr lang="zh-CN" altLang="en-US" sz="2000" dirty="0"/>
                  <a:t>                </a:t>
                </a:r>
                <a:r>
                  <a:rPr lang="en-US" altLang="zh-CN" sz="2000" dirty="0"/>
                  <a:t> </a:t>
                </a:r>
                <a:r>
                  <a:rPr lang="zh-CN" altLang="en-US" sz="2000" dirty="0"/>
                  <a:t>        </a:t>
                </a:r>
                <a14:m>
                  <m:oMath xmlns:m="http://schemas.openxmlformats.org/officeDocument/2006/math">
                    <m:r>
                      <a:rPr lang="en-US" altLang="zh-CN" sz="2000" i="1" dirty="0">
                        <a:latin typeface="Cambria Math" panose="02040503050406030204" pitchFamily="18" charset="0"/>
                      </a:rPr>
                      <m:t>=</m:t>
                    </m:r>
                  </m:oMath>
                </a14:m>
                <a:r>
                  <a:rPr lang="en-US" altLang="zh-CN" sz="1800" dirty="0"/>
                  <a:t> </a:t>
                </a:r>
                <a:r>
                  <a:rPr lang="zh-CN" altLang="en-US" sz="1800" dirty="0"/>
                  <a:t>现券报价</a:t>
                </a:r>
                <a:r>
                  <a:rPr lang="en-US" altLang="zh-CN" sz="1800" i="1" baseline="-25000" dirty="0"/>
                  <a:t>j </a:t>
                </a:r>
                <a14:m>
                  <m:oMath xmlns:m="http://schemas.openxmlformats.org/officeDocument/2006/math">
                    <m:r>
                      <a:rPr lang="en-US" altLang="zh-CN" sz="1800" i="1" dirty="0">
                        <a:latin typeface="Cambria Math" panose="02040503050406030204" pitchFamily="18" charset="0"/>
                      </a:rPr>
                      <m:t>−</m:t>
                    </m:r>
                  </m:oMath>
                </a14:m>
                <a:r>
                  <a:rPr lang="zh-CN" altLang="en-US" sz="1800" dirty="0"/>
                  <a:t> </a:t>
                </a:r>
                <a:r>
                  <a:rPr lang="en-US" altLang="zh-CN" sz="1800" dirty="0"/>
                  <a:t>(</a:t>
                </a:r>
                <a:r>
                  <a:rPr lang="zh-CN" altLang="en-US" sz="1800" dirty="0"/>
                  <a:t>期货结算价 </a:t>
                </a:r>
                <a14:m>
                  <m:oMath xmlns:m="http://schemas.openxmlformats.org/officeDocument/2006/math">
                    <m:r>
                      <a:rPr lang="en-US" altLang="zh-CN" sz="1800" i="1" dirty="0">
                        <a:latin typeface="Cambria Math" panose="02040503050406030204" pitchFamily="18" charset="0"/>
                        <a:ea typeface="Cambria Math" panose="02040503050406030204" pitchFamily="18" charset="0"/>
                      </a:rPr>
                      <m:t>×</m:t>
                    </m:r>
                  </m:oMath>
                </a14:m>
                <a:r>
                  <a:rPr lang="en-US" altLang="zh-CN" sz="1800" dirty="0"/>
                  <a:t> </a:t>
                </a:r>
                <a:r>
                  <a:rPr lang="zh-CN" altLang="en-US" sz="1800" dirty="0"/>
                  <a:t>转换因子</a:t>
                </a:r>
                <a:r>
                  <a:rPr lang="en-US" altLang="zh-CN" sz="1800" i="1" baseline="-25000" dirty="0"/>
                  <a:t>j</a:t>
                </a:r>
                <a:r>
                  <a:rPr lang="en-US" altLang="zh-CN" sz="1800" dirty="0"/>
                  <a:t>)</a:t>
                </a:r>
              </a:p>
              <a:p>
                <a:pPr eaLnBrk="1" hangingPunct="1"/>
                <a:endParaRPr lang="en-US" altLang="zh-CN" sz="2400" dirty="0"/>
              </a:p>
              <a:p>
                <a:pPr eaLnBrk="1" hangingPunct="1"/>
                <a:endParaRPr lang="en-US" altLang="zh-CN" sz="2400" dirty="0"/>
              </a:p>
            </p:txBody>
          </p:sp>
        </mc:Choice>
        <mc:Fallback xmlns="">
          <p:sp>
            <p:nvSpPr>
              <p:cNvPr id="88069" name="Rectangle 3"/>
              <p:cNvSpPr>
                <a:spLocks noGrp="1" noRot="1" noChangeAspect="1" noMove="1" noResize="1" noEditPoints="1" noAdjustHandles="1" noChangeArrowheads="1" noChangeShapeType="1" noTextEdit="1"/>
              </p:cNvSpPr>
              <p:nvPr>
                <p:ph idx="1"/>
              </p:nvPr>
            </p:nvSpPr>
            <p:spPr>
              <a:xfrm>
                <a:off x="609600" y="1340768"/>
                <a:ext cx="10896600" cy="5184576"/>
              </a:xfrm>
              <a:prstGeom prst="rect">
                <a:avLst/>
              </a:prstGeom>
              <a:blipFill>
                <a:blip r:embed="rId2"/>
                <a:stretch>
                  <a:fillRect/>
                </a:stretch>
              </a:blipFill>
            </p:spPr>
            <p:txBody>
              <a:bodyPr/>
              <a:lstStyle/>
              <a:p>
                <a:r>
                  <a:rPr lang="zh-CN" altLang="en-US">
                    <a:noFill/>
                  </a:rPr>
                  <a:t> </a:t>
                </a:r>
              </a:p>
            </p:txBody>
          </p:sp>
        </mc:Fallback>
      </mc:AlternateContent>
      <p:sp>
        <p:nvSpPr>
          <p:cNvPr id="2" name="灯片编号占位符 1"/>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52</a:t>
            </a:fld>
            <a:endParaRPr lang="zh-CN" altLang="en-US" dirty="0"/>
          </a:p>
        </p:txBody>
      </p:sp>
    </p:spTree>
    <p:extLst>
      <p:ext uri="{BB962C8B-B14F-4D97-AF65-F5344CB8AC3E}">
        <p14:creationId xmlns:p14="http://schemas.microsoft.com/office/powerpoint/2010/main" val="3084996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标题 1">
            <a:extLst>
              <a:ext uri="{FF2B5EF4-FFF2-40B4-BE49-F238E27FC236}">
                <a16:creationId xmlns:a16="http://schemas.microsoft.com/office/drawing/2014/main" id="{342A51B5-D2F3-694F-B496-F01F56330060}"/>
              </a:ext>
            </a:extLst>
          </p:cNvPr>
          <p:cNvSpPr>
            <a:spLocks noGrp="1" noChangeArrowheads="1"/>
          </p:cNvSpPr>
          <p:nvPr>
            <p:ph type="title"/>
          </p:nvPr>
        </p:nvSpPr>
        <p:spPr>
          <a:xfrm>
            <a:off x="609600" y="92635"/>
            <a:ext cx="8229600" cy="846138"/>
          </a:xfrm>
        </p:spPr>
        <p:txBody>
          <a:bodyPr/>
          <a:lstStyle/>
          <a:p>
            <a:r>
              <a:rPr lang="zh-CN" altLang="en-US" dirty="0">
                <a:ea typeface="Adobe 黑体 Std R" panose="020B0400000000000000" pitchFamily="34" charset="-128"/>
              </a:rPr>
              <a:t> 确定准</a:t>
            </a:r>
            <a:r>
              <a:rPr lang="en-US" altLang="zh-CN" dirty="0" err="1">
                <a:ea typeface="Adobe 黑体 Std R" panose="020B0400000000000000" pitchFamily="34" charset="-128"/>
              </a:rPr>
              <a:t>CTD</a:t>
            </a:r>
            <a:r>
              <a:rPr lang="zh-CN" altLang="en-US" dirty="0">
                <a:ea typeface="Adobe 黑体 Std R" panose="020B0400000000000000" pitchFamily="34" charset="-128"/>
              </a:rPr>
              <a:t>券：交割日之前</a:t>
            </a:r>
          </a:p>
        </p:txBody>
      </p:sp>
      <p:sp>
        <p:nvSpPr>
          <p:cNvPr id="3" name="内容占位符 2">
            <a:extLst>
              <a:ext uri="{FF2B5EF4-FFF2-40B4-BE49-F238E27FC236}">
                <a16:creationId xmlns:a16="http://schemas.microsoft.com/office/drawing/2014/main" id="{F43FB1B4-B8A1-644A-BCE6-36E1BF5996DF}"/>
              </a:ext>
            </a:extLst>
          </p:cNvPr>
          <p:cNvSpPr>
            <a:spLocks noGrp="1"/>
          </p:cNvSpPr>
          <p:nvPr>
            <p:ph idx="1"/>
          </p:nvPr>
        </p:nvSpPr>
        <p:spPr>
          <a:xfrm>
            <a:off x="609600" y="1885950"/>
            <a:ext cx="10972800" cy="3570288"/>
          </a:xfrm>
        </p:spPr>
        <p:txBody>
          <a:bodyPr/>
          <a:lstStyle/>
          <a:p>
            <a:pPr>
              <a:defRPr/>
            </a:pPr>
            <a:r>
              <a:rPr lang="zh-CN" altLang="en-US" dirty="0">
                <a:cs typeface="Times New Roman" pitchFamily="18" charset="0"/>
              </a:rPr>
              <a:t>常见规则：交割日之前，</a:t>
            </a:r>
            <a:r>
              <a:rPr lang="zh-CN" altLang="en-US" dirty="0"/>
              <a:t>具有最高“隐含回购利率”（</a:t>
            </a:r>
            <a:r>
              <a:rPr lang="en-US" altLang="zh-CN" dirty="0"/>
              <a:t> I</a:t>
            </a:r>
            <a:r>
              <a:rPr lang="en-US" altLang="zh-CN" dirty="0">
                <a:cs typeface="Times New Roman" pitchFamily="18" charset="0"/>
              </a:rPr>
              <a:t>mplied Repo Rate</a:t>
            </a:r>
            <a:r>
              <a:rPr lang="zh-CN" altLang="zh-CN" dirty="0">
                <a:cs typeface="Times New Roman" pitchFamily="18" charset="0"/>
              </a:rPr>
              <a:t>，</a:t>
            </a:r>
            <a:r>
              <a:rPr lang="en-US" altLang="zh-CN" dirty="0">
                <a:cs typeface="Times New Roman" pitchFamily="18" charset="0"/>
              </a:rPr>
              <a:t>IRR </a:t>
            </a:r>
            <a:r>
              <a:rPr lang="zh-CN" altLang="en-US" dirty="0"/>
              <a:t>）的可交割券就是当时条件下的“准</a:t>
            </a:r>
            <a:r>
              <a:rPr lang="en-US" altLang="zh-CN" dirty="0"/>
              <a:t>CTD</a:t>
            </a:r>
            <a:r>
              <a:rPr lang="zh-CN" altLang="en-US" dirty="0"/>
              <a:t>券”</a:t>
            </a:r>
            <a:endParaRPr lang="en-US" altLang="zh-CN" dirty="0"/>
          </a:p>
          <a:p>
            <a:pPr>
              <a:defRPr/>
            </a:pPr>
            <a:endParaRPr lang="zh-CN" altLang="en-US" dirty="0">
              <a:cs typeface="Times New Roman" pitchFamily="18" charset="0"/>
            </a:endParaRPr>
          </a:p>
          <a:p>
            <a:pPr>
              <a:defRPr/>
            </a:pPr>
            <a:endParaRPr lang="en-US" altLang="zh-CN" dirty="0">
              <a:latin typeface="Times New Roman" pitchFamily="18" charset="0"/>
              <a:ea typeface="华文中宋" pitchFamily="2" charset="-122"/>
              <a:cs typeface="Times New Roman" pitchFamily="18" charset="0"/>
            </a:endParaRPr>
          </a:p>
          <a:p>
            <a:pPr>
              <a:defRPr/>
            </a:pPr>
            <a:endParaRPr lang="en-US" altLang="zh-CN" dirty="0">
              <a:latin typeface="Times New Roman" pitchFamily="18" charset="0"/>
              <a:ea typeface="华文中宋" pitchFamily="2" charset="-122"/>
              <a:cs typeface="Times New Roman" pitchFamily="18" charset="0"/>
            </a:endParaRPr>
          </a:p>
          <a:p>
            <a:pPr>
              <a:defRPr/>
            </a:pPr>
            <a:endParaRPr lang="en-US" altLang="zh-CN" dirty="0">
              <a:latin typeface="Times New Roman" pitchFamily="18" charset="0"/>
              <a:ea typeface="华文中宋" pitchFamily="2" charset="-122"/>
              <a:cs typeface="Times New Roman" pitchFamily="18" charset="0"/>
            </a:endParaRPr>
          </a:p>
          <a:p>
            <a:pPr>
              <a:defRPr/>
            </a:pPr>
            <a:endParaRPr lang="en-US" altLang="zh-CN" dirty="0">
              <a:latin typeface="Times New Roman" pitchFamily="18" charset="0"/>
              <a:ea typeface="华文中宋" pitchFamily="2" charset="-122"/>
              <a:cs typeface="Times New Roman" pitchFamily="18" charset="0"/>
            </a:endParaRPr>
          </a:p>
          <a:p>
            <a:pPr>
              <a:defRPr/>
            </a:pPr>
            <a:endParaRPr lang="zh-CN" altLang="en-US" dirty="0"/>
          </a:p>
        </p:txBody>
      </p:sp>
    </p:spTree>
    <p:extLst>
      <p:ext uri="{BB962C8B-B14F-4D97-AF65-F5344CB8AC3E}">
        <p14:creationId xmlns:p14="http://schemas.microsoft.com/office/powerpoint/2010/main" val="908745849"/>
      </p:ext>
    </p:ext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 确定准</a:t>
            </a:r>
            <a:r>
              <a:rPr lang="en-US" altLang="zh-CN" dirty="0"/>
              <a:t>CTD</a:t>
            </a:r>
            <a:r>
              <a:rPr lang="zh-CN" altLang="en-US" dirty="0"/>
              <a:t>券：交割日之前</a:t>
            </a:r>
          </a:p>
        </p:txBody>
      </p:sp>
      <p:sp>
        <p:nvSpPr>
          <p:cNvPr id="3" name="内容占位符 2"/>
          <p:cNvSpPr>
            <a:spLocks noGrp="1"/>
          </p:cNvSpPr>
          <p:nvPr>
            <p:ph idx="1"/>
          </p:nvPr>
        </p:nvSpPr>
        <p:spPr>
          <a:xfrm>
            <a:off x="656167" y="1143001"/>
            <a:ext cx="9760313" cy="4987926"/>
          </a:xfrm>
        </p:spPr>
        <p:txBody>
          <a:bodyPr/>
          <a:lstStyle/>
          <a:p>
            <a:r>
              <a:rPr lang="zh-CN" altLang="en-US" dirty="0">
                <a:cs typeface="Times New Roman" pitchFamily="18" charset="0"/>
              </a:rPr>
              <a:t>常见规则：交割日之前，</a:t>
            </a:r>
            <a:r>
              <a:rPr lang="zh-CN" altLang="en-US" dirty="0"/>
              <a:t>具有最高“隐含回购利率”（</a:t>
            </a:r>
            <a:r>
              <a:rPr lang="en-US" altLang="zh-CN" dirty="0">
                <a:latin typeface="Adobe Jenson Pro" pitchFamily="18" charset="0"/>
              </a:rPr>
              <a:t> I</a:t>
            </a:r>
            <a:r>
              <a:rPr lang="en-US" altLang="zh-CN" dirty="0">
                <a:latin typeface="Adobe Jenson Pro" pitchFamily="18" charset="0"/>
                <a:cs typeface="Times New Roman" pitchFamily="18" charset="0"/>
              </a:rPr>
              <a:t>mplied Repo Rate</a:t>
            </a:r>
            <a:r>
              <a:rPr lang="zh-CN" altLang="zh-CN" dirty="0">
                <a:latin typeface="Adobe Jenson Pro" pitchFamily="18" charset="0"/>
                <a:cs typeface="Times New Roman" pitchFamily="18" charset="0"/>
              </a:rPr>
              <a:t>，</a:t>
            </a:r>
            <a:r>
              <a:rPr lang="en-US" altLang="zh-CN" dirty="0">
                <a:latin typeface="Adobe Jenson Pro" pitchFamily="18" charset="0"/>
                <a:cs typeface="Times New Roman" pitchFamily="18" charset="0"/>
              </a:rPr>
              <a:t>IRR </a:t>
            </a:r>
            <a:r>
              <a:rPr lang="zh-CN" altLang="en-US" dirty="0"/>
              <a:t>）的可交割券就是当时条件下的“准</a:t>
            </a:r>
            <a:r>
              <a:rPr lang="en-US" altLang="zh-CN" dirty="0"/>
              <a:t>CTD</a:t>
            </a:r>
            <a:r>
              <a:rPr lang="zh-CN" altLang="en-US" dirty="0"/>
              <a:t>券”。</a:t>
            </a:r>
            <a:endParaRPr lang="zh-CN" altLang="en-US" dirty="0">
              <a:latin typeface="Adobe Jenson Pro" pitchFamily="18" charset="0"/>
              <a:cs typeface="Times New Roman" pitchFamily="18" charset="0"/>
            </a:endParaRPr>
          </a:p>
          <a:p>
            <a:r>
              <a:rPr lang="zh-CN" altLang="en-US" dirty="0"/>
              <a:t>若期货存续期内无付息</a:t>
            </a:r>
            <a:endParaRPr lang="en-US" altLang="zh-CN" dirty="0">
              <a:latin typeface="Times New Roman" pitchFamily="18" charset="0"/>
              <a:ea typeface="华文中宋" pitchFamily="2" charset="-122"/>
              <a:cs typeface="Times New Roman" pitchFamily="18" charset="0"/>
            </a:endParaRPr>
          </a:p>
          <a:p>
            <a:endParaRPr lang="en-US" altLang="zh-CN" dirty="0">
              <a:latin typeface="Times New Roman" pitchFamily="18" charset="0"/>
              <a:ea typeface="华文中宋" pitchFamily="2" charset="-122"/>
              <a:cs typeface="Times New Roman" pitchFamily="18" charset="0"/>
            </a:endParaRPr>
          </a:p>
          <a:p>
            <a:endParaRPr lang="en-US" altLang="zh-CN" dirty="0">
              <a:latin typeface="Times New Roman" pitchFamily="18" charset="0"/>
              <a:ea typeface="华文中宋" pitchFamily="2" charset="-122"/>
              <a:cs typeface="Times New Roman" pitchFamily="18" charset="0"/>
            </a:endParaRPr>
          </a:p>
          <a:p>
            <a:endParaRPr lang="en-US" altLang="zh-CN" dirty="0">
              <a:latin typeface="Times New Roman" pitchFamily="18" charset="0"/>
              <a:ea typeface="华文中宋" pitchFamily="2" charset="-122"/>
              <a:cs typeface="Times New Roman" pitchFamily="18" charset="0"/>
            </a:endParaRPr>
          </a:p>
          <a:p>
            <a:endParaRPr lang="en-US" altLang="zh-CN" dirty="0">
              <a:latin typeface="Times New Roman" pitchFamily="18" charset="0"/>
              <a:ea typeface="华文中宋" pitchFamily="2" charset="-122"/>
              <a:cs typeface="Times New Roman" pitchFamily="18" charset="0"/>
            </a:endParaRPr>
          </a:p>
          <a:p>
            <a:endParaRPr lang="en-US" altLang="zh-CN" dirty="0">
              <a:latin typeface="Times New Roman" pitchFamily="18" charset="0"/>
              <a:ea typeface="华文中宋" pitchFamily="2" charset="-122"/>
              <a:cs typeface="Times New Roman" pitchFamily="18" charset="0"/>
            </a:endParaRPr>
          </a:p>
          <a:p>
            <a:endParaRPr lang="zh-CN" altLang="en-US" dirty="0"/>
          </a:p>
        </p:txBody>
      </p:sp>
      <p:sp>
        <p:nvSpPr>
          <p:cNvPr id="5" name="灯片编号占位符 4"/>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pPr>
              <a:defRPr/>
            </a:pPr>
            <a:fld id="{0C913308-F349-4B6D-A68A-DD1791B4A57B}" type="slidenum">
              <a:rPr lang="zh-CN" altLang="en-US" smtClean="0"/>
              <a:pPr>
                <a:defRPr/>
              </a:pPr>
              <a:t>54</a:t>
            </a:fld>
            <a:endParaRPr lang="en-US" altLang="zh-CN"/>
          </a:p>
        </p:txBody>
      </p:sp>
      <p:grpSp>
        <p:nvGrpSpPr>
          <p:cNvPr id="23" name="组合 22"/>
          <p:cNvGrpSpPr/>
          <p:nvPr/>
        </p:nvGrpSpPr>
        <p:grpSpPr>
          <a:xfrm>
            <a:off x="3287688" y="4495160"/>
            <a:ext cx="6174686" cy="1677040"/>
            <a:chOff x="1223628" y="3139276"/>
            <a:chExt cx="6174686" cy="1677040"/>
          </a:xfrm>
        </p:grpSpPr>
        <p:cxnSp>
          <p:nvCxnSpPr>
            <p:cNvPr id="11" name="直接连接符 10"/>
            <p:cNvCxnSpPr/>
            <p:nvPr/>
          </p:nvCxnSpPr>
          <p:spPr>
            <a:xfrm>
              <a:off x="2267744" y="4005064"/>
              <a:ext cx="0" cy="144016"/>
            </a:xfrm>
            <a:prstGeom prst="line">
              <a:avLst/>
            </a:prstGeom>
            <a:ln>
              <a:solidFill>
                <a:srgbClr val="0070C0"/>
              </a:solidFill>
            </a:ln>
          </p:spPr>
          <p:style>
            <a:lnRef idx="2">
              <a:schemeClr val="accent6"/>
            </a:lnRef>
            <a:fillRef idx="0">
              <a:schemeClr val="accent6"/>
            </a:fillRef>
            <a:effectRef idx="1">
              <a:schemeClr val="accent6"/>
            </a:effectRef>
            <a:fontRef idx="minor">
              <a:schemeClr val="tx1"/>
            </a:fontRef>
          </p:style>
        </p:cxnSp>
        <p:cxnSp>
          <p:nvCxnSpPr>
            <p:cNvPr id="16" name="直接连接符 15"/>
            <p:cNvCxnSpPr/>
            <p:nvPr/>
          </p:nvCxnSpPr>
          <p:spPr>
            <a:xfrm>
              <a:off x="5940152" y="4005064"/>
              <a:ext cx="0" cy="144016"/>
            </a:xfrm>
            <a:prstGeom prst="line">
              <a:avLst/>
            </a:prstGeom>
            <a:ln>
              <a:solidFill>
                <a:srgbClr val="0070C0"/>
              </a:solidFill>
            </a:ln>
          </p:spPr>
          <p:style>
            <a:lnRef idx="2">
              <a:schemeClr val="accent6"/>
            </a:lnRef>
            <a:fillRef idx="0">
              <a:schemeClr val="accent6"/>
            </a:fillRef>
            <a:effectRef idx="1">
              <a:schemeClr val="accent6"/>
            </a:effectRef>
            <a:fontRef idx="minor">
              <a:schemeClr val="tx1"/>
            </a:fontRef>
          </p:style>
        </p:cxnSp>
        <p:cxnSp>
          <p:nvCxnSpPr>
            <p:cNvPr id="8" name="直接连接符 7"/>
            <p:cNvCxnSpPr/>
            <p:nvPr/>
          </p:nvCxnSpPr>
          <p:spPr>
            <a:xfrm>
              <a:off x="2267744" y="4149080"/>
              <a:ext cx="3672408" cy="0"/>
            </a:xfrm>
            <a:prstGeom prst="line">
              <a:avLst/>
            </a:prstGeom>
            <a:ln>
              <a:solidFill>
                <a:srgbClr val="0070C0"/>
              </a:solidFill>
            </a:ln>
          </p:spPr>
          <p:style>
            <a:lnRef idx="2">
              <a:schemeClr val="accent6"/>
            </a:lnRef>
            <a:fillRef idx="0">
              <a:schemeClr val="accent6"/>
            </a:fillRef>
            <a:effectRef idx="1">
              <a:schemeClr val="accent6"/>
            </a:effectRef>
            <a:fontRef idx="minor">
              <a:schemeClr val="tx1"/>
            </a:fontRef>
          </p:style>
        </p:cxnSp>
        <p:sp>
          <p:nvSpPr>
            <p:cNvPr id="17" name="TextBox 16"/>
            <p:cNvSpPr txBox="1"/>
            <p:nvPr/>
          </p:nvSpPr>
          <p:spPr>
            <a:xfrm>
              <a:off x="1223628" y="3139276"/>
              <a:ext cx="2088232" cy="800219"/>
            </a:xfrm>
            <a:prstGeom prst="rect">
              <a:avLst/>
            </a:prstGeom>
            <a:noFill/>
          </p:spPr>
          <p:txBody>
            <a:bodyPr wrap="square" rtlCol="0">
              <a:spAutoFit/>
            </a:bodyPr>
            <a:lstStyle/>
            <a:p>
              <a:pPr algn="ctr"/>
              <a:endParaRPr lang="en-US" altLang="zh-CN" dirty="0">
                <a:latin typeface="Adobe 黑体 Std R" pitchFamily="34" charset="-122"/>
                <a:ea typeface="Adobe 黑体 Std R" pitchFamily="34" charset="-122"/>
              </a:endParaRPr>
            </a:p>
            <a:p>
              <a:pPr algn="ctr"/>
              <a:r>
                <a:rPr lang="zh-CN" altLang="en-US" sz="1400" dirty="0">
                  <a:latin typeface="Adobe 黑体 Std R" pitchFamily="34" charset="-122"/>
                  <a:ea typeface="Adobe 黑体 Std R" pitchFamily="34" charset="-122"/>
                </a:rPr>
                <a:t>买现货卖期货</a:t>
              </a:r>
              <a:endParaRPr lang="en-US" altLang="zh-CN" sz="1400" dirty="0">
                <a:latin typeface="Adobe 黑体 Std R" pitchFamily="34" charset="-122"/>
                <a:ea typeface="Adobe 黑体 Std R" pitchFamily="34" charset="-122"/>
              </a:endParaRPr>
            </a:p>
            <a:p>
              <a:pPr algn="ctr"/>
              <a:r>
                <a:rPr lang="zh-CN" altLang="en-US" sz="1400" dirty="0">
                  <a:latin typeface="Adobe 黑体 Std R" pitchFamily="34" charset="-122"/>
                  <a:ea typeface="Adobe 黑体 Std R" pitchFamily="34" charset="-122"/>
                </a:rPr>
                <a:t>支付现货全价</a:t>
              </a:r>
            </a:p>
          </p:txBody>
        </p:sp>
        <p:sp>
          <p:nvSpPr>
            <p:cNvPr id="19" name="TextBox 18"/>
            <p:cNvSpPr txBox="1"/>
            <p:nvPr/>
          </p:nvSpPr>
          <p:spPr>
            <a:xfrm>
              <a:off x="1583668" y="4293096"/>
              <a:ext cx="1368152" cy="523220"/>
            </a:xfrm>
            <a:prstGeom prst="rect">
              <a:avLst/>
            </a:prstGeom>
            <a:noFill/>
          </p:spPr>
          <p:txBody>
            <a:bodyPr wrap="square" rtlCol="0">
              <a:spAutoFit/>
            </a:bodyPr>
            <a:lstStyle/>
            <a:p>
              <a:pPr algn="ctr"/>
              <a:r>
                <a:rPr lang="zh-CN" altLang="en-US" sz="1400" dirty="0">
                  <a:latin typeface="Adobe 黑体 Std R" pitchFamily="34" charset="-122"/>
                  <a:ea typeface="Adobe 黑体 Std R" pitchFamily="34" charset="-122"/>
                </a:rPr>
                <a:t>今天</a:t>
              </a:r>
              <a:endParaRPr lang="en-US" altLang="zh-CN" sz="1400" dirty="0">
                <a:latin typeface="Adobe 黑体 Std R" pitchFamily="34" charset="-122"/>
                <a:ea typeface="Adobe 黑体 Std R" pitchFamily="34" charset="-122"/>
              </a:endParaRPr>
            </a:p>
            <a:p>
              <a:pPr algn="ctr"/>
              <a:r>
                <a:rPr lang="zh-CN" altLang="en-US" sz="1400" dirty="0">
                  <a:latin typeface="Adobe 黑体 Std R" pitchFamily="34" charset="-122"/>
                  <a:ea typeface="Adobe 黑体 Std R" pitchFamily="34" charset="-122"/>
                </a:rPr>
                <a:t>交易日</a:t>
              </a:r>
              <a:r>
                <a:rPr lang="en-US" altLang="zh-CN" sz="1400" b="1" i="1" dirty="0">
                  <a:latin typeface="Adobe Jenson Pro" pitchFamily="18" charset="0"/>
                  <a:ea typeface="Adobe 黑体 Std R" pitchFamily="34" charset="-122"/>
                </a:rPr>
                <a:t>t</a:t>
              </a:r>
              <a:endParaRPr lang="zh-CN" altLang="en-US" sz="1400" b="1" i="1" dirty="0">
                <a:latin typeface="Adobe Jenson Pro" pitchFamily="18" charset="0"/>
                <a:ea typeface="Adobe 黑体 Std R" pitchFamily="34" charset="-122"/>
              </a:endParaRPr>
            </a:p>
          </p:txBody>
        </p:sp>
        <p:sp>
          <p:nvSpPr>
            <p:cNvPr id="20" name="TextBox 19"/>
            <p:cNvSpPr txBox="1"/>
            <p:nvPr/>
          </p:nvSpPr>
          <p:spPr>
            <a:xfrm>
              <a:off x="5292080" y="4293096"/>
              <a:ext cx="1368152" cy="523220"/>
            </a:xfrm>
            <a:prstGeom prst="rect">
              <a:avLst/>
            </a:prstGeom>
            <a:noFill/>
          </p:spPr>
          <p:txBody>
            <a:bodyPr wrap="square" rtlCol="0">
              <a:spAutoFit/>
            </a:bodyPr>
            <a:lstStyle/>
            <a:p>
              <a:pPr algn="ctr"/>
              <a:r>
                <a:rPr lang="zh-CN" altLang="en-US" sz="1400" dirty="0">
                  <a:latin typeface="Adobe 黑体 Std R" pitchFamily="34" charset="-122"/>
                  <a:ea typeface="Adobe 黑体 Std R" pitchFamily="34" charset="-122"/>
                </a:rPr>
                <a:t>未来</a:t>
              </a:r>
              <a:endParaRPr lang="en-US" altLang="zh-CN" sz="1400" dirty="0">
                <a:latin typeface="Adobe 黑体 Std R" pitchFamily="34" charset="-122"/>
                <a:ea typeface="Adobe 黑体 Std R" pitchFamily="34" charset="-122"/>
              </a:endParaRPr>
            </a:p>
            <a:p>
              <a:pPr algn="ctr"/>
              <a:r>
                <a:rPr lang="zh-CN" altLang="en-US" sz="1400" dirty="0">
                  <a:latin typeface="Adobe 黑体 Std R" pitchFamily="34" charset="-122"/>
                  <a:ea typeface="Adobe 黑体 Std R" pitchFamily="34" charset="-122"/>
                </a:rPr>
                <a:t>交割日</a:t>
              </a:r>
              <a:r>
                <a:rPr lang="en-US" altLang="zh-CN" sz="1400" b="1" i="1" dirty="0">
                  <a:latin typeface="Adobe Jenson Pro" pitchFamily="18" charset="0"/>
                  <a:ea typeface="Adobe 黑体 Std R" pitchFamily="34" charset="-122"/>
                </a:rPr>
                <a:t>T</a:t>
              </a:r>
              <a:endParaRPr lang="zh-CN" altLang="en-US" b="1" i="1" dirty="0">
                <a:latin typeface="Adobe Jenson Pro" pitchFamily="18" charset="0"/>
                <a:ea typeface="Adobe 黑体 Std R" pitchFamily="34" charset="-122"/>
              </a:endParaRPr>
            </a:p>
          </p:txBody>
        </p:sp>
        <p:sp>
          <p:nvSpPr>
            <p:cNvPr id="21" name="TextBox 20"/>
            <p:cNvSpPr txBox="1"/>
            <p:nvPr/>
          </p:nvSpPr>
          <p:spPr>
            <a:xfrm>
              <a:off x="4553998" y="3284983"/>
              <a:ext cx="2844316" cy="523220"/>
            </a:xfrm>
            <a:prstGeom prst="rect">
              <a:avLst/>
            </a:prstGeom>
            <a:noFill/>
          </p:spPr>
          <p:txBody>
            <a:bodyPr wrap="square" rtlCol="0">
              <a:spAutoFit/>
            </a:bodyPr>
            <a:lstStyle/>
            <a:p>
              <a:pPr algn="ctr"/>
              <a:r>
                <a:rPr lang="zh-CN" altLang="en-US" sz="1400" dirty="0">
                  <a:latin typeface="Adobe 黑体 Std R" pitchFamily="34" charset="-122"/>
                  <a:ea typeface="Adobe 黑体 Std R" pitchFamily="34" charset="-122"/>
                </a:rPr>
                <a:t>交割期货</a:t>
              </a:r>
              <a:endParaRPr lang="en-US" altLang="zh-CN" sz="1400" dirty="0">
                <a:latin typeface="Adobe 黑体 Std R" pitchFamily="34" charset="-122"/>
                <a:ea typeface="Adobe 黑体 Std R" pitchFamily="34" charset="-122"/>
              </a:endParaRPr>
            </a:p>
            <a:p>
              <a:pPr algn="ctr"/>
              <a:r>
                <a:rPr lang="zh-CN" altLang="en-US" sz="1400" dirty="0">
                  <a:latin typeface="Adobe 黑体 Std R" pitchFamily="34" charset="-122"/>
                  <a:ea typeface="Adobe 黑体 Std R" pitchFamily="34" charset="-122"/>
                </a:rPr>
                <a:t>收到期货全价</a:t>
              </a:r>
            </a:p>
          </p:txBody>
        </p:sp>
      </p:grpSp>
      <p:sp>
        <p:nvSpPr>
          <p:cNvPr id="4" name="左中括号 3">
            <a:extLst>
              <a:ext uri="{FF2B5EF4-FFF2-40B4-BE49-F238E27FC236}">
                <a16:creationId xmlns:a16="http://schemas.microsoft.com/office/drawing/2014/main" id="{4939AD80-E823-474D-9B49-941CA98AC8AB}"/>
              </a:ext>
            </a:extLst>
          </p:cNvPr>
          <p:cNvSpPr/>
          <p:nvPr/>
        </p:nvSpPr>
        <p:spPr>
          <a:xfrm rot="5400000">
            <a:off x="6023991" y="3400358"/>
            <a:ext cx="288032" cy="3708411"/>
          </a:xfrm>
          <a:prstGeom prst="leftBracket">
            <a:avLst/>
          </a:prstGeom>
          <a:ln w="19050">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53BCADE3-79A6-4546-85D0-20FD077E3A05}"/>
              </a:ext>
            </a:extLst>
          </p:cNvPr>
          <p:cNvSpPr txBox="1"/>
          <p:nvPr/>
        </p:nvSpPr>
        <p:spPr>
          <a:xfrm>
            <a:off x="5186282" y="4662059"/>
            <a:ext cx="1963449" cy="338554"/>
          </a:xfrm>
          <a:prstGeom prst="rect">
            <a:avLst/>
          </a:prstGeom>
          <a:noFill/>
        </p:spPr>
        <p:txBody>
          <a:bodyPr wrap="square" rtlCol="0">
            <a:spAutoFit/>
          </a:bodyPr>
          <a:lstStyle/>
          <a:p>
            <a:r>
              <a:rPr lang="zh-CN" altLang="en-US" sz="1600" b="1" dirty="0">
                <a:solidFill>
                  <a:srgbClr val="FF0000"/>
                </a:solidFill>
                <a:latin typeface="Adobe Jenson Pro" panose="020A0503050201030203" pitchFamily="18" charset="0"/>
                <a:ea typeface="楷体" panose="02010609060101010101" pitchFamily="49" charset="-122"/>
              </a:rPr>
              <a:t>持有到期收益</a:t>
            </a:r>
            <a:r>
              <a:rPr lang="en-US" altLang="zh-CN" sz="1600" b="1" dirty="0">
                <a:solidFill>
                  <a:srgbClr val="FF0000"/>
                </a:solidFill>
                <a:latin typeface="Adobe Jenson Pro" panose="020A0503050201030203" pitchFamily="18" charset="0"/>
                <a:ea typeface="楷体" panose="02010609060101010101" pitchFamily="49" charset="-122"/>
              </a:rPr>
              <a:t>IRR</a:t>
            </a:r>
            <a:endParaRPr lang="zh-CN" altLang="en-US" sz="1600" b="1" dirty="0">
              <a:solidFill>
                <a:srgbClr val="FF0000"/>
              </a:solidFill>
              <a:latin typeface="Adobe Jenson Pro" panose="020A0503050201030203" pitchFamily="18" charset="0"/>
              <a:ea typeface="楷体" panose="02010609060101010101" pitchFamily="49" charset="-122"/>
            </a:endParaRPr>
          </a:p>
        </p:txBody>
      </p:sp>
      <mc:AlternateContent xmlns:mc="http://schemas.openxmlformats.org/markup-compatibility/2006" xmlns:a14="http://schemas.microsoft.com/office/drawing/2010/main">
        <mc:Choice Requires="a14">
          <p:sp>
            <p:nvSpPr>
              <p:cNvPr id="22" name="文本框 21">
                <a:extLst>
                  <a:ext uri="{FF2B5EF4-FFF2-40B4-BE49-F238E27FC236}">
                    <a16:creationId xmlns:a16="http://schemas.microsoft.com/office/drawing/2014/main" id="{2687FB9B-704E-7B4E-B138-FBDDD7D2D2EE}"/>
                  </a:ext>
                </a:extLst>
              </p:cNvPr>
              <p:cNvSpPr txBox="1"/>
              <p:nvPr/>
            </p:nvSpPr>
            <p:spPr>
              <a:xfrm>
                <a:off x="1828800" y="3442493"/>
                <a:ext cx="8352928" cy="70256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US" altLang="zh-CN" i="1" kern="100">
                          <a:latin typeface="Cambria Math" panose="02040503050406030204" pitchFamily="18" charset="0"/>
                          <a:cs typeface="Times New Roman" panose="02020603050405020304" pitchFamily="18" charset="0"/>
                        </a:rPr>
                        <m:t>𝐼𝑅</m:t>
                      </m:r>
                      <m:sSub>
                        <m:sSubPr>
                          <m:ctrlPr>
                            <a:rPr lang="zh-CN" altLang="zh-CN" i="1" kern="100">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i="1" kern="100">
                              <a:latin typeface="Cambria Math" panose="02040503050406030204" pitchFamily="18" charset="0"/>
                              <a:cs typeface="Times New Roman" panose="02020603050405020304" pitchFamily="18" charset="0"/>
                            </a:rPr>
                            <m:t>𝑅</m:t>
                          </m:r>
                        </m:e>
                        <m:sub>
                          <m:r>
                            <a:rPr lang="en-US" altLang="zh-CN" i="1" kern="100">
                              <a:latin typeface="Cambria Math" panose="02040503050406030204" pitchFamily="18" charset="0"/>
                              <a:cs typeface="Times New Roman" panose="02020603050405020304" pitchFamily="18" charset="0"/>
                            </a:rPr>
                            <m:t>𝑗</m:t>
                          </m:r>
                          <m:r>
                            <a:rPr lang="en-US" altLang="zh-CN" i="1" kern="100">
                              <a:latin typeface="Cambria Math" panose="02040503050406030204" pitchFamily="18" charset="0"/>
                              <a:cs typeface="Times New Roman" panose="02020603050405020304" pitchFamily="18" charset="0"/>
                            </a:rPr>
                            <m:t>,</m:t>
                          </m:r>
                          <m:r>
                            <a:rPr lang="en-US" altLang="zh-CN" i="1" kern="100">
                              <a:latin typeface="Cambria Math" panose="02040503050406030204" pitchFamily="18" charset="0"/>
                              <a:cs typeface="Times New Roman" panose="02020603050405020304" pitchFamily="18" charset="0"/>
                            </a:rPr>
                            <m:t>𝑡</m:t>
                          </m:r>
                        </m:sub>
                      </m:sSub>
                      <m:r>
                        <a:rPr lang="zh-CN" altLang="zh-CN" i="1" kern="100">
                          <a:latin typeface="Cambria Math" panose="02040503050406030204" pitchFamily="18" charset="0"/>
                          <a:cs typeface="Times New Roman" panose="02020603050405020304" pitchFamily="18" charset="0"/>
                        </a:rPr>
                        <m:t>＝</m:t>
                      </m:r>
                      <m:f>
                        <m:fPr>
                          <m:ctrlPr>
                            <a:rPr lang="zh-CN" altLang="zh-CN" i="1" kern="100">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i="1" kern="100">
                              <a:latin typeface="Cambria Math" panose="02040503050406030204" pitchFamily="18" charset="0"/>
                              <a:cs typeface="Times New Roman" panose="02020603050405020304" pitchFamily="18" charset="0"/>
                            </a:rPr>
                            <m:t>𝑡</m:t>
                          </m:r>
                          <m:r>
                            <m:rPr>
                              <m:nor/>
                            </m:rPr>
                            <a:rPr lang="zh-CN" altLang="zh-CN" kern="100">
                              <a:latin typeface="Adobe Jenson Pro" panose="020A0503050201030203" pitchFamily="18" charset="0"/>
                              <a:ea typeface="微软雅黑" panose="020B0503020204020204" pitchFamily="34" charset="-122"/>
                              <a:cs typeface="微软雅黑" panose="020B0503020204020204" pitchFamily="34" charset="-122"/>
                            </a:rPr>
                            <m:t>  </m:t>
                          </m:r>
                          <m:r>
                            <a:rPr lang="zh-CN" altLang="zh-CN" kern="100">
                              <a:latin typeface="Cambria Math" panose="02040503050406030204" pitchFamily="18" charset="0"/>
                              <a:cs typeface="Times New Roman" panose="02020603050405020304" pitchFamily="18" charset="0"/>
                            </a:rPr>
                            <m:t>时刻锁定的债券</m:t>
                          </m:r>
                          <m:r>
                            <a:rPr lang="en-US" altLang="zh-CN" i="1" kern="100">
                              <a:latin typeface="Cambria Math" panose="02040503050406030204" pitchFamily="18" charset="0"/>
                              <a:cs typeface="Times New Roman" panose="02020603050405020304" pitchFamily="18" charset="0"/>
                            </a:rPr>
                            <m:t>𝑗</m:t>
                          </m:r>
                          <m:r>
                            <a:rPr lang="zh-CN" altLang="en-US" i="1" kern="100">
                              <a:latin typeface="Cambria Math" panose="02040503050406030204" pitchFamily="18" charset="0"/>
                              <a:ea typeface="宋体" panose="02010600030101010101" pitchFamily="2" charset="-122"/>
                              <a:cs typeface="Times New Roman" panose="02020603050405020304" pitchFamily="18" charset="0"/>
                            </a:rPr>
                            <m:t>的</m:t>
                          </m:r>
                          <m:r>
                            <m:rPr>
                              <m:sty m:val="p"/>
                            </m:rPr>
                            <a:rPr lang="en-US" altLang="zh-CN" b="0" i="0" kern="100" smtClean="0">
                              <a:latin typeface="Cambria Math" panose="02040503050406030204" pitchFamily="18" charset="0"/>
                              <a:ea typeface="宋体" panose="02010600030101010101" pitchFamily="2" charset="-122"/>
                              <a:cs typeface="Times New Roman" panose="02020603050405020304" pitchFamily="18" charset="0"/>
                            </a:rPr>
                            <m:t>T</m:t>
                          </m:r>
                          <m:r>
                            <a:rPr lang="zh-CN" altLang="en-US" i="1" kern="100">
                              <a:latin typeface="Cambria Math" panose="02040503050406030204" pitchFamily="18" charset="0"/>
                              <a:ea typeface="宋体" panose="02010600030101010101" pitchFamily="2" charset="-122"/>
                              <a:cs typeface="Times New Roman" panose="02020603050405020304" pitchFamily="18" charset="0"/>
                            </a:rPr>
                            <m:t>时刻</m:t>
                          </m:r>
                          <m:r>
                            <a:rPr lang="zh-CN" altLang="zh-CN" kern="100">
                              <a:latin typeface="Cambria Math" panose="02040503050406030204" pitchFamily="18" charset="0"/>
                              <a:cs typeface="Times New Roman" panose="02020603050405020304" pitchFamily="18" charset="0"/>
                            </a:rPr>
                            <m:t>期货全价</m:t>
                          </m:r>
                          <m:r>
                            <a:rPr lang="en-US" altLang="zh-CN" i="1" kern="100">
                              <a:latin typeface="Cambria Math" panose="02040503050406030204" pitchFamily="18" charset="0"/>
                              <a:cs typeface="Times New Roman" panose="02020603050405020304" pitchFamily="18" charset="0"/>
                            </a:rPr>
                            <m:t>−</m:t>
                          </m:r>
                          <m:r>
                            <a:rPr lang="en-US" altLang="zh-CN" i="1" kern="100">
                              <a:latin typeface="Cambria Math" panose="02040503050406030204" pitchFamily="18" charset="0"/>
                              <a:cs typeface="Times New Roman" panose="02020603050405020304" pitchFamily="18" charset="0"/>
                            </a:rPr>
                            <m:t>𝑡</m:t>
                          </m:r>
                          <m:r>
                            <m:rPr>
                              <m:nor/>
                            </m:rPr>
                            <a:rPr lang="zh-CN" altLang="zh-CN" kern="100">
                              <a:latin typeface="Adobe Jenson Pro" panose="020A0503050201030203" pitchFamily="18" charset="0"/>
                              <a:ea typeface="微软雅黑" panose="020B0503020204020204" pitchFamily="34" charset="-122"/>
                              <a:cs typeface="微软雅黑" panose="020B0503020204020204" pitchFamily="34" charset="-122"/>
                            </a:rPr>
                            <m:t>  </m:t>
                          </m:r>
                          <m:r>
                            <a:rPr lang="zh-CN" altLang="zh-CN" kern="100">
                              <a:latin typeface="Cambria Math" panose="02040503050406030204" pitchFamily="18" charset="0"/>
                              <a:cs typeface="Times New Roman" panose="02020603050405020304" pitchFamily="18" charset="0"/>
                            </a:rPr>
                            <m:t>时刻债券</m:t>
                          </m:r>
                          <m:r>
                            <a:rPr lang="en-US" altLang="zh-CN" i="1" kern="100">
                              <a:latin typeface="Cambria Math" panose="02040503050406030204" pitchFamily="18" charset="0"/>
                              <a:cs typeface="Times New Roman" panose="02020603050405020304" pitchFamily="18" charset="0"/>
                            </a:rPr>
                            <m:t>𝑗</m:t>
                          </m:r>
                          <m:r>
                            <m:rPr>
                              <m:nor/>
                            </m:rPr>
                            <a:rPr lang="zh-CN" altLang="zh-CN" kern="100">
                              <a:latin typeface="Adobe Jenson Pro" panose="020A0503050201030203" pitchFamily="18" charset="0"/>
                              <a:ea typeface="微软雅黑" panose="020B0503020204020204" pitchFamily="34" charset="-122"/>
                              <a:cs typeface="微软雅黑" panose="020B0503020204020204" pitchFamily="34" charset="-122"/>
                            </a:rPr>
                            <m:t> </m:t>
                          </m:r>
                          <m:r>
                            <a:rPr lang="zh-CN" altLang="zh-CN" kern="100">
                              <a:latin typeface="Cambria Math" panose="02040503050406030204" pitchFamily="18" charset="0"/>
                              <a:cs typeface="Times New Roman" panose="02020603050405020304" pitchFamily="18" charset="0"/>
                            </a:rPr>
                            <m:t>现</m:t>
                          </m:r>
                          <m:r>
                            <a:rPr lang="zh-CN" altLang="en-US" i="1" kern="100">
                              <a:latin typeface="Cambria Math" panose="02040503050406030204" pitchFamily="18" charset="0"/>
                              <a:ea typeface="宋体" panose="02010600030101010101" pitchFamily="2" charset="-122"/>
                              <a:cs typeface="Times New Roman" panose="02020603050405020304" pitchFamily="18" charset="0"/>
                            </a:rPr>
                            <m:t>货</m:t>
                          </m:r>
                          <m:r>
                            <a:rPr lang="zh-CN" altLang="zh-CN" kern="100">
                              <a:latin typeface="Cambria Math" panose="02040503050406030204" pitchFamily="18" charset="0"/>
                              <a:cs typeface="Times New Roman" panose="02020603050405020304" pitchFamily="18" charset="0"/>
                            </a:rPr>
                            <m:t>全价</m:t>
                          </m:r>
                        </m:num>
                        <m:den>
                          <m:r>
                            <a:rPr lang="en-US" altLang="zh-CN" i="1" kern="100">
                              <a:latin typeface="Cambria Math" panose="02040503050406030204" pitchFamily="18" charset="0"/>
                              <a:cs typeface="Times New Roman" panose="02020603050405020304" pitchFamily="18" charset="0"/>
                            </a:rPr>
                            <m:t>𝑡</m:t>
                          </m:r>
                          <m:r>
                            <m:rPr>
                              <m:nor/>
                            </m:rPr>
                            <a:rPr lang="zh-CN" altLang="zh-CN" kern="100">
                              <a:latin typeface="Adobe Jenson Pro" panose="020A0503050201030203" pitchFamily="18" charset="0"/>
                              <a:ea typeface="微软雅黑" panose="020B0503020204020204" pitchFamily="34" charset="-122"/>
                              <a:cs typeface="微软雅黑" panose="020B0503020204020204" pitchFamily="34" charset="-122"/>
                            </a:rPr>
                            <m:t>  </m:t>
                          </m:r>
                          <m:r>
                            <a:rPr lang="zh-CN" altLang="zh-CN" kern="100">
                              <a:latin typeface="Cambria Math" panose="02040503050406030204" pitchFamily="18" charset="0"/>
                              <a:cs typeface="Times New Roman" panose="02020603050405020304" pitchFamily="18" charset="0"/>
                            </a:rPr>
                            <m:t>时刻债券</m:t>
                          </m:r>
                          <m:r>
                            <a:rPr lang="en-US" altLang="zh-CN" i="1" kern="100">
                              <a:latin typeface="Cambria Math" panose="02040503050406030204" pitchFamily="18" charset="0"/>
                              <a:cs typeface="Times New Roman" panose="02020603050405020304" pitchFamily="18" charset="0"/>
                            </a:rPr>
                            <m:t>𝑗</m:t>
                          </m:r>
                          <m:r>
                            <m:rPr>
                              <m:nor/>
                            </m:rPr>
                            <a:rPr lang="zh-CN" altLang="zh-CN" kern="100">
                              <a:latin typeface="Adobe Jenson Pro" panose="020A0503050201030203" pitchFamily="18" charset="0"/>
                              <a:ea typeface="微软雅黑" panose="020B0503020204020204" pitchFamily="34" charset="-122"/>
                              <a:cs typeface="微软雅黑" panose="020B0503020204020204" pitchFamily="34" charset="-122"/>
                            </a:rPr>
                            <m:t> </m:t>
                          </m:r>
                          <m:r>
                            <a:rPr lang="zh-CN" altLang="zh-CN" kern="100">
                              <a:latin typeface="Cambria Math" panose="02040503050406030204" pitchFamily="18" charset="0"/>
                              <a:cs typeface="Times New Roman" panose="02020603050405020304" pitchFamily="18" charset="0"/>
                            </a:rPr>
                            <m:t>现货全价</m:t>
                          </m:r>
                        </m:den>
                      </m:f>
                      <m:r>
                        <a:rPr lang="en-US" altLang="zh-CN" i="1" kern="100">
                          <a:latin typeface="Cambria Math" panose="02040503050406030204" pitchFamily="18" charset="0"/>
                          <a:cs typeface="Times New Roman" panose="02020603050405020304" pitchFamily="18" charset="0"/>
                        </a:rPr>
                        <m:t>×</m:t>
                      </m:r>
                      <m:f>
                        <m:fPr>
                          <m:ctrlPr>
                            <a:rPr lang="zh-CN" altLang="zh-CN" i="1" kern="100">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i="1" kern="100">
                              <a:latin typeface="Cambria Math" panose="02040503050406030204" pitchFamily="18" charset="0"/>
                              <a:cs typeface="Times New Roman" panose="02020603050405020304" pitchFamily="18" charset="0"/>
                            </a:rPr>
                            <m:t>365</m:t>
                          </m:r>
                          <m:r>
                            <a:rPr lang="zh-CN" altLang="zh-CN" kern="100">
                              <a:latin typeface="Cambria Math" panose="02040503050406030204" pitchFamily="18" charset="0"/>
                              <a:cs typeface="Times New Roman" panose="02020603050405020304" pitchFamily="18" charset="0"/>
                            </a:rPr>
                            <m:t>或</m:t>
                          </m:r>
                          <m:r>
                            <a:rPr lang="en-US" altLang="zh-CN" i="1" kern="100">
                              <a:latin typeface="Cambria Math" panose="02040503050406030204" pitchFamily="18" charset="0"/>
                              <a:cs typeface="Times New Roman" panose="02020603050405020304" pitchFamily="18" charset="0"/>
                            </a:rPr>
                            <m:t>366</m:t>
                          </m:r>
                        </m:num>
                        <m:den>
                          <m:r>
                            <a:rPr lang="en-US" altLang="zh-CN" i="1" kern="100">
                              <a:latin typeface="Cambria Math" panose="02040503050406030204" pitchFamily="18" charset="0"/>
                              <a:cs typeface="Times New Roman" panose="02020603050405020304" pitchFamily="18" charset="0"/>
                            </a:rPr>
                            <m:t>𝑇</m:t>
                          </m:r>
                          <m:r>
                            <a:rPr lang="en-US" altLang="zh-CN" i="1" kern="100">
                              <a:latin typeface="Cambria Math" panose="02040503050406030204" pitchFamily="18" charset="0"/>
                              <a:cs typeface="Times New Roman" panose="02020603050405020304" pitchFamily="18" charset="0"/>
                            </a:rPr>
                            <m:t>−</m:t>
                          </m:r>
                          <m:r>
                            <a:rPr lang="en-US" altLang="zh-CN" i="1" kern="100">
                              <a:latin typeface="Cambria Math" panose="02040503050406030204" pitchFamily="18" charset="0"/>
                              <a:cs typeface="Times New Roman" panose="02020603050405020304" pitchFamily="18" charset="0"/>
                            </a:rPr>
                            <m:t>𝑡</m:t>
                          </m:r>
                        </m:den>
                      </m:f>
                    </m:oMath>
                  </m:oMathPara>
                </a14:m>
                <a:endParaRPr lang="zh-CN" altLang="en-US" dirty="0"/>
              </a:p>
            </p:txBody>
          </p:sp>
        </mc:Choice>
        <mc:Fallback xmlns="">
          <p:sp>
            <p:nvSpPr>
              <p:cNvPr id="22" name="文本框 21">
                <a:extLst>
                  <a:ext uri="{FF2B5EF4-FFF2-40B4-BE49-F238E27FC236}">
                    <a16:creationId xmlns:a16="http://schemas.microsoft.com/office/drawing/2014/main" id="{2687FB9B-704E-7B4E-B138-FBDDD7D2D2EE}"/>
                  </a:ext>
                </a:extLst>
              </p:cNvPr>
              <p:cNvSpPr txBox="1">
                <a:spLocks noRot="1" noChangeAspect="1" noMove="1" noResize="1" noEditPoints="1" noAdjustHandles="1" noChangeArrowheads="1" noChangeShapeType="1" noTextEdit="1"/>
              </p:cNvSpPr>
              <p:nvPr/>
            </p:nvSpPr>
            <p:spPr>
              <a:xfrm>
                <a:off x="1828800" y="3442493"/>
                <a:ext cx="8352928" cy="702565"/>
              </a:xfrm>
              <a:prstGeom prst="rect">
                <a:avLst/>
              </a:prstGeom>
              <a:blipFill>
                <a:blip r:embed="rId2"/>
                <a:stretch>
                  <a:fillRect b="-8929"/>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4148211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685800" y="102543"/>
            <a:ext cx="8229600" cy="918939"/>
          </a:xfrm>
        </p:spPr>
        <p:txBody>
          <a:bodyPr/>
          <a:lstStyle/>
          <a:p>
            <a:endParaRPr lang="zh-CN" altLang="en-US" dirty="0"/>
          </a:p>
        </p:txBody>
      </p:sp>
      <p:sp>
        <p:nvSpPr>
          <p:cNvPr id="3" name="文本占位符 2"/>
          <p:cNvSpPr>
            <a:spLocks noGrp="1"/>
          </p:cNvSpPr>
          <p:nvPr>
            <p:ph idx="1"/>
          </p:nvPr>
        </p:nvSpPr>
        <p:spPr>
          <a:xfrm>
            <a:off x="685800" y="1340769"/>
            <a:ext cx="9525000" cy="4790157"/>
          </a:xfrm>
        </p:spPr>
        <p:txBody>
          <a:bodyPr/>
          <a:lstStyle/>
          <a:p>
            <a:endParaRPr lang="en-US" altLang="zh-CN" dirty="0">
              <a:latin typeface="Adobe Jenson Pro" pitchFamily="18" charset="0"/>
              <a:cs typeface="Times New Roman" pitchFamily="18" charset="0"/>
            </a:endParaRPr>
          </a:p>
          <a:p>
            <a:r>
              <a:rPr lang="zh-CN" altLang="en-US" dirty="0"/>
              <a:t>若期货存续期内有付息</a:t>
            </a:r>
          </a:p>
          <a:p>
            <a:endParaRPr lang="zh-CN" altLang="en-US" dirty="0"/>
          </a:p>
        </p:txBody>
      </p:sp>
      <p:sp>
        <p:nvSpPr>
          <p:cNvPr id="4" name="Rectangle 2"/>
          <p:cNvSpPr>
            <a:spLocks noChangeArrowheads="1"/>
          </p:cNvSpPr>
          <p:nvPr/>
        </p:nvSpPr>
        <p:spPr bwMode="auto">
          <a:xfrm>
            <a:off x="152400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2" name="灯片编号占位符 1"/>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55</a:t>
            </a:fld>
            <a:endParaRPr lang="zh-CN" altLang="en-US" dirty="0"/>
          </a:p>
        </p:txBody>
      </p:sp>
      <mc:AlternateContent xmlns:mc="http://schemas.openxmlformats.org/markup-compatibility/2006" xmlns:a14="http://schemas.microsoft.com/office/drawing/2010/main">
        <mc:Choice Requires="a14">
          <p:sp>
            <p:nvSpPr>
              <p:cNvPr id="8" name="文本框 7">
                <a:extLst>
                  <a:ext uri="{FF2B5EF4-FFF2-40B4-BE49-F238E27FC236}">
                    <a16:creationId xmlns:a16="http://schemas.microsoft.com/office/drawing/2014/main" id="{9B6437BC-6DC8-47B0-B890-84F57F96DA09}"/>
                  </a:ext>
                </a:extLst>
              </p:cNvPr>
              <p:cNvSpPr txBox="1"/>
              <p:nvPr/>
            </p:nvSpPr>
            <p:spPr>
              <a:xfrm>
                <a:off x="1703513" y="3212977"/>
                <a:ext cx="5760639" cy="124431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US" altLang="zh-CN" i="1" kern="100">
                          <a:latin typeface="Cambria Math" panose="02040503050406030204" pitchFamily="18" charset="0"/>
                          <a:cs typeface="Times New Roman" panose="02020603050405020304" pitchFamily="18" charset="0"/>
                        </a:rPr>
                        <m:t>𝐼𝑅</m:t>
                      </m:r>
                      <m:sSub>
                        <m:sSubPr>
                          <m:ctrlPr>
                            <a:rPr lang="zh-CN" altLang="zh-CN" i="1" kern="100">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i="1" kern="100">
                              <a:latin typeface="Cambria Math" panose="02040503050406030204" pitchFamily="18" charset="0"/>
                              <a:cs typeface="Times New Roman" panose="02020603050405020304" pitchFamily="18" charset="0"/>
                            </a:rPr>
                            <m:t>𝑅</m:t>
                          </m:r>
                        </m:e>
                        <m:sub>
                          <m:r>
                            <a:rPr lang="en-US" altLang="zh-CN" i="1" kern="100">
                              <a:latin typeface="Cambria Math" panose="02040503050406030204" pitchFamily="18" charset="0"/>
                              <a:cs typeface="Times New Roman" panose="02020603050405020304" pitchFamily="18" charset="0"/>
                            </a:rPr>
                            <m:t>𝑗</m:t>
                          </m:r>
                          <m:r>
                            <a:rPr lang="en-US" altLang="zh-CN" i="1" kern="100">
                              <a:latin typeface="Cambria Math" panose="02040503050406030204" pitchFamily="18" charset="0"/>
                              <a:cs typeface="Times New Roman" panose="02020603050405020304" pitchFamily="18" charset="0"/>
                            </a:rPr>
                            <m:t>,</m:t>
                          </m:r>
                          <m:r>
                            <a:rPr lang="en-US" altLang="zh-CN" i="1" kern="100">
                              <a:latin typeface="Cambria Math" panose="02040503050406030204" pitchFamily="18" charset="0"/>
                              <a:cs typeface="Times New Roman" panose="02020603050405020304" pitchFamily="18" charset="0"/>
                            </a:rPr>
                            <m:t>𝑡</m:t>
                          </m:r>
                        </m:sub>
                      </m:sSub>
                      <m:r>
                        <a:rPr lang="en-US" altLang="zh-CN" i="1" kern="100">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i="1" kern="100">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i="1" kern="100">
                              <a:latin typeface="Cambria Math" panose="02040503050406030204" pitchFamily="18" charset="0"/>
                              <a:cs typeface="Times New Roman" panose="02020603050405020304" pitchFamily="18" charset="0"/>
                            </a:rPr>
                            <m:t>𝑡</m:t>
                          </m:r>
                          <m:r>
                            <m:rPr>
                              <m:nor/>
                            </m:rPr>
                            <a:rPr lang="zh-CN" altLang="zh-CN" kern="100">
                              <a:latin typeface="Adobe Jenson Pro" panose="020A0503050201030203" pitchFamily="18" charset="0"/>
                              <a:ea typeface="微软雅黑" panose="020B0503020204020204" pitchFamily="34" charset="-122"/>
                              <a:cs typeface="微软雅黑" panose="020B0503020204020204" pitchFamily="34" charset="-122"/>
                            </a:rPr>
                            <m:t>  </m:t>
                          </m:r>
                          <m:r>
                            <a:rPr lang="zh-CN" altLang="zh-CN" kern="100">
                              <a:latin typeface="Cambria Math" panose="02040503050406030204" pitchFamily="18" charset="0"/>
                              <a:cs typeface="Times New Roman" panose="02020603050405020304" pitchFamily="18" charset="0"/>
                            </a:rPr>
                            <m:t>时刻锁定的债券</m:t>
                          </m:r>
                          <m:r>
                            <m:rPr>
                              <m:nor/>
                            </m:rPr>
                            <a:rPr lang="en-US" altLang="zh-CN" i="1" kern="100">
                              <a:latin typeface="Cambria Math" panose="02040503050406030204" pitchFamily="18" charset="0"/>
                              <a:ea typeface="微软雅黑" panose="020B0503020204020204" pitchFamily="34" charset="-122"/>
                              <a:cs typeface="微软雅黑" panose="020B0503020204020204" pitchFamily="34" charset="-122"/>
                            </a:rPr>
                            <m:t>j</m:t>
                          </m:r>
                          <m:r>
                            <a:rPr lang="zh-CN" altLang="zh-CN" kern="100">
                              <a:latin typeface="Cambria Math" panose="02040503050406030204" pitchFamily="18" charset="0"/>
                              <a:cs typeface="Times New Roman" panose="02020603050405020304" pitchFamily="18" charset="0"/>
                            </a:rPr>
                            <m:t>期货交割全价</m:t>
                          </m:r>
                          <m:r>
                            <a:rPr lang="en-US" altLang="zh-CN" i="1" kern="100">
                              <a:latin typeface="Cambria Math" panose="02040503050406030204" pitchFamily="18" charset="0"/>
                              <a:cs typeface="Times New Roman" panose="02020603050405020304" pitchFamily="18" charset="0"/>
                            </a:rPr>
                            <m:t>−</m:t>
                          </m:r>
                          <m:r>
                            <a:rPr lang="en-US" altLang="zh-CN" i="1" kern="100">
                              <a:latin typeface="Cambria Math" panose="02040503050406030204" pitchFamily="18" charset="0"/>
                              <a:cs typeface="Times New Roman" panose="02020603050405020304" pitchFamily="18" charset="0"/>
                            </a:rPr>
                            <m:t>𝑡</m:t>
                          </m:r>
                          <m:r>
                            <m:rPr>
                              <m:nor/>
                            </m:rPr>
                            <a:rPr lang="zh-CN" altLang="zh-CN" kern="100">
                              <a:latin typeface="Adobe Jenson Pro" panose="020A0503050201030203" pitchFamily="18" charset="0"/>
                              <a:ea typeface="微软雅黑" panose="020B0503020204020204" pitchFamily="34" charset="-122"/>
                              <a:cs typeface="微软雅黑" panose="020B0503020204020204" pitchFamily="34" charset="-122"/>
                            </a:rPr>
                            <m:t>  </m:t>
                          </m:r>
                          <m:r>
                            <a:rPr lang="zh-CN" altLang="zh-CN" kern="100">
                              <a:latin typeface="Cambria Math" panose="02040503050406030204" pitchFamily="18" charset="0"/>
                              <a:cs typeface="Times New Roman" panose="02020603050405020304" pitchFamily="18" charset="0"/>
                            </a:rPr>
                            <m:t>时刻债券</m:t>
                          </m:r>
                          <m:r>
                            <a:rPr lang="en-US" altLang="zh-CN" i="1" kern="100">
                              <a:latin typeface="Cambria Math" panose="02040503050406030204" pitchFamily="18" charset="0"/>
                              <a:cs typeface="Times New Roman" panose="02020603050405020304" pitchFamily="18" charset="0"/>
                            </a:rPr>
                            <m:t>𝑗</m:t>
                          </m:r>
                          <m:r>
                            <a:rPr lang="zh-CN" altLang="zh-CN" kern="100">
                              <a:latin typeface="Cambria Math" panose="02040503050406030204" pitchFamily="18" charset="0"/>
                              <a:cs typeface="Times New Roman" panose="02020603050405020304" pitchFamily="18" charset="0"/>
                            </a:rPr>
                            <m:t>现货全价</m:t>
                          </m:r>
                          <m:r>
                            <a:rPr lang="en-US" altLang="zh-CN" i="1" kern="100">
                              <a:latin typeface="Cambria Math" panose="02040503050406030204" pitchFamily="18" charset="0"/>
                              <a:cs typeface="Times New Roman" panose="02020603050405020304" pitchFamily="18" charset="0"/>
                            </a:rPr>
                            <m:t>+</m:t>
                          </m:r>
                          <m:r>
                            <a:rPr lang="zh-CN" altLang="zh-CN" kern="100">
                              <a:latin typeface="Cambria Math" panose="02040503050406030204" pitchFamily="18" charset="0"/>
                              <a:cs typeface="Times New Roman" panose="02020603050405020304" pitchFamily="18" charset="0"/>
                            </a:rPr>
                            <m:t>期货剩余期限内债券</m:t>
                          </m:r>
                          <m:r>
                            <a:rPr lang="en-US" altLang="zh-CN" i="1" kern="100">
                              <a:latin typeface="Cambria Math" panose="02040503050406030204" pitchFamily="18" charset="0"/>
                              <a:cs typeface="Times New Roman" panose="02020603050405020304" pitchFamily="18" charset="0"/>
                            </a:rPr>
                            <m:t>𝑗</m:t>
                          </m:r>
                          <m:r>
                            <a:rPr lang="zh-CN" altLang="zh-CN" kern="100">
                              <a:latin typeface="Cambria Math" panose="02040503050406030204" pitchFamily="18" charset="0"/>
                              <a:cs typeface="Times New Roman" panose="02020603050405020304" pitchFamily="18" charset="0"/>
                            </a:rPr>
                            <m:t>付息</m:t>
                          </m:r>
                        </m:num>
                        <m:den>
                          <m:r>
                            <a:rPr lang="en-US" altLang="zh-CN" i="1" kern="100">
                              <a:latin typeface="Cambria Math" panose="02040503050406030204" pitchFamily="18" charset="0"/>
                              <a:cs typeface="Times New Roman" panose="02020603050405020304" pitchFamily="18" charset="0"/>
                            </a:rPr>
                            <m:t>𝑡</m:t>
                          </m:r>
                          <m:r>
                            <a:rPr lang="zh-CN" altLang="zh-CN" kern="100">
                              <a:latin typeface="Cambria Math" panose="02040503050406030204" pitchFamily="18" charset="0"/>
                              <a:cs typeface="Times New Roman" panose="02020603050405020304" pitchFamily="18" charset="0"/>
                            </a:rPr>
                            <m:t>时刻债券</m:t>
                          </m:r>
                          <m:r>
                            <a:rPr lang="en-US" altLang="zh-CN" i="1" kern="100">
                              <a:latin typeface="Cambria Math" panose="02040503050406030204" pitchFamily="18" charset="0"/>
                              <a:cs typeface="Times New Roman" panose="02020603050405020304" pitchFamily="18" charset="0"/>
                            </a:rPr>
                            <m:t>𝑗</m:t>
                          </m:r>
                          <m:r>
                            <a:rPr lang="zh-CN" altLang="zh-CN" kern="100">
                              <a:latin typeface="Cambria Math" panose="02040503050406030204" pitchFamily="18" charset="0"/>
                              <a:cs typeface="Times New Roman" panose="02020603050405020304" pitchFamily="18" charset="0"/>
                            </a:rPr>
                            <m:t>现货全价</m:t>
                          </m:r>
                          <m:r>
                            <a:rPr lang="en-US" altLang="zh-CN" i="1" kern="100">
                              <a:latin typeface="Cambria Math" panose="02040503050406030204" pitchFamily="18" charset="0"/>
                              <a:cs typeface="Times New Roman" panose="02020603050405020304" pitchFamily="18" charset="0"/>
                            </a:rPr>
                            <m:t>×</m:t>
                          </m:r>
                          <m:f>
                            <m:fPr>
                              <m:ctrlPr>
                                <a:rPr lang="zh-CN" altLang="zh-CN" i="1" kern="100">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i="1" kern="100">
                                  <a:latin typeface="Cambria Math" panose="02040503050406030204" pitchFamily="18" charset="0"/>
                                  <a:cs typeface="Times New Roman" panose="02020603050405020304" pitchFamily="18" charset="0"/>
                                </a:rPr>
                                <m:t>𝑇</m:t>
                              </m:r>
                              <m:r>
                                <a:rPr lang="en-US" altLang="zh-CN" i="1" kern="100">
                                  <a:latin typeface="Cambria Math" panose="02040503050406030204" pitchFamily="18" charset="0"/>
                                  <a:cs typeface="Times New Roman" panose="02020603050405020304" pitchFamily="18" charset="0"/>
                                </a:rPr>
                                <m:t>−</m:t>
                              </m:r>
                              <m:r>
                                <a:rPr lang="en-US" altLang="zh-CN" i="1" kern="100">
                                  <a:latin typeface="Cambria Math" panose="02040503050406030204" pitchFamily="18" charset="0"/>
                                  <a:cs typeface="Times New Roman" panose="02020603050405020304" pitchFamily="18" charset="0"/>
                                </a:rPr>
                                <m:t>𝑡</m:t>
                              </m:r>
                            </m:num>
                            <m:den>
                              <m:r>
                                <a:rPr lang="en-US" altLang="zh-CN" i="1" kern="100">
                                  <a:latin typeface="Cambria Math" panose="02040503050406030204" pitchFamily="18" charset="0"/>
                                  <a:cs typeface="Times New Roman" panose="02020603050405020304" pitchFamily="18" charset="0"/>
                                </a:rPr>
                                <m:t>365</m:t>
                              </m:r>
                              <m:r>
                                <a:rPr lang="zh-CN" altLang="zh-CN" kern="100">
                                  <a:latin typeface="Cambria Math" panose="02040503050406030204" pitchFamily="18" charset="0"/>
                                  <a:cs typeface="Times New Roman" panose="02020603050405020304" pitchFamily="18" charset="0"/>
                                </a:rPr>
                                <m:t>或</m:t>
                              </m:r>
                              <m:r>
                                <a:rPr lang="en-US" altLang="zh-CN" i="1" kern="100">
                                  <a:latin typeface="Cambria Math" panose="02040503050406030204" pitchFamily="18" charset="0"/>
                                  <a:cs typeface="Times New Roman" panose="02020603050405020304" pitchFamily="18" charset="0"/>
                                </a:rPr>
                                <m:t>366</m:t>
                              </m:r>
                            </m:den>
                          </m:f>
                          <m:r>
                            <a:rPr lang="en-US" altLang="zh-CN" i="1" kern="100">
                              <a:latin typeface="Cambria Math" panose="02040503050406030204" pitchFamily="18" charset="0"/>
                              <a:cs typeface="Times New Roman" panose="02020603050405020304" pitchFamily="18" charset="0"/>
                            </a:rPr>
                            <m:t>−</m:t>
                          </m:r>
                          <m:nary>
                            <m:naryPr>
                              <m:chr m:val="∑"/>
                              <m:limLoc m:val="undOvr"/>
                              <m:grow m:val="on"/>
                              <m:supHide m:val="on"/>
                              <m:ctrlPr>
                                <a:rPr lang="zh-CN" altLang="zh-CN" i="1" kern="100">
                                  <a:latin typeface="Cambria Math" panose="02040503050406030204" pitchFamily="18" charset="0"/>
                                  <a:ea typeface="Cambria Math" panose="02040503050406030204" pitchFamily="18" charset="0"/>
                                  <a:cs typeface="Times New Roman" panose="02020603050405020304" pitchFamily="18" charset="0"/>
                                </a:rPr>
                              </m:ctrlPr>
                            </m:naryPr>
                            <m:sub>
                              <m:r>
                                <a:rPr lang="en-US" altLang="zh-CN" i="1" kern="100">
                                  <a:latin typeface="Cambria Math" panose="02040503050406030204" pitchFamily="18" charset="0"/>
                                  <a:cs typeface="Times New Roman" panose="02020603050405020304" pitchFamily="18" charset="0"/>
                                </a:rPr>
                                <m:t>𝑖</m:t>
                              </m:r>
                            </m:sub>
                            <m:sup/>
                            <m:e>
                              <m:r>
                                <a:rPr lang="zh-CN" altLang="zh-CN" kern="100">
                                  <a:latin typeface="Cambria Math" panose="02040503050406030204" pitchFamily="18" charset="0"/>
                                  <a:cs typeface="Times New Roman" panose="02020603050405020304" pitchFamily="18" charset="0"/>
                                </a:rPr>
                                <m:t>期货剩余期限内债券</m:t>
                              </m:r>
                              <m:r>
                                <a:rPr lang="en-US" altLang="zh-CN" i="1" kern="100">
                                  <a:latin typeface="Cambria Math" panose="02040503050406030204" pitchFamily="18" charset="0"/>
                                  <a:cs typeface="Times New Roman" panose="02020603050405020304" pitchFamily="18" charset="0"/>
                                </a:rPr>
                                <m:t>𝑗</m:t>
                              </m:r>
                              <m:r>
                                <a:rPr lang="zh-CN" altLang="zh-CN" kern="100">
                                  <a:latin typeface="Cambria Math" panose="02040503050406030204" pitchFamily="18" charset="0"/>
                                  <a:cs typeface="Times New Roman" panose="02020603050405020304" pitchFamily="18" charset="0"/>
                                </a:rPr>
                                <m:t>付</m:t>
                              </m:r>
                              <m:sSub>
                                <m:sSubPr>
                                  <m:ctrlPr>
                                    <a:rPr lang="zh-CN" altLang="zh-CN" i="1" kern="100">
                                      <a:latin typeface="Cambria Math" panose="02040503050406030204" pitchFamily="18" charset="0"/>
                                      <a:ea typeface="Cambria Math" panose="02040503050406030204" pitchFamily="18" charset="0"/>
                                      <a:cs typeface="Times New Roman" panose="02020603050405020304" pitchFamily="18" charset="0"/>
                                    </a:rPr>
                                  </m:ctrlPr>
                                </m:sSubPr>
                                <m:e>
                                  <m:r>
                                    <a:rPr lang="zh-CN" altLang="zh-CN" kern="100">
                                      <a:latin typeface="Cambria Math" panose="02040503050406030204" pitchFamily="18" charset="0"/>
                                      <a:cs typeface="Times New Roman" panose="02020603050405020304" pitchFamily="18" charset="0"/>
                                    </a:rPr>
                                    <m:t>息</m:t>
                                  </m:r>
                                </m:e>
                                <m:sub>
                                  <m:r>
                                    <a:rPr lang="en-US" altLang="zh-CN" i="1" kern="100">
                                      <a:latin typeface="Cambria Math" panose="02040503050406030204" pitchFamily="18" charset="0"/>
                                      <a:cs typeface="Times New Roman" panose="02020603050405020304" pitchFamily="18" charset="0"/>
                                    </a:rPr>
                                    <m:t>𝑖</m:t>
                                  </m:r>
                                </m:sub>
                              </m:sSub>
                              <m:r>
                                <a:rPr lang="en-US" altLang="zh-CN" i="1" kern="100">
                                  <a:latin typeface="Cambria Math" panose="02040503050406030204" pitchFamily="18" charset="0"/>
                                  <a:cs typeface="Times New Roman" panose="02020603050405020304" pitchFamily="18" charset="0"/>
                                </a:rPr>
                                <m:t>×</m:t>
                              </m:r>
                              <m:f>
                                <m:fPr>
                                  <m:ctrlPr>
                                    <a:rPr lang="zh-CN" altLang="zh-CN" i="1" kern="100">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i="1" kern="100">
                                      <a:latin typeface="Cambria Math" panose="02040503050406030204" pitchFamily="18" charset="0"/>
                                      <a:cs typeface="Times New Roman" panose="02020603050405020304" pitchFamily="18" charset="0"/>
                                    </a:rPr>
                                    <m:t>𝑇</m:t>
                                  </m:r>
                                  <m:r>
                                    <a:rPr lang="en-US" altLang="zh-CN" i="1" kern="100">
                                      <a:latin typeface="Cambria Math" panose="02040503050406030204" pitchFamily="18" charset="0"/>
                                      <a:cs typeface="Times New Roman" panose="02020603050405020304" pitchFamily="18" charset="0"/>
                                    </a:rPr>
                                    <m:t>−</m:t>
                                  </m:r>
                                  <m:sSub>
                                    <m:sSubPr>
                                      <m:ctrlPr>
                                        <a:rPr lang="zh-CN" altLang="zh-CN" i="1" kern="100">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i="1" kern="100">
                                          <a:latin typeface="Cambria Math" panose="02040503050406030204" pitchFamily="18" charset="0"/>
                                          <a:cs typeface="Times New Roman" panose="02020603050405020304" pitchFamily="18" charset="0"/>
                                        </a:rPr>
                                        <m:t>𝜏</m:t>
                                      </m:r>
                                    </m:e>
                                    <m:sub>
                                      <m:r>
                                        <a:rPr lang="en-US" altLang="zh-CN" i="1" kern="100">
                                          <a:latin typeface="Cambria Math" panose="02040503050406030204" pitchFamily="18" charset="0"/>
                                          <a:cs typeface="Times New Roman" panose="02020603050405020304" pitchFamily="18" charset="0"/>
                                        </a:rPr>
                                        <m:t>𝑖</m:t>
                                      </m:r>
                                    </m:sub>
                                  </m:sSub>
                                </m:num>
                                <m:den>
                                  <m:r>
                                    <a:rPr lang="en-US" altLang="zh-CN" i="1" kern="100">
                                      <a:latin typeface="Cambria Math" panose="02040503050406030204" pitchFamily="18" charset="0"/>
                                      <a:cs typeface="Times New Roman" panose="02020603050405020304" pitchFamily="18" charset="0"/>
                                    </a:rPr>
                                    <m:t>365</m:t>
                                  </m:r>
                                  <m:r>
                                    <a:rPr lang="zh-CN" altLang="zh-CN" kern="100">
                                      <a:latin typeface="Cambria Math" panose="02040503050406030204" pitchFamily="18" charset="0"/>
                                      <a:cs typeface="Times New Roman" panose="02020603050405020304" pitchFamily="18" charset="0"/>
                                    </a:rPr>
                                    <m:t>或</m:t>
                                  </m:r>
                                  <m:r>
                                    <a:rPr lang="en-US" altLang="zh-CN" i="1" kern="100">
                                      <a:latin typeface="Cambria Math" panose="02040503050406030204" pitchFamily="18" charset="0"/>
                                      <a:cs typeface="Times New Roman" panose="02020603050405020304" pitchFamily="18" charset="0"/>
                                    </a:rPr>
                                    <m:t>366</m:t>
                                  </m:r>
                                </m:den>
                              </m:f>
                            </m:e>
                          </m:nary>
                        </m:den>
                      </m:f>
                    </m:oMath>
                  </m:oMathPara>
                </a14:m>
                <a:endParaRPr lang="zh-CN" altLang="en-US" dirty="0"/>
              </a:p>
            </p:txBody>
          </p:sp>
        </mc:Choice>
        <mc:Fallback xmlns="">
          <p:sp>
            <p:nvSpPr>
              <p:cNvPr id="8" name="文本框 7">
                <a:extLst>
                  <a:ext uri="{FF2B5EF4-FFF2-40B4-BE49-F238E27FC236}">
                    <a16:creationId xmlns:a16="http://schemas.microsoft.com/office/drawing/2014/main" id="{9B6437BC-6DC8-47B0-B890-84F57F96DA09}"/>
                  </a:ext>
                </a:extLst>
              </p:cNvPr>
              <p:cNvSpPr txBox="1">
                <a:spLocks noRot="1" noChangeAspect="1" noMove="1" noResize="1" noEditPoints="1" noAdjustHandles="1" noChangeArrowheads="1" noChangeShapeType="1" noTextEdit="1"/>
              </p:cNvSpPr>
              <p:nvPr/>
            </p:nvSpPr>
            <p:spPr>
              <a:xfrm>
                <a:off x="1703513" y="3212977"/>
                <a:ext cx="5760639" cy="1244315"/>
              </a:xfrm>
              <a:prstGeom prst="rect">
                <a:avLst/>
              </a:prstGeom>
              <a:blipFill>
                <a:blip r:embed="rId3"/>
                <a:stretch>
                  <a:fillRect t="-29293" r="-52308" b="-11313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699194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标题 1">
            <a:extLst>
              <a:ext uri="{FF2B5EF4-FFF2-40B4-BE49-F238E27FC236}">
                <a16:creationId xmlns:a16="http://schemas.microsoft.com/office/drawing/2014/main" id="{14B37264-80B3-3143-AE8B-5197A56BA946}"/>
              </a:ext>
            </a:extLst>
          </p:cNvPr>
          <p:cNvSpPr>
            <a:spLocks noGrp="1" noChangeArrowheads="1"/>
          </p:cNvSpPr>
          <p:nvPr>
            <p:ph type="title"/>
          </p:nvPr>
        </p:nvSpPr>
        <p:spPr>
          <a:xfrm>
            <a:off x="656760" y="86659"/>
            <a:ext cx="10849440" cy="846138"/>
          </a:xfrm>
        </p:spPr>
        <p:txBody>
          <a:bodyPr/>
          <a:lstStyle/>
          <a:p>
            <a:r>
              <a:rPr lang="zh-CN" altLang="en-US" sz="4400" dirty="0"/>
              <a:t>国债期货系列案例之四</a:t>
            </a:r>
            <a:r>
              <a:rPr lang="zh-CN" altLang="en-US" sz="4400" dirty="0">
                <a:ea typeface="Adobe 黑体 Std R" panose="020B0400000000000000" pitchFamily="34" charset="-128"/>
              </a:rPr>
              <a:t>：</a:t>
            </a:r>
            <a:r>
              <a:rPr lang="en-US" altLang="zh-CN" sz="4400" dirty="0">
                <a:ea typeface="Adobe 黑体 Std R" panose="020B0400000000000000" pitchFamily="34" charset="-128"/>
              </a:rPr>
              <a:t>IRR</a:t>
            </a:r>
            <a:r>
              <a:rPr lang="zh-CN" altLang="en-US" sz="4400" dirty="0">
                <a:ea typeface="Adobe 黑体 Std R" panose="020B0400000000000000" pitchFamily="34" charset="-128"/>
              </a:rPr>
              <a:t>与准</a:t>
            </a:r>
            <a:r>
              <a:rPr lang="en-US" altLang="zh-CN" sz="4400" dirty="0" err="1">
                <a:ea typeface="Adobe 黑体 Std R" panose="020B0400000000000000" pitchFamily="34" charset="-128"/>
              </a:rPr>
              <a:t>CTD</a:t>
            </a:r>
            <a:r>
              <a:rPr lang="zh-CN" altLang="en-US" sz="4400" dirty="0">
                <a:ea typeface="Adobe 黑体 Std R" panose="020B0400000000000000" pitchFamily="34" charset="-128"/>
              </a:rPr>
              <a:t>券</a:t>
            </a:r>
          </a:p>
        </p:txBody>
      </p:sp>
      <p:sp>
        <p:nvSpPr>
          <p:cNvPr id="3" name="内容占位符 2">
            <a:extLst>
              <a:ext uri="{FF2B5EF4-FFF2-40B4-BE49-F238E27FC236}">
                <a16:creationId xmlns:a16="http://schemas.microsoft.com/office/drawing/2014/main" id="{8B13A36C-482A-FB43-BE12-A9CBDE89AFBB}"/>
              </a:ext>
            </a:extLst>
          </p:cNvPr>
          <p:cNvSpPr>
            <a:spLocks noGrp="1"/>
          </p:cNvSpPr>
          <p:nvPr>
            <p:ph idx="1"/>
          </p:nvPr>
        </p:nvSpPr>
        <p:spPr>
          <a:xfrm>
            <a:off x="620712" y="1295400"/>
            <a:ext cx="11037887" cy="5183187"/>
          </a:xfrm>
        </p:spPr>
        <p:txBody>
          <a:bodyPr/>
          <a:lstStyle/>
          <a:p>
            <a:pPr indent="266700" algn="just"/>
            <a:r>
              <a:rPr lang="en-US" altLang="zh-CN" sz="2100" dirty="0"/>
              <a:t>2023</a:t>
            </a:r>
            <a:r>
              <a:rPr lang="zh-CN" altLang="zh-CN" sz="2100" dirty="0"/>
              <a:t>年</a:t>
            </a:r>
            <a:r>
              <a:rPr lang="en-US" altLang="zh-CN" sz="2100" dirty="0"/>
              <a:t>9</a:t>
            </a:r>
            <a:r>
              <a:rPr lang="zh-CN" altLang="zh-CN" sz="2100" dirty="0"/>
              <a:t>月</a:t>
            </a:r>
            <a:r>
              <a:rPr lang="en-US" altLang="zh-CN" sz="2100" dirty="0"/>
              <a:t>28</a:t>
            </a:r>
            <a:r>
              <a:rPr lang="zh-CN" altLang="zh-CN" sz="2100" dirty="0"/>
              <a:t>日，</a:t>
            </a:r>
            <a:r>
              <a:rPr lang="en-US" altLang="zh-CN" sz="2100" dirty="0"/>
              <a:t>10</a:t>
            </a:r>
            <a:r>
              <a:rPr lang="zh-CN" altLang="zh-CN" sz="2100" dirty="0"/>
              <a:t>年期国债期货合约</a:t>
            </a:r>
            <a:r>
              <a:rPr lang="en-US" altLang="zh-CN" sz="2100" dirty="0"/>
              <a:t>T2312</a:t>
            </a:r>
            <a:r>
              <a:rPr lang="zh-CN" altLang="zh-CN" sz="2100" dirty="0"/>
              <a:t>报价为</a:t>
            </a:r>
            <a:r>
              <a:rPr lang="en-US" altLang="zh-CN" sz="2100" dirty="0"/>
              <a:t>101.785</a:t>
            </a:r>
            <a:r>
              <a:rPr lang="zh-CN" altLang="zh-CN" sz="2100" dirty="0"/>
              <a:t>元，共有</a:t>
            </a:r>
            <a:r>
              <a:rPr lang="en-US" altLang="zh-CN" sz="2100" dirty="0"/>
              <a:t>13 </a:t>
            </a:r>
            <a:r>
              <a:rPr lang="zh-CN" altLang="zh-CN" sz="2100" dirty="0"/>
              <a:t>只可交割券，分别为国债</a:t>
            </a:r>
            <a:r>
              <a:rPr lang="en-US" altLang="zh-CN" sz="2100" dirty="0"/>
              <a:t>230019</a:t>
            </a:r>
            <a:r>
              <a:rPr lang="zh-CN" altLang="zh-CN" sz="2100" dirty="0"/>
              <a:t>、</a:t>
            </a:r>
            <a:r>
              <a:rPr lang="en-US" altLang="zh-CN" sz="2100" dirty="0"/>
              <a:t>230014</a:t>
            </a:r>
            <a:r>
              <a:rPr lang="zh-CN" altLang="zh-CN" sz="2100" dirty="0"/>
              <a:t>、</a:t>
            </a:r>
            <a:r>
              <a:rPr lang="en-US" altLang="zh-CN" sz="2100" dirty="0"/>
              <a:t>220003</a:t>
            </a:r>
            <a:r>
              <a:rPr lang="zh-CN" altLang="zh-CN" sz="2100" dirty="0"/>
              <a:t>、</a:t>
            </a:r>
            <a:r>
              <a:rPr lang="en-US" altLang="zh-CN" sz="2100" dirty="0"/>
              <a:t>220017</a:t>
            </a:r>
            <a:r>
              <a:rPr lang="zh-CN" altLang="zh-CN" sz="2100" dirty="0"/>
              <a:t>、</a:t>
            </a:r>
            <a:r>
              <a:rPr lang="en-US" altLang="zh-CN" sz="2100" dirty="0"/>
              <a:t>220010</a:t>
            </a:r>
            <a:r>
              <a:rPr lang="zh-CN" altLang="zh-CN" sz="2100" dirty="0"/>
              <a:t>、</a:t>
            </a:r>
            <a:r>
              <a:rPr lang="en-US" altLang="zh-CN" sz="2100" dirty="0"/>
              <a:t>220019</a:t>
            </a:r>
            <a:r>
              <a:rPr lang="zh-CN" altLang="zh-CN" sz="2100" dirty="0"/>
              <a:t>、</a:t>
            </a:r>
            <a:r>
              <a:rPr lang="en-US" altLang="zh-CN" sz="2100" dirty="0"/>
              <a:t>210017</a:t>
            </a:r>
            <a:r>
              <a:rPr lang="zh-CN" altLang="zh-CN" sz="2100" dirty="0"/>
              <a:t>、</a:t>
            </a:r>
            <a:r>
              <a:rPr lang="en-US" altLang="zh-CN" sz="2100" dirty="0"/>
              <a:t>230012</a:t>
            </a:r>
            <a:r>
              <a:rPr lang="zh-CN" altLang="zh-CN" sz="2100" dirty="0"/>
              <a:t>、</a:t>
            </a:r>
            <a:r>
              <a:rPr lang="en-US" altLang="zh-CN" sz="2100" dirty="0"/>
              <a:t>220025</a:t>
            </a:r>
            <a:r>
              <a:rPr lang="zh-CN" altLang="zh-CN" sz="2100" dirty="0"/>
              <a:t>、</a:t>
            </a:r>
            <a:r>
              <a:rPr lang="en-US" altLang="zh-CN" sz="2100" dirty="0"/>
              <a:t>230018</a:t>
            </a:r>
            <a:r>
              <a:rPr lang="zh-CN" altLang="zh-CN" sz="2100" dirty="0"/>
              <a:t>、</a:t>
            </a:r>
            <a:r>
              <a:rPr lang="en-US" altLang="zh-CN" sz="2100" dirty="0"/>
              <a:t>210009</a:t>
            </a:r>
            <a:r>
              <a:rPr lang="zh-CN" altLang="zh-CN" sz="2100" dirty="0"/>
              <a:t>、</a:t>
            </a:r>
            <a:r>
              <a:rPr lang="en-US" altLang="zh-CN" sz="2100" dirty="0"/>
              <a:t>230004</a:t>
            </a:r>
            <a:r>
              <a:rPr lang="zh-CN" altLang="zh-CN" sz="2100" dirty="0"/>
              <a:t>、</a:t>
            </a:r>
            <a:r>
              <a:rPr lang="en-US" altLang="zh-CN" sz="2100" dirty="0"/>
              <a:t>200016</a:t>
            </a:r>
            <a:r>
              <a:rPr lang="zh-CN" altLang="zh-CN" sz="2100" dirty="0"/>
              <a:t>（除</a:t>
            </a:r>
            <a:r>
              <a:rPr lang="en-US" altLang="zh-CN" sz="2100" dirty="0"/>
              <a:t>230019</a:t>
            </a:r>
            <a:r>
              <a:rPr lang="zh-CN" altLang="zh-CN" sz="2100" dirty="0"/>
              <a:t>、</a:t>
            </a:r>
            <a:r>
              <a:rPr lang="en-US" altLang="zh-CN" sz="2100" dirty="0"/>
              <a:t>230014</a:t>
            </a:r>
            <a:r>
              <a:rPr lang="zh-CN" altLang="zh-CN" sz="2100" dirty="0"/>
              <a:t>为一年支付一次利息以外，其余均为一年支付两次利息）。若假设</a:t>
            </a:r>
            <a:r>
              <a:rPr lang="en-US" altLang="zh-CN" sz="2100" dirty="0"/>
              <a:t>2023</a:t>
            </a:r>
            <a:r>
              <a:rPr lang="zh-CN" altLang="zh-CN" sz="2100" dirty="0"/>
              <a:t>年</a:t>
            </a:r>
            <a:r>
              <a:rPr lang="en-US" altLang="zh-CN" sz="2100" dirty="0"/>
              <a:t>12</a:t>
            </a:r>
            <a:r>
              <a:rPr lang="zh-CN" altLang="zh-CN" sz="2100" dirty="0"/>
              <a:t>月</a:t>
            </a:r>
            <a:r>
              <a:rPr lang="en-US" altLang="zh-CN" sz="2100" dirty="0"/>
              <a:t>8</a:t>
            </a:r>
            <a:r>
              <a:rPr lang="zh-CN" altLang="zh-CN" sz="2100" dirty="0"/>
              <a:t>日申请交割，用</a:t>
            </a:r>
            <a:r>
              <a:rPr lang="en-US" altLang="zh-CN" sz="2100" dirty="0"/>
              <a:t>IRR</a:t>
            </a:r>
            <a:r>
              <a:rPr lang="zh-CN" altLang="zh-CN" sz="2100" dirty="0"/>
              <a:t>准则判断，哪个券为</a:t>
            </a:r>
            <a:r>
              <a:rPr lang="en-US" altLang="zh-CN" sz="2100" dirty="0"/>
              <a:t>9</a:t>
            </a:r>
            <a:r>
              <a:rPr lang="zh-CN" altLang="zh-CN" sz="2100" dirty="0"/>
              <a:t>月</a:t>
            </a:r>
            <a:r>
              <a:rPr lang="en-US" altLang="zh-CN" sz="2100" dirty="0"/>
              <a:t>28</a:t>
            </a:r>
            <a:r>
              <a:rPr lang="zh-CN" altLang="zh-CN" sz="2100" dirty="0"/>
              <a:t>日条件信息下的“准</a:t>
            </a:r>
            <a:r>
              <a:rPr lang="en-US" altLang="zh-CN" sz="2100" dirty="0"/>
              <a:t>CTD</a:t>
            </a:r>
            <a:r>
              <a:rPr lang="zh-CN" altLang="zh-CN" sz="2100" dirty="0"/>
              <a:t>券”？</a:t>
            </a:r>
          </a:p>
        </p:txBody>
      </p:sp>
      <p:sp>
        <p:nvSpPr>
          <p:cNvPr id="95235" name="灯片编号占位符 3">
            <a:extLst>
              <a:ext uri="{FF2B5EF4-FFF2-40B4-BE49-F238E27FC236}">
                <a16:creationId xmlns:a16="http://schemas.microsoft.com/office/drawing/2014/main" id="{1E404628-2D5D-404B-9807-33E46A14FD32}"/>
              </a:ext>
            </a:extLst>
          </p:cNvPr>
          <p:cNvSpPr>
            <a:spLocks noGrp="1" noChangeArrowheads="1"/>
          </p:cNvSpPr>
          <p:nvPr>
            <p:ph type="sldNum" sz="quarter" idx="10"/>
          </p:nvPr>
        </p:nvSpPr>
        <p:spPr>
          <a:xfrm>
            <a:off x="7823200" y="6524626"/>
            <a:ext cx="2844800" cy="288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a:spcBef>
                <a:spcPct val="0"/>
              </a:spcBef>
              <a:buClrTx/>
              <a:buSzTx/>
              <a:buFontTx/>
              <a:buNone/>
            </a:pPr>
            <a:fld id="{66EAB38F-14CA-E045-9739-F1FC9D8B0CF3}" type="slidenum">
              <a:rPr lang="zh-CN" altLang="en-US" sz="1200">
                <a:solidFill>
                  <a:srgbClr val="7F7F7F"/>
                </a:solidFill>
                <a:latin typeface="Adobe Jenson Pro Capt" panose="020A0503050201030203" pitchFamily="18" charset="0"/>
                <a:ea typeface="宋体" panose="02010600030101010101" pitchFamily="2" charset="-122"/>
              </a:rPr>
              <a:pPr>
                <a:spcBef>
                  <a:spcPct val="0"/>
                </a:spcBef>
                <a:buClrTx/>
                <a:buSzTx/>
                <a:buFontTx/>
                <a:buNone/>
              </a:pPr>
              <a:t>56</a:t>
            </a:fld>
            <a:endParaRPr lang="zh-CN" altLang="en-US" sz="1200">
              <a:solidFill>
                <a:srgbClr val="7F7F7F"/>
              </a:solidFill>
              <a:latin typeface="Adobe Jenson Pro Capt" panose="020A0503050201030203" pitchFamily="18" charset="0"/>
              <a:ea typeface="宋体" panose="02010600030101010101" pitchFamily="2" charset="-122"/>
            </a:endParaRPr>
          </a:p>
        </p:txBody>
      </p:sp>
      <p:sp>
        <p:nvSpPr>
          <p:cNvPr id="5" name="椭圆 4">
            <a:extLst>
              <a:ext uri="{FF2B5EF4-FFF2-40B4-BE49-F238E27FC236}">
                <a16:creationId xmlns:a16="http://schemas.microsoft.com/office/drawing/2014/main" id="{11A3D8E6-FE7F-C943-A8AE-3F03F47C5F19}"/>
              </a:ext>
            </a:extLst>
          </p:cNvPr>
          <p:cNvSpPr/>
          <p:nvPr/>
        </p:nvSpPr>
        <p:spPr>
          <a:xfrm>
            <a:off x="10058400" y="3200400"/>
            <a:ext cx="5334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aphicFrame>
        <p:nvGraphicFramePr>
          <p:cNvPr id="2" name="表格 1">
            <a:extLst>
              <a:ext uri="{FF2B5EF4-FFF2-40B4-BE49-F238E27FC236}">
                <a16:creationId xmlns:a16="http://schemas.microsoft.com/office/drawing/2014/main" id="{55FCAB4C-F481-6EBF-6763-FF88EAC491A8}"/>
              </a:ext>
            </a:extLst>
          </p:cNvPr>
          <p:cNvGraphicFramePr>
            <a:graphicFrameLocks noGrp="1"/>
          </p:cNvGraphicFramePr>
          <p:nvPr>
            <p:extLst>
              <p:ext uri="{D42A27DB-BD31-4B8C-83A1-F6EECF244321}">
                <p14:modId xmlns:p14="http://schemas.microsoft.com/office/powerpoint/2010/main" val="1515800476"/>
              </p:ext>
            </p:extLst>
          </p:nvPr>
        </p:nvGraphicFramePr>
        <p:xfrm>
          <a:off x="1262855" y="2971800"/>
          <a:ext cx="9753599" cy="3429006"/>
        </p:xfrm>
        <a:graphic>
          <a:graphicData uri="http://schemas.openxmlformats.org/drawingml/2006/table">
            <a:tbl>
              <a:tblPr firstRow="1" firstCol="1" bandRow="1">
                <a:tableStyleId>{5940675A-B579-460E-94D1-54222C63F5DA}</a:tableStyleId>
              </a:tblPr>
              <a:tblGrid>
                <a:gridCol w="1348595">
                  <a:extLst>
                    <a:ext uri="{9D8B030D-6E8A-4147-A177-3AD203B41FA5}">
                      <a16:colId xmlns:a16="http://schemas.microsoft.com/office/drawing/2014/main" val="4190548035"/>
                    </a:ext>
                  </a:extLst>
                </a:gridCol>
                <a:gridCol w="1834954">
                  <a:extLst>
                    <a:ext uri="{9D8B030D-6E8A-4147-A177-3AD203B41FA5}">
                      <a16:colId xmlns:a16="http://schemas.microsoft.com/office/drawing/2014/main" val="1941210884"/>
                    </a:ext>
                  </a:extLst>
                </a:gridCol>
                <a:gridCol w="811800">
                  <a:extLst>
                    <a:ext uri="{9D8B030D-6E8A-4147-A177-3AD203B41FA5}">
                      <a16:colId xmlns:a16="http://schemas.microsoft.com/office/drawing/2014/main" val="1368268585"/>
                    </a:ext>
                  </a:extLst>
                </a:gridCol>
                <a:gridCol w="1132435">
                  <a:extLst>
                    <a:ext uri="{9D8B030D-6E8A-4147-A177-3AD203B41FA5}">
                      <a16:colId xmlns:a16="http://schemas.microsoft.com/office/drawing/2014/main" val="2477809479"/>
                    </a:ext>
                  </a:extLst>
                </a:gridCol>
                <a:gridCol w="1453073">
                  <a:extLst>
                    <a:ext uri="{9D8B030D-6E8A-4147-A177-3AD203B41FA5}">
                      <a16:colId xmlns:a16="http://schemas.microsoft.com/office/drawing/2014/main" val="574492846"/>
                    </a:ext>
                  </a:extLst>
                </a:gridCol>
                <a:gridCol w="1774911">
                  <a:extLst>
                    <a:ext uri="{9D8B030D-6E8A-4147-A177-3AD203B41FA5}">
                      <a16:colId xmlns:a16="http://schemas.microsoft.com/office/drawing/2014/main" val="2199663619"/>
                    </a:ext>
                  </a:extLst>
                </a:gridCol>
                <a:gridCol w="1397831">
                  <a:extLst>
                    <a:ext uri="{9D8B030D-6E8A-4147-A177-3AD203B41FA5}">
                      <a16:colId xmlns:a16="http://schemas.microsoft.com/office/drawing/2014/main" val="2982791531"/>
                    </a:ext>
                  </a:extLst>
                </a:gridCol>
              </a:tblGrid>
              <a:tr h="244929">
                <a:tc>
                  <a:txBody>
                    <a:bodyPr/>
                    <a:lstStyle/>
                    <a:p>
                      <a:pPr algn="ctr"/>
                      <a:r>
                        <a:rPr lang="zh-CN" sz="1400" b="1" kern="100" dirty="0">
                          <a:effectLst/>
                          <a:latin typeface="Adobe Jenson Pro" panose="020A0503050201030203" pitchFamily="18" charset="0"/>
                          <a:ea typeface="KaiTi" panose="02010609060101010101" pitchFamily="49" charset="-122"/>
                        </a:rPr>
                        <a:t>债券代码</a:t>
                      </a:r>
                      <a:endParaRPr lang="zh-CN" sz="1400" b="1"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sz="1400" b="1" kern="100" dirty="0">
                          <a:effectLst/>
                          <a:latin typeface="Adobe Jenson Pro" panose="020A0503050201030203" pitchFamily="18" charset="0"/>
                          <a:ea typeface="KaiTi" panose="02010609060101010101" pitchFamily="49" charset="-122"/>
                        </a:rPr>
                        <a:t>到期日</a:t>
                      </a:r>
                      <a:endParaRPr lang="zh-CN" sz="1400" b="1"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sz="1400" b="1" kern="100" dirty="0">
                          <a:effectLst/>
                          <a:latin typeface="Adobe Jenson Pro" panose="020A0503050201030203" pitchFamily="18" charset="0"/>
                          <a:ea typeface="KaiTi" panose="02010609060101010101" pitchFamily="49" charset="-122"/>
                        </a:rPr>
                        <a:t>息票率</a:t>
                      </a:r>
                      <a:endParaRPr lang="zh-CN" sz="1400" b="1"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sz="1400" b="1" kern="100" dirty="0">
                          <a:effectLst/>
                          <a:latin typeface="Adobe Jenson Pro" panose="020A0503050201030203" pitchFamily="18" charset="0"/>
                          <a:ea typeface="KaiTi" panose="02010609060101010101" pitchFamily="49" charset="-122"/>
                        </a:rPr>
                        <a:t>转换因子</a:t>
                      </a:r>
                      <a:endParaRPr lang="zh-CN" sz="1400" b="1"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sz="1400" b="1" kern="100" dirty="0">
                          <a:effectLst/>
                          <a:latin typeface="Adobe Jenson Pro" panose="020A0503050201030203" pitchFamily="18" charset="0"/>
                          <a:ea typeface="KaiTi" panose="02010609060101010101" pitchFamily="49" charset="-122"/>
                        </a:rPr>
                        <a:t>现券报价</a:t>
                      </a:r>
                      <a:endParaRPr lang="zh-CN" sz="1400" b="1"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sz="1400" b="1" kern="100" dirty="0">
                          <a:effectLst/>
                          <a:latin typeface="Adobe Jenson Pro" panose="020A0503050201030203" pitchFamily="18" charset="0"/>
                          <a:ea typeface="KaiTi" panose="02010609060101010101" pitchFamily="49" charset="-122"/>
                        </a:rPr>
                        <a:t>期货报价</a:t>
                      </a:r>
                      <a:r>
                        <a:rPr lang="en-US" sz="1400" b="1" kern="100" dirty="0">
                          <a:effectLst/>
                          <a:latin typeface="Adobe Jenson Pro" panose="020A0503050201030203" pitchFamily="18" charset="0"/>
                          <a:ea typeface="KaiTi" panose="02010609060101010101" pitchFamily="49" charset="-122"/>
                        </a:rPr>
                        <a:t>×</a:t>
                      </a:r>
                      <a:r>
                        <a:rPr lang="zh-CN" sz="1400" b="1" kern="100" dirty="0">
                          <a:effectLst/>
                          <a:latin typeface="Adobe Jenson Pro" panose="020A0503050201030203" pitchFamily="18" charset="0"/>
                          <a:ea typeface="KaiTi" panose="02010609060101010101" pitchFamily="49" charset="-122"/>
                        </a:rPr>
                        <a:t>转换因子</a:t>
                      </a:r>
                      <a:endParaRPr lang="zh-CN" sz="1400" b="1"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b="1" kern="100" dirty="0">
                          <a:effectLst/>
                          <a:latin typeface="Adobe Jenson Pro" panose="020A0503050201030203" pitchFamily="18" charset="0"/>
                          <a:ea typeface="KaiTi" panose="02010609060101010101" pitchFamily="49" charset="-122"/>
                        </a:rPr>
                        <a:t>IRR(%)</a:t>
                      </a:r>
                      <a:endParaRPr lang="zh-CN" sz="1400" b="1"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52910136"/>
                  </a:ext>
                </a:extLst>
              </a:tr>
              <a:tr h="244929">
                <a:tc>
                  <a:txBody>
                    <a:bodyPr/>
                    <a:lstStyle/>
                    <a:p>
                      <a:pPr algn="ctr"/>
                      <a:r>
                        <a:rPr lang="en-US" sz="1400" kern="100" dirty="0">
                          <a:effectLst/>
                          <a:latin typeface="Adobe Jenson Pro" panose="020A0503050201030203" pitchFamily="18" charset="0"/>
                          <a:ea typeface="KaiTi" panose="02010609060101010101" pitchFamily="49" charset="-122"/>
                        </a:rPr>
                        <a:t>220010</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2032/5/15</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2.76</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0.9823</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100.1889</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99.9834055</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1.74</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05939714"/>
                  </a:ext>
                </a:extLst>
              </a:tr>
              <a:tr h="244929">
                <a:tc>
                  <a:txBody>
                    <a:bodyPr/>
                    <a:lstStyle/>
                    <a:p>
                      <a:pPr algn="ctr"/>
                      <a:r>
                        <a:rPr lang="en-US" sz="1400" kern="100" dirty="0">
                          <a:effectLst/>
                          <a:latin typeface="Adobe Jenson Pro" panose="020A0503050201030203" pitchFamily="18" charset="0"/>
                          <a:ea typeface="KaiTi" panose="02010609060101010101" pitchFamily="49" charset="-122"/>
                        </a:rPr>
                        <a:t>230014</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2030/6/25</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2.62</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0.9778</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99.7071</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99.5253730</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1.72</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6937790"/>
                  </a:ext>
                </a:extLst>
              </a:tr>
              <a:tr h="244929">
                <a:tc>
                  <a:txBody>
                    <a:bodyPr/>
                    <a:lstStyle/>
                    <a:p>
                      <a:pPr algn="ctr"/>
                      <a:r>
                        <a:rPr lang="en-US" sz="1400" kern="100">
                          <a:effectLst/>
                          <a:latin typeface="Adobe Jenson Pro" panose="020A0503050201030203" pitchFamily="18" charset="0"/>
                          <a:ea typeface="KaiTi" panose="02010609060101010101" pitchFamily="49" charset="-122"/>
                        </a:rPr>
                        <a:t>230019</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2030/9/15</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2.6</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0.9758</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99.5292</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99.3218030</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1.59</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6108105"/>
                  </a:ext>
                </a:extLst>
              </a:tr>
              <a:tr h="244929">
                <a:tc>
                  <a:txBody>
                    <a:bodyPr/>
                    <a:lstStyle/>
                    <a:p>
                      <a:pPr algn="ctr"/>
                      <a:r>
                        <a:rPr lang="en-US" sz="1400" kern="100">
                          <a:effectLst/>
                          <a:latin typeface="Adobe Jenson Pro" panose="020A0503050201030203" pitchFamily="18" charset="0"/>
                          <a:ea typeface="KaiTi" panose="02010609060101010101" pitchFamily="49" charset="-122"/>
                        </a:rPr>
                        <a:t>220003</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2032/2/17</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2.75</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0.9820</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100.2247</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99.9528700</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1.40</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55606898"/>
                  </a:ext>
                </a:extLst>
              </a:tr>
              <a:tr h="244929">
                <a:tc>
                  <a:txBody>
                    <a:bodyPr/>
                    <a:lstStyle/>
                    <a:p>
                      <a:pPr algn="ctr"/>
                      <a:r>
                        <a:rPr lang="en-US" sz="1400" kern="100">
                          <a:effectLst/>
                          <a:latin typeface="Adobe Jenson Pro" panose="020A0503050201030203" pitchFamily="18" charset="0"/>
                          <a:ea typeface="KaiTi" panose="02010609060101010101" pitchFamily="49" charset="-122"/>
                        </a:rPr>
                        <a:t>220019</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2032/9/1</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2.6</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0.9694</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98.9389</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98.6703790</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1.31</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63603647"/>
                  </a:ext>
                </a:extLst>
              </a:tr>
              <a:tr h="244929">
                <a:tc>
                  <a:txBody>
                    <a:bodyPr/>
                    <a:lstStyle/>
                    <a:p>
                      <a:pPr algn="ctr"/>
                      <a:r>
                        <a:rPr lang="en-US" sz="1400" kern="100">
                          <a:effectLst/>
                          <a:latin typeface="Adobe Jenson Pro" panose="020A0503050201030203" pitchFamily="18" charset="0"/>
                          <a:ea typeface="KaiTi" panose="02010609060101010101" pitchFamily="49" charset="-122"/>
                        </a:rPr>
                        <a:t>210017</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2031/11/18</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2.89</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0.9923</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101.3726</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101.0012555</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1.05</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40037268"/>
                  </a:ext>
                </a:extLst>
              </a:tr>
              <a:tr h="244929">
                <a:tc>
                  <a:txBody>
                    <a:bodyPr/>
                    <a:lstStyle/>
                    <a:p>
                      <a:pPr algn="ctr"/>
                      <a:r>
                        <a:rPr lang="en-US" sz="1400" kern="100">
                          <a:effectLst/>
                          <a:latin typeface="Adobe Jenson Pro" panose="020A0503050201030203" pitchFamily="18" charset="0"/>
                          <a:ea typeface="KaiTi" panose="02010609060101010101" pitchFamily="49" charset="-122"/>
                        </a:rPr>
                        <a:t>220017</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2032/8/15</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2.69</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0.9765</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99.7441</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99.3930525</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0.96</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6522254"/>
                  </a:ext>
                </a:extLst>
              </a:tr>
              <a:tr h="244929">
                <a:tc>
                  <a:txBody>
                    <a:bodyPr/>
                    <a:lstStyle/>
                    <a:p>
                      <a:pPr algn="ctr"/>
                      <a:r>
                        <a:rPr lang="en-US" sz="1400" kern="100">
                          <a:effectLst/>
                          <a:latin typeface="Adobe Jenson Pro" panose="020A0503050201030203" pitchFamily="18" charset="0"/>
                          <a:ea typeface="KaiTi" panose="02010609060101010101" pitchFamily="49" charset="-122"/>
                        </a:rPr>
                        <a:t>220025</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2032/11/15</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2.8</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0.9844</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100.5829</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100.1971540</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0.90</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0423959"/>
                  </a:ext>
                </a:extLst>
              </a:tr>
              <a:tr h="244929">
                <a:tc>
                  <a:txBody>
                    <a:bodyPr/>
                    <a:lstStyle/>
                    <a:p>
                      <a:pPr algn="ctr"/>
                      <a:r>
                        <a:rPr lang="en-US" sz="1400" kern="100">
                          <a:effectLst/>
                          <a:latin typeface="Adobe Jenson Pro" panose="020A0503050201030203" pitchFamily="18" charset="0"/>
                          <a:ea typeface="KaiTi" panose="02010609060101010101" pitchFamily="49" charset="-122"/>
                        </a:rPr>
                        <a:t>210009</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2031/5/27</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3.02</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1.0013</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102.4172</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101.9173205</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0.55</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8053736"/>
                  </a:ext>
                </a:extLst>
              </a:tr>
              <a:tr h="244929">
                <a:tc>
                  <a:txBody>
                    <a:bodyPr/>
                    <a:lstStyle/>
                    <a:p>
                      <a:pPr algn="ctr"/>
                      <a:r>
                        <a:rPr lang="en-US" sz="1400" kern="100">
                          <a:effectLst/>
                          <a:latin typeface="Adobe Jenson Pro" panose="020A0503050201030203" pitchFamily="18" charset="0"/>
                          <a:ea typeface="KaiTi" panose="02010609060101010101" pitchFamily="49" charset="-122"/>
                        </a:rPr>
                        <a:t>230004</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2033/2/25</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2.88</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0.9904</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101.4065</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100.8078640</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-0.06</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15474396"/>
                  </a:ext>
                </a:extLst>
              </a:tr>
              <a:tr h="244929">
                <a:tc>
                  <a:txBody>
                    <a:bodyPr/>
                    <a:lstStyle/>
                    <a:p>
                      <a:pPr algn="ctr"/>
                      <a:r>
                        <a:rPr lang="en-US" sz="1400" kern="100">
                          <a:effectLst/>
                          <a:latin typeface="Adobe Jenson Pro" panose="020A0503050201030203" pitchFamily="18" charset="0"/>
                          <a:ea typeface="KaiTi" panose="02010609060101010101" pitchFamily="49" charset="-122"/>
                        </a:rPr>
                        <a:t>230012</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2033/5/25</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2.67</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0.9731</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99.8167</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99.0469835</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-1.09</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6077785"/>
                  </a:ext>
                </a:extLst>
              </a:tr>
              <a:tr h="244929">
                <a:tc>
                  <a:txBody>
                    <a:bodyPr/>
                    <a:lstStyle/>
                    <a:p>
                      <a:pPr algn="ctr"/>
                      <a:r>
                        <a:rPr lang="en-US" sz="1400" kern="100">
                          <a:effectLst/>
                          <a:latin typeface="Adobe Jenson Pro" panose="020A0503050201030203" pitchFamily="18" charset="0"/>
                          <a:ea typeface="KaiTi" panose="02010609060101010101" pitchFamily="49" charset="-122"/>
                        </a:rPr>
                        <a:t>200016</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2030/11/19</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3.27</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1.0167</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104.5198</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103.4848095</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-1.69</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66110128"/>
                  </a:ext>
                </a:extLst>
              </a:tr>
              <a:tr h="244929">
                <a:tc>
                  <a:txBody>
                    <a:bodyPr/>
                    <a:lstStyle/>
                    <a:p>
                      <a:pPr algn="ctr"/>
                      <a:r>
                        <a:rPr lang="en-US" sz="1400" kern="100">
                          <a:effectLst/>
                          <a:latin typeface="Adobe Jenson Pro" panose="020A0503050201030203" pitchFamily="18" charset="0"/>
                          <a:ea typeface="KaiTi" panose="02010609060101010101" pitchFamily="49" charset="-122"/>
                        </a:rPr>
                        <a:t>230018</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2033/8/25</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2.52</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0.9600</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98.6737</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a:effectLst/>
                          <a:latin typeface="Adobe Jenson Pro" panose="020A0503050201030203" pitchFamily="18" charset="0"/>
                          <a:ea typeface="KaiTi" panose="02010609060101010101" pitchFamily="49" charset="-122"/>
                        </a:rPr>
                        <a:t>97.7136000</a:t>
                      </a:r>
                      <a:endParaRPr lang="zh-CN" sz="1400" kern="10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kern="100" dirty="0">
                          <a:effectLst/>
                          <a:latin typeface="Adobe Jenson Pro" panose="020A0503050201030203" pitchFamily="18" charset="0"/>
                          <a:ea typeface="KaiTi" panose="02010609060101010101" pitchFamily="49" charset="-122"/>
                        </a:rPr>
                        <a:t>-2.20</a:t>
                      </a:r>
                      <a:endParaRPr lang="zh-CN" sz="1400" kern="100" dirty="0">
                        <a:effectLst/>
                        <a:latin typeface="Adobe Jenson Pro" panose="020A0503050201030203" pitchFamily="18" charset="0"/>
                        <a:ea typeface="KaiTi" panose="02010609060101010101" pitchFamily="49" charset="-122"/>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7029203"/>
                  </a:ext>
                </a:extLst>
              </a:tr>
            </a:tbl>
          </a:graphicData>
        </a:graphic>
      </p:graphicFrame>
    </p:spTree>
    <p:extLst>
      <p:ext uri="{BB962C8B-B14F-4D97-AF65-F5344CB8AC3E}">
        <p14:creationId xmlns:p14="http://schemas.microsoft.com/office/powerpoint/2010/main" val="3564292529"/>
      </p:ext>
    </p:extLst>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66DA97B-5D3E-4C4C-B0A9-89A581BFFF48}"/>
              </a:ext>
            </a:extLst>
          </p:cNvPr>
          <p:cNvSpPr>
            <a:spLocks noGrp="1"/>
          </p:cNvSpPr>
          <p:nvPr>
            <p:ph type="title"/>
          </p:nvPr>
        </p:nvSpPr>
        <p:spPr/>
        <p:txBody>
          <a:bodyPr/>
          <a:lstStyle/>
          <a:p>
            <a:r>
              <a:rPr lang="zh-CN" altLang="en-US" dirty="0"/>
              <a:t>关于</a:t>
            </a:r>
            <a:r>
              <a:rPr lang="en-US" altLang="zh-CN" dirty="0"/>
              <a:t>IRR</a:t>
            </a:r>
            <a:r>
              <a:rPr lang="zh-CN" altLang="en-US" dirty="0"/>
              <a:t>的一些讨论</a:t>
            </a:r>
          </a:p>
        </p:txBody>
      </p:sp>
      <p:sp>
        <p:nvSpPr>
          <p:cNvPr id="3" name="内容占位符 2">
            <a:extLst>
              <a:ext uri="{FF2B5EF4-FFF2-40B4-BE49-F238E27FC236}">
                <a16:creationId xmlns:a16="http://schemas.microsoft.com/office/drawing/2014/main" id="{1B759018-8F27-4E17-AA3B-EB00148DE953}"/>
              </a:ext>
            </a:extLst>
          </p:cNvPr>
          <p:cNvSpPr>
            <a:spLocks noGrp="1"/>
          </p:cNvSpPr>
          <p:nvPr>
            <p:ph idx="1"/>
          </p:nvPr>
        </p:nvSpPr>
        <p:spPr/>
        <p:txBody>
          <a:bodyPr/>
          <a:lstStyle/>
          <a:p>
            <a:r>
              <a:rPr lang="en-US" altLang="zh-CN" dirty="0"/>
              <a:t>IRR</a:t>
            </a:r>
            <a:r>
              <a:rPr lang="zh-CN" altLang="en-US" dirty="0"/>
              <a:t>是事前判断“准</a:t>
            </a:r>
            <a:r>
              <a:rPr lang="en-US" altLang="zh-CN" dirty="0"/>
              <a:t>CTD</a:t>
            </a:r>
            <a:r>
              <a:rPr lang="zh-CN" altLang="en-US" dirty="0"/>
              <a:t>券”的重要指标</a:t>
            </a:r>
            <a:endParaRPr lang="en-US" altLang="zh-CN" dirty="0"/>
          </a:p>
          <a:p>
            <a:r>
              <a:rPr lang="en-US" altLang="zh-CN" dirty="0"/>
              <a:t>IRR</a:t>
            </a:r>
            <a:r>
              <a:rPr lang="zh-CN" altLang="en-US" dirty="0"/>
              <a:t>最高与成为</a:t>
            </a:r>
            <a:r>
              <a:rPr lang="en-US" altLang="zh-CN" dirty="0"/>
              <a:t>CTD</a:t>
            </a:r>
            <a:r>
              <a:rPr lang="zh-CN" altLang="en-US" dirty="0"/>
              <a:t>券无完全必然关联</a:t>
            </a:r>
            <a:endParaRPr lang="en-US" altLang="zh-CN" dirty="0"/>
          </a:p>
          <a:p>
            <a:r>
              <a:rPr lang="en-US" altLang="zh-CN" dirty="0"/>
              <a:t>IRR</a:t>
            </a:r>
            <a:r>
              <a:rPr lang="zh-CN" altLang="en-US" dirty="0"/>
              <a:t>未考虑流动性等其他因素</a:t>
            </a:r>
            <a:endParaRPr lang="en-US" altLang="zh-CN" dirty="0"/>
          </a:p>
          <a:p>
            <a:r>
              <a:rPr lang="en-US" altLang="zh-CN" dirty="0"/>
              <a:t>IRR</a:t>
            </a:r>
            <a:r>
              <a:rPr lang="zh-CN" altLang="en-US" dirty="0"/>
              <a:t>并不是惟一指标，也不一定完全准确</a:t>
            </a:r>
            <a:endParaRPr lang="en-US" altLang="zh-CN" dirty="0"/>
          </a:p>
          <a:p>
            <a:endParaRPr lang="zh-CN" altLang="en-US" dirty="0"/>
          </a:p>
        </p:txBody>
      </p:sp>
      <p:sp>
        <p:nvSpPr>
          <p:cNvPr id="4" name="灯片编号占位符 3">
            <a:extLst>
              <a:ext uri="{FF2B5EF4-FFF2-40B4-BE49-F238E27FC236}">
                <a16:creationId xmlns:a16="http://schemas.microsoft.com/office/drawing/2014/main" id="{0F582DB0-513A-49CE-9185-CEBC82221CA1}"/>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57</a:t>
            </a:fld>
            <a:endParaRPr lang="zh-CN" altLang="en-US" dirty="0"/>
          </a:p>
        </p:txBody>
      </p:sp>
    </p:spTree>
    <p:extLst>
      <p:ext uri="{BB962C8B-B14F-4D97-AF65-F5344CB8AC3E}">
        <p14:creationId xmlns:p14="http://schemas.microsoft.com/office/powerpoint/2010/main" val="1183601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0D9CCCF-3DC2-485E-A9FD-7E00A587102F}"/>
              </a:ext>
            </a:extLst>
          </p:cNvPr>
          <p:cNvSpPr>
            <a:spLocks noGrp="1"/>
          </p:cNvSpPr>
          <p:nvPr>
            <p:ph type="title"/>
          </p:nvPr>
        </p:nvSpPr>
        <p:spPr/>
        <p:txBody>
          <a:bodyPr/>
          <a:lstStyle/>
          <a:p>
            <a:r>
              <a:rPr lang="en-US" altLang="zh-CN" dirty="0"/>
              <a:t>IRR</a:t>
            </a:r>
            <a:r>
              <a:rPr lang="zh-CN" altLang="en-US" dirty="0"/>
              <a:t>名称来源</a:t>
            </a:r>
          </a:p>
        </p:txBody>
      </p:sp>
      <p:sp>
        <p:nvSpPr>
          <p:cNvPr id="3" name="内容占位符 2">
            <a:extLst>
              <a:ext uri="{FF2B5EF4-FFF2-40B4-BE49-F238E27FC236}">
                <a16:creationId xmlns:a16="http://schemas.microsoft.com/office/drawing/2014/main" id="{B873F5DA-CCE6-44A4-AAE8-BE3A3C294D90}"/>
              </a:ext>
            </a:extLst>
          </p:cNvPr>
          <p:cNvSpPr>
            <a:spLocks noGrp="1"/>
          </p:cNvSpPr>
          <p:nvPr>
            <p:ph idx="1"/>
          </p:nvPr>
        </p:nvSpPr>
        <p:spPr>
          <a:xfrm>
            <a:off x="1981200" y="1790669"/>
            <a:ext cx="8229600" cy="4284774"/>
          </a:xfrm>
        </p:spPr>
        <p:txBody>
          <a:bodyPr/>
          <a:lstStyle/>
          <a:p>
            <a:endParaRPr lang="en-US" altLang="zh-CN" dirty="0"/>
          </a:p>
          <a:p>
            <a:endParaRPr lang="zh-CN" altLang="en-US" dirty="0"/>
          </a:p>
        </p:txBody>
      </p:sp>
      <p:sp>
        <p:nvSpPr>
          <p:cNvPr id="4" name="灯片编号占位符 3">
            <a:extLst>
              <a:ext uri="{FF2B5EF4-FFF2-40B4-BE49-F238E27FC236}">
                <a16:creationId xmlns:a16="http://schemas.microsoft.com/office/drawing/2014/main" id="{495B27A8-6473-45A2-93AE-D14E41C45AF4}"/>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58</a:t>
            </a:fld>
            <a:endParaRPr lang="zh-CN" altLang="en-US" dirty="0"/>
          </a:p>
        </p:txBody>
      </p:sp>
      <p:grpSp>
        <p:nvGrpSpPr>
          <p:cNvPr id="5" name="组合 4">
            <a:extLst>
              <a:ext uri="{FF2B5EF4-FFF2-40B4-BE49-F238E27FC236}">
                <a16:creationId xmlns:a16="http://schemas.microsoft.com/office/drawing/2014/main" id="{61ED75F5-A55A-4BD9-8DB6-CFA2DFB3D11D}"/>
              </a:ext>
            </a:extLst>
          </p:cNvPr>
          <p:cNvGrpSpPr/>
          <p:nvPr/>
        </p:nvGrpSpPr>
        <p:grpSpPr>
          <a:xfrm>
            <a:off x="3287688" y="2564904"/>
            <a:ext cx="6174686" cy="1677040"/>
            <a:chOff x="1223628" y="3139276"/>
            <a:chExt cx="6174686" cy="1677040"/>
          </a:xfrm>
        </p:grpSpPr>
        <p:cxnSp>
          <p:nvCxnSpPr>
            <p:cNvPr id="6" name="直接连接符 5">
              <a:extLst>
                <a:ext uri="{FF2B5EF4-FFF2-40B4-BE49-F238E27FC236}">
                  <a16:creationId xmlns:a16="http://schemas.microsoft.com/office/drawing/2014/main" id="{28AC38B0-6419-42E2-B375-4C58AB93E4B7}"/>
                </a:ext>
              </a:extLst>
            </p:cNvPr>
            <p:cNvCxnSpPr/>
            <p:nvPr/>
          </p:nvCxnSpPr>
          <p:spPr>
            <a:xfrm>
              <a:off x="2267744" y="4005064"/>
              <a:ext cx="0" cy="144016"/>
            </a:xfrm>
            <a:prstGeom prst="line">
              <a:avLst/>
            </a:prstGeom>
            <a:ln>
              <a:solidFill>
                <a:srgbClr val="0070C0"/>
              </a:solidFill>
            </a:ln>
          </p:spPr>
          <p:style>
            <a:lnRef idx="2">
              <a:schemeClr val="accent6"/>
            </a:lnRef>
            <a:fillRef idx="0">
              <a:schemeClr val="accent6"/>
            </a:fillRef>
            <a:effectRef idx="1">
              <a:schemeClr val="accent6"/>
            </a:effectRef>
            <a:fontRef idx="minor">
              <a:schemeClr val="tx1"/>
            </a:fontRef>
          </p:style>
        </p:cxnSp>
        <p:cxnSp>
          <p:nvCxnSpPr>
            <p:cNvPr id="7" name="直接连接符 6">
              <a:extLst>
                <a:ext uri="{FF2B5EF4-FFF2-40B4-BE49-F238E27FC236}">
                  <a16:creationId xmlns:a16="http://schemas.microsoft.com/office/drawing/2014/main" id="{F4ED7816-3500-42EF-AD9D-2F8EA0DB741A}"/>
                </a:ext>
              </a:extLst>
            </p:cNvPr>
            <p:cNvCxnSpPr/>
            <p:nvPr/>
          </p:nvCxnSpPr>
          <p:spPr>
            <a:xfrm>
              <a:off x="5940152" y="4005064"/>
              <a:ext cx="0" cy="144016"/>
            </a:xfrm>
            <a:prstGeom prst="line">
              <a:avLst/>
            </a:prstGeom>
            <a:ln>
              <a:solidFill>
                <a:srgbClr val="0070C0"/>
              </a:solidFill>
            </a:ln>
          </p:spPr>
          <p:style>
            <a:lnRef idx="2">
              <a:schemeClr val="accent6"/>
            </a:lnRef>
            <a:fillRef idx="0">
              <a:schemeClr val="accent6"/>
            </a:fillRef>
            <a:effectRef idx="1">
              <a:schemeClr val="accent6"/>
            </a:effectRef>
            <a:fontRef idx="minor">
              <a:schemeClr val="tx1"/>
            </a:fontRef>
          </p:style>
        </p:cxnSp>
        <p:cxnSp>
          <p:nvCxnSpPr>
            <p:cNvPr id="8" name="直接连接符 7">
              <a:extLst>
                <a:ext uri="{FF2B5EF4-FFF2-40B4-BE49-F238E27FC236}">
                  <a16:creationId xmlns:a16="http://schemas.microsoft.com/office/drawing/2014/main" id="{B0EB2C88-F095-4DC1-8FDF-ABAA3489BAFA}"/>
                </a:ext>
              </a:extLst>
            </p:cNvPr>
            <p:cNvCxnSpPr/>
            <p:nvPr/>
          </p:nvCxnSpPr>
          <p:spPr>
            <a:xfrm>
              <a:off x="2267744" y="4149080"/>
              <a:ext cx="3672408" cy="0"/>
            </a:xfrm>
            <a:prstGeom prst="line">
              <a:avLst/>
            </a:prstGeom>
            <a:ln>
              <a:solidFill>
                <a:srgbClr val="0070C0"/>
              </a:solidFill>
            </a:ln>
          </p:spPr>
          <p:style>
            <a:lnRef idx="2">
              <a:schemeClr val="accent6"/>
            </a:lnRef>
            <a:fillRef idx="0">
              <a:schemeClr val="accent6"/>
            </a:fillRef>
            <a:effectRef idx="1">
              <a:schemeClr val="accent6"/>
            </a:effectRef>
            <a:fontRef idx="minor">
              <a:schemeClr val="tx1"/>
            </a:fontRef>
          </p:style>
        </p:cxnSp>
        <p:sp>
          <p:nvSpPr>
            <p:cNvPr id="9" name="TextBox 16">
              <a:extLst>
                <a:ext uri="{FF2B5EF4-FFF2-40B4-BE49-F238E27FC236}">
                  <a16:creationId xmlns:a16="http://schemas.microsoft.com/office/drawing/2014/main" id="{1F561587-3A6A-4CF5-BA77-5CE40E7D090D}"/>
                </a:ext>
              </a:extLst>
            </p:cNvPr>
            <p:cNvSpPr txBox="1"/>
            <p:nvPr/>
          </p:nvSpPr>
          <p:spPr>
            <a:xfrm>
              <a:off x="1223628" y="3139276"/>
              <a:ext cx="2088232" cy="800219"/>
            </a:xfrm>
            <a:prstGeom prst="rect">
              <a:avLst/>
            </a:prstGeom>
            <a:noFill/>
          </p:spPr>
          <p:txBody>
            <a:bodyPr wrap="square" rtlCol="0">
              <a:spAutoFit/>
            </a:bodyPr>
            <a:lstStyle/>
            <a:p>
              <a:pPr algn="ctr"/>
              <a:endParaRPr lang="en-US" altLang="zh-CN" dirty="0">
                <a:latin typeface="Adobe 黑体 Std R" pitchFamily="34" charset="-122"/>
                <a:ea typeface="Adobe 黑体 Std R" pitchFamily="34" charset="-122"/>
              </a:endParaRPr>
            </a:p>
            <a:p>
              <a:pPr algn="ctr"/>
              <a:r>
                <a:rPr lang="zh-CN" altLang="en-US" sz="1400" dirty="0">
                  <a:solidFill>
                    <a:schemeClr val="accent5">
                      <a:lumMod val="50000"/>
                    </a:schemeClr>
                  </a:solidFill>
                  <a:latin typeface="Adobe 黑体 Std R" pitchFamily="34" charset="-122"/>
                  <a:ea typeface="Adobe 黑体 Std R" pitchFamily="34" charset="-122"/>
                </a:rPr>
                <a:t>买现货卖期货</a:t>
              </a:r>
              <a:endParaRPr lang="en-US" altLang="zh-CN" sz="1400" dirty="0">
                <a:solidFill>
                  <a:schemeClr val="accent5">
                    <a:lumMod val="50000"/>
                  </a:schemeClr>
                </a:solidFill>
                <a:latin typeface="Adobe 黑体 Std R" pitchFamily="34" charset="-122"/>
                <a:ea typeface="Adobe 黑体 Std R" pitchFamily="34" charset="-122"/>
              </a:endParaRPr>
            </a:p>
            <a:p>
              <a:pPr algn="ctr"/>
              <a:r>
                <a:rPr lang="zh-CN" altLang="en-US" sz="1400" dirty="0">
                  <a:solidFill>
                    <a:schemeClr val="accent5">
                      <a:lumMod val="50000"/>
                    </a:schemeClr>
                  </a:solidFill>
                  <a:latin typeface="Adobe 黑体 Std R" pitchFamily="34" charset="-122"/>
                  <a:ea typeface="Adobe 黑体 Std R" pitchFamily="34" charset="-122"/>
                </a:rPr>
                <a:t>支付现货全价</a:t>
              </a:r>
            </a:p>
          </p:txBody>
        </p:sp>
        <p:sp>
          <p:nvSpPr>
            <p:cNvPr id="10" name="TextBox 18">
              <a:extLst>
                <a:ext uri="{FF2B5EF4-FFF2-40B4-BE49-F238E27FC236}">
                  <a16:creationId xmlns:a16="http://schemas.microsoft.com/office/drawing/2014/main" id="{CF2E153F-A520-413D-B0CC-6FBF8DFE6279}"/>
                </a:ext>
              </a:extLst>
            </p:cNvPr>
            <p:cNvSpPr txBox="1"/>
            <p:nvPr/>
          </p:nvSpPr>
          <p:spPr>
            <a:xfrm>
              <a:off x="1583668" y="4293096"/>
              <a:ext cx="1368152" cy="523220"/>
            </a:xfrm>
            <a:prstGeom prst="rect">
              <a:avLst/>
            </a:prstGeom>
            <a:noFill/>
          </p:spPr>
          <p:txBody>
            <a:bodyPr wrap="square" rtlCol="0">
              <a:spAutoFit/>
            </a:bodyPr>
            <a:lstStyle/>
            <a:p>
              <a:pPr algn="ctr"/>
              <a:r>
                <a:rPr lang="zh-CN" altLang="en-US" sz="1400" dirty="0">
                  <a:latin typeface="Adobe 黑体 Std R" pitchFamily="34" charset="-122"/>
                  <a:ea typeface="Adobe 黑体 Std R" pitchFamily="34" charset="-122"/>
                </a:rPr>
                <a:t>今天</a:t>
              </a:r>
              <a:endParaRPr lang="en-US" altLang="zh-CN" sz="1400" dirty="0">
                <a:latin typeface="Adobe 黑体 Std R" pitchFamily="34" charset="-122"/>
                <a:ea typeface="Adobe 黑体 Std R" pitchFamily="34" charset="-122"/>
              </a:endParaRPr>
            </a:p>
            <a:p>
              <a:pPr algn="ctr"/>
              <a:r>
                <a:rPr lang="zh-CN" altLang="en-US" sz="1400" dirty="0">
                  <a:latin typeface="Adobe 黑体 Std R" pitchFamily="34" charset="-122"/>
                  <a:ea typeface="Adobe 黑体 Std R" pitchFamily="34" charset="-122"/>
                </a:rPr>
                <a:t>交易日</a:t>
              </a:r>
              <a:r>
                <a:rPr lang="en-US" altLang="zh-CN" sz="1400" b="1" i="1" dirty="0">
                  <a:latin typeface="Adobe Jenson Pro" pitchFamily="18" charset="0"/>
                  <a:ea typeface="Adobe 黑体 Std R" pitchFamily="34" charset="-122"/>
                </a:rPr>
                <a:t>t</a:t>
              </a:r>
              <a:endParaRPr lang="zh-CN" altLang="en-US" sz="1400" b="1" i="1" dirty="0">
                <a:latin typeface="Adobe Jenson Pro" pitchFamily="18" charset="0"/>
                <a:ea typeface="Adobe 黑体 Std R" pitchFamily="34" charset="-122"/>
              </a:endParaRPr>
            </a:p>
          </p:txBody>
        </p:sp>
        <p:sp>
          <p:nvSpPr>
            <p:cNvPr id="11" name="TextBox 19">
              <a:extLst>
                <a:ext uri="{FF2B5EF4-FFF2-40B4-BE49-F238E27FC236}">
                  <a16:creationId xmlns:a16="http://schemas.microsoft.com/office/drawing/2014/main" id="{368A2B3B-269B-437A-856A-3FC431CA1FB0}"/>
                </a:ext>
              </a:extLst>
            </p:cNvPr>
            <p:cNvSpPr txBox="1"/>
            <p:nvPr/>
          </p:nvSpPr>
          <p:spPr>
            <a:xfrm>
              <a:off x="5292080" y="4293096"/>
              <a:ext cx="1368152" cy="523220"/>
            </a:xfrm>
            <a:prstGeom prst="rect">
              <a:avLst/>
            </a:prstGeom>
            <a:noFill/>
          </p:spPr>
          <p:txBody>
            <a:bodyPr wrap="square" rtlCol="0">
              <a:spAutoFit/>
            </a:bodyPr>
            <a:lstStyle/>
            <a:p>
              <a:pPr algn="ctr"/>
              <a:r>
                <a:rPr lang="zh-CN" altLang="en-US" sz="1400" dirty="0">
                  <a:latin typeface="Adobe 黑体 Std R" pitchFamily="34" charset="-122"/>
                  <a:ea typeface="Adobe 黑体 Std R" pitchFamily="34" charset="-122"/>
                </a:rPr>
                <a:t>未来</a:t>
              </a:r>
              <a:endParaRPr lang="en-US" altLang="zh-CN" sz="1400" dirty="0">
                <a:latin typeface="Adobe 黑体 Std R" pitchFamily="34" charset="-122"/>
                <a:ea typeface="Adobe 黑体 Std R" pitchFamily="34" charset="-122"/>
              </a:endParaRPr>
            </a:p>
            <a:p>
              <a:pPr algn="ctr"/>
              <a:r>
                <a:rPr lang="zh-CN" altLang="en-US" sz="1400" dirty="0">
                  <a:latin typeface="Adobe 黑体 Std R" pitchFamily="34" charset="-122"/>
                  <a:ea typeface="Adobe 黑体 Std R" pitchFamily="34" charset="-122"/>
                </a:rPr>
                <a:t>交割日</a:t>
              </a:r>
              <a:r>
                <a:rPr lang="en-US" altLang="zh-CN" sz="1400" b="1" i="1" dirty="0">
                  <a:latin typeface="Adobe Jenson Pro" pitchFamily="18" charset="0"/>
                  <a:ea typeface="Adobe 黑体 Std R" pitchFamily="34" charset="-122"/>
                </a:rPr>
                <a:t>T</a:t>
              </a:r>
              <a:endParaRPr lang="zh-CN" altLang="en-US" b="1" i="1" dirty="0">
                <a:latin typeface="Adobe Jenson Pro" pitchFamily="18" charset="0"/>
                <a:ea typeface="Adobe 黑体 Std R" pitchFamily="34" charset="-122"/>
              </a:endParaRPr>
            </a:p>
          </p:txBody>
        </p:sp>
        <p:sp>
          <p:nvSpPr>
            <p:cNvPr id="12" name="TextBox 20">
              <a:extLst>
                <a:ext uri="{FF2B5EF4-FFF2-40B4-BE49-F238E27FC236}">
                  <a16:creationId xmlns:a16="http://schemas.microsoft.com/office/drawing/2014/main" id="{005103F8-AA2A-46E1-893A-78CC7D68EE21}"/>
                </a:ext>
              </a:extLst>
            </p:cNvPr>
            <p:cNvSpPr txBox="1"/>
            <p:nvPr/>
          </p:nvSpPr>
          <p:spPr>
            <a:xfrm>
              <a:off x="4553998" y="3408144"/>
              <a:ext cx="2844316" cy="523220"/>
            </a:xfrm>
            <a:prstGeom prst="rect">
              <a:avLst/>
            </a:prstGeom>
            <a:noFill/>
          </p:spPr>
          <p:txBody>
            <a:bodyPr wrap="square" rtlCol="0">
              <a:spAutoFit/>
            </a:bodyPr>
            <a:lstStyle/>
            <a:p>
              <a:pPr algn="ctr"/>
              <a:r>
                <a:rPr lang="zh-CN" altLang="en-US" sz="1400" dirty="0">
                  <a:solidFill>
                    <a:schemeClr val="accent5">
                      <a:lumMod val="50000"/>
                    </a:schemeClr>
                  </a:solidFill>
                  <a:latin typeface="Adobe 黑体 Std R" pitchFamily="34" charset="-122"/>
                  <a:ea typeface="Adobe 黑体 Std R" pitchFamily="34" charset="-122"/>
                </a:rPr>
                <a:t>交割期货</a:t>
              </a:r>
              <a:endParaRPr lang="en-US" altLang="zh-CN" sz="1400" dirty="0">
                <a:solidFill>
                  <a:schemeClr val="accent5">
                    <a:lumMod val="50000"/>
                  </a:schemeClr>
                </a:solidFill>
                <a:latin typeface="Adobe 黑体 Std R" pitchFamily="34" charset="-122"/>
                <a:ea typeface="Adobe 黑体 Std R" pitchFamily="34" charset="-122"/>
              </a:endParaRPr>
            </a:p>
            <a:p>
              <a:pPr algn="ctr"/>
              <a:r>
                <a:rPr lang="zh-CN" altLang="en-US" sz="1400" dirty="0">
                  <a:solidFill>
                    <a:schemeClr val="accent5">
                      <a:lumMod val="50000"/>
                    </a:schemeClr>
                  </a:solidFill>
                  <a:latin typeface="Adobe 黑体 Std R" pitchFamily="34" charset="-122"/>
                  <a:ea typeface="Adobe 黑体 Std R" pitchFamily="34" charset="-122"/>
                </a:rPr>
                <a:t>收到期货全价</a:t>
              </a:r>
            </a:p>
          </p:txBody>
        </p:sp>
      </p:grpSp>
      <p:sp>
        <p:nvSpPr>
          <p:cNvPr id="13" name="文本框 12">
            <a:extLst>
              <a:ext uri="{FF2B5EF4-FFF2-40B4-BE49-F238E27FC236}">
                <a16:creationId xmlns:a16="http://schemas.microsoft.com/office/drawing/2014/main" id="{E390268A-995F-4FCC-AF2A-C984969D0B6D}"/>
              </a:ext>
            </a:extLst>
          </p:cNvPr>
          <p:cNvSpPr txBox="1"/>
          <p:nvPr/>
        </p:nvSpPr>
        <p:spPr>
          <a:xfrm>
            <a:off x="5159904" y="2833191"/>
            <a:ext cx="2196237" cy="338554"/>
          </a:xfrm>
          <a:prstGeom prst="rect">
            <a:avLst/>
          </a:prstGeom>
          <a:noFill/>
        </p:spPr>
        <p:txBody>
          <a:bodyPr wrap="square" rtlCol="0">
            <a:spAutoFit/>
          </a:bodyPr>
          <a:lstStyle/>
          <a:p>
            <a:r>
              <a:rPr lang="zh-CN" altLang="en-US" sz="1600" b="1" dirty="0">
                <a:solidFill>
                  <a:srgbClr val="FF0000"/>
                </a:solidFill>
                <a:latin typeface="Adobe Jenson Pro" panose="020A0503050201030203" pitchFamily="18" charset="0"/>
                <a:ea typeface="楷体" panose="02010609060101010101" pitchFamily="49" charset="-122"/>
              </a:rPr>
              <a:t>套利毛收益率为</a:t>
            </a:r>
            <a:r>
              <a:rPr lang="en-US" altLang="zh-CN" sz="1600" b="1" dirty="0">
                <a:solidFill>
                  <a:srgbClr val="FF0000"/>
                </a:solidFill>
                <a:latin typeface="Adobe Jenson Pro" panose="020A0503050201030203" pitchFamily="18" charset="0"/>
                <a:ea typeface="楷体" panose="02010609060101010101" pitchFamily="49" charset="-122"/>
              </a:rPr>
              <a:t>IRR</a:t>
            </a:r>
            <a:endParaRPr lang="zh-CN" altLang="en-US" sz="1600" b="1" dirty="0">
              <a:solidFill>
                <a:srgbClr val="FF0000"/>
              </a:solidFill>
              <a:latin typeface="Adobe Jenson Pro" panose="020A0503050201030203" pitchFamily="18" charset="0"/>
              <a:ea typeface="楷体" panose="02010609060101010101" pitchFamily="49" charset="-122"/>
            </a:endParaRPr>
          </a:p>
        </p:txBody>
      </p:sp>
      <p:sp>
        <p:nvSpPr>
          <p:cNvPr id="15" name="TextBox 16">
            <a:extLst>
              <a:ext uri="{FF2B5EF4-FFF2-40B4-BE49-F238E27FC236}">
                <a16:creationId xmlns:a16="http://schemas.microsoft.com/office/drawing/2014/main" id="{0A6F3F77-62F1-4FD9-9E55-5FBF9F05FFB4}"/>
              </a:ext>
            </a:extLst>
          </p:cNvPr>
          <p:cNvSpPr txBox="1"/>
          <p:nvPr/>
        </p:nvSpPr>
        <p:spPr>
          <a:xfrm>
            <a:off x="3152475" y="4365105"/>
            <a:ext cx="2520251" cy="307777"/>
          </a:xfrm>
          <a:prstGeom prst="rect">
            <a:avLst/>
          </a:prstGeom>
          <a:noFill/>
        </p:spPr>
        <p:txBody>
          <a:bodyPr wrap="square" rtlCol="0">
            <a:spAutoFit/>
          </a:bodyPr>
          <a:lstStyle/>
          <a:p>
            <a:pPr algn="ctr"/>
            <a:r>
              <a:rPr lang="zh-CN" altLang="en-US" sz="1400" dirty="0">
                <a:solidFill>
                  <a:schemeClr val="accent5">
                    <a:lumMod val="50000"/>
                  </a:schemeClr>
                </a:solidFill>
                <a:latin typeface="Adobe 黑体 Std R" pitchFamily="34" charset="-122"/>
                <a:ea typeface="Adobe 黑体 Std R" pitchFamily="34" charset="-122"/>
              </a:rPr>
              <a:t>借入资金</a:t>
            </a:r>
            <a:endParaRPr lang="en-US" altLang="zh-CN" sz="1400" dirty="0">
              <a:solidFill>
                <a:schemeClr val="accent5">
                  <a:lumMod val="50000"/>
                </a:schemeClr>
              </a:solidFill>
              <a:latin typeface="Adobe 黑体 Std R" pitchFamily="34" charset="-122"/>
              <a:ea typeface="Adobe 黑体 Std R" pitchFamily="34" charset="-122"/>
            </a:endParaRPr>
          </a:p>
        </p:txBody>
      </p:sp>
      <p:sp>
        <p:nvSpPr>
          <p:cNvPr id="17" name="TextBox 20">
            <a:extLst>
              <a:ext uri="{FF2B5EF4-FFF2-40B4-BE49-F238E27FC236}">
                <a16:creationId xmlns:a16="http://schemas.microsoft.com/office/drawing/2014/main" id="{34D97921-D4F3-4495-981A-90A75AB7757F}"/>
              </a:ext>
            </a:extLst>
          </p:cNvPr>
          <p:cNvSpPr txBox="1"/>
          <p:nvPr/>
        </p:nvSpPr>
        <p:spPr>
          <a:xfrm>
            <a:off x="4907868" y="4365104"/>
            <a:ext cx="2844316" cy="338554"/>
          </a:xfrm>
          <a:prstGeom prst="rect">
            <a:avLst/>
          </a:prstGeom>
          <a:noFill/>
        </p:spPr>
        <p:txBody>
          <a:bodyPr wrap="square" rtlCol="0">
            <a:spAutoFit/>
          </a:bodyPr>
          <a:lstStyle/>
          <a:p>
            <a:pPr algn="ctr"/>
            <a:r>
              <a:rPr lang="zh-CN" altLang="en-US" sz="1600" b="1" dirty="0">
                <a:solidFill>
                  <a:schemeClr val="accent6">
                    <a:lumMod val="75000"/>
                  </a:schemeClr>
                </a:solidFill>
                <a:latin typeface="Adobe Jenson Pro" panose="020A0503050201030203" pitchFamily="18" charset="0"/>
                <a:ea typeface="楷体" panose="02010609060101010101" pitchFamily="49" charset="-122"/>
              </a:rPr>
              <a:t>套利资金成本为回购利率</a:t>
            </a:r>
            <a:endParaRPr lang="en-US" altLang="zh-CN" sz="1600" b="1" dirty="0">
              <a:solidFill>
                <a:schemeClr val="accent6">
                  <a:lumMod val="75000"/>
                </a:schemeClr>
              </a:solidFill>
              <a:latin typeface="Adobe Jenson Pro" panose="020A0503050201030203" pitchFamily="18" charset="0"/>
              <a:ea typeface="楷体" panose="02010609060101010101" pitchFamily="49" charset="-122"/>
            </a:endParaRPr>
          </a:p>
        </p:txBody>
      </p:sp>
    </p:spTree>
    <p:extLst>
      <p:ext uri="{BB962C8B-B14F-4D97-AF65-F5344CB8AC3E}">
        <p14:creationId xmlns:p14="http://schemas.microsoft.com/office/powerpoint/2010/main" val="3412691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F975AC-505F-463B-88A1-B8EAE0E2DAFE}"/>
              </a:ext>
            </a:extLst>
          </p:cNvPr>
          <p:cNvSpPr>
            <a:spLocks noGrp="1"/>
          </p:cNvSpPr>
          <p:nvPr>
            <p:ph type="title"/>
          </p:nvPr>
        </p:nvSpPr>
        <p:spPr/>
        <p:txBody>
          <a:bodyPr/>
          <a:lstStyle/>
          <a:p>
            <a:r>
              <a:rPr lang="en-US" altLang="zh-CN" dirty="0"/>
              <a:t>IRR</a:t>
            </a:r>
            <a:r>
              <a:rPr lang="zh-CN" altLang="en-US" dirty="0"/>
              <a:t>与国债期货的正向套利</a:t>
            </a:r>
          </a:p>
        </p:txBody>
      </p:sp>
      <p:sp>
        <p:nvSpPr>
          <p:cNvPr id="3" name="内容占位符 2">
            <a:extLst>
              <a:ext uri="{FF2B5EF4-FFF2-40B4-BE49-F238E27FC236}">
                <a16:creationId xmlns:a16="http://schemas.microsoft.com/office/drawing/2014/main" id="{F2A8E0B7-08E1-4008-AC7F-0278B5BC900B}"/>
              </a:ext>
            </a:extLst>
          </p:cNvPr>
          <p:cNvSpPr>
            <a:spLocks noGrp="1"/>
          </p:cNvSpPr>
          <p:nvPr>
            <p:ph idx="1"/>
          </p:nvPr>
        </p:nvSpPr>
        <p:spPr/>
        <p:txBody>
          <a:bodyPr/>
          <a:lstStyle/>
          <a:p>
            <a:endParaRPr lang="zh-CN" altLang="en-US" dirty="0"/>
          </a:p>
        </p:txBody>
      </p:sp>
      <p:sp>
        <p:nvSpPr>
          <p:cNvPr id="4" name="灯片编号占位符 3">
            <a:extLst>
              <a:ext uri="{FF2B5EF4-FFF2-40B4-BE49-F238E27FC236}">
                <a16:creationId xmlns:a16="http://schemas.microsoft.com/office/drawing/2014/main" id="{799BC3DF-A4CD-4A40-8D7A-3E6C1B59E308}"/>
              </a:ext>
            </a:extLst>
          </p:cNvPr>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59</a:t>
            </a:fld>
            <a:endParaRPr lang="zh-CN" altLang="en-US" dirty="0"/>
          </a:p>
        </p:txBody>
      </p:sp>
      <p:cxnSp>
        <p:nvCxnSpPr>
          <p:cNvPr id="6" name="直接连接符 5">
            <a:extLst>
              <a:ext uri="{FF2B5EF4-FFF2-40B4-BE49-F238E27FC236}">
                <a16:creationId xmlns:a16="http://schemas.microsoft.com/office/drawing/2014/main" id="{EBC2C9E1-1633-4B94-8C8F-AAC8E482E197}"/>
              </a:ext>
            </a:extLst>
          </p:cNvPr>
          <p:cNvCxnSpPr/>
          <p:nvPr/>
        </p:nvCxnSpPr>
        <p:spPr>
          <a:xfrm>
            <a:off x="3827748" y="3573017"/>
            <a:ext cx="0" cy="144016"/>
          </a:xfrm>
          <a:prstGeom prst="line">
            <a:avLst/>
          </a:prstGeom>
          <a:ln>
            <a:solidFill>
              <a:srgbClr val="FF0000"/>
            </a:solidFill>
          </a:ln>
        </p:spPr>
        <p:style>
          <a:lnRef idx="2">
            <a:schemeClr val="accent6"/>
          </a:lnRef>
          <a:fillRef idx="0">
            <a:schemeClr val="accent6"/>
          </a:fillRef>
          <a:effectRef idx="1">
            <a:schemeClr val="accent6"/>
          </a:effectRef>
          <a:fontRef idx="minor">
            <a:schemeClr val="tx1"/>
          </a:fontRef>
        </p:style>
      </p:cxnSp>
      <p:cxnSp>
        <p:nvCxnSpPr>
          <p:cNvPr id="7" name="直接连接符 6">
            <a:extLst>
              <a:ext uri="{FF2B5EF4-FFF2-40B4-BE49-F238E27FC236}">
                <a16:creationId xmlns:a16="http://schemas.microsoft.com/office/drawing/2014/main" id="{7F62D4FD-3ED2-47F0-8321-96C07FCBCA6D}"/>
              </a:ext>
            </a:extLst>
          </p:cNvPr>
          <p:cNvCxnSpPr/>
          <p:nvPr/>
        </p:nvCxnSpPr>
        <p:spPr>
          <a:xfrm>
            <a:off x="7500156" y="3573017"/>
            <a:ext cx="0" cy="144016"/>
          </a:xfrm>
          <a:prstGeom prst="line">
            <a:avLst/>
          </a:prstGeom>
          <a:ln>
            <a:solidFill>
              <a:srgbClr val="FF0000"/>
            </a:solidFill>
          </a:ln>
        </p:spPr>
        <p:style>
          <a:lnRef idx="2">
            <a:schemeClr val="accent6"/>
          </a:lnRef>
          <a:fillRef idx="0">
            <a:schemeClr val="accent6"/>
          </a:fillRef>
          <a:effectRef idx="1">
            <a:schemeClr val="accent6"/>
          </a:effectRef>
          <a:fontRef idx="minor">
            <a:schemeClr val="tx1"/>
          </a:fontRef>
        </p:style>
      </p:cxnSp>
      <p:cxnSp>
        <p:nvCxnSpPr>
          <p:cNvPr id="8" name="直接连接符 7">
            <a:extLst>
              <a:ext uri="{FF2B5EF4-FFF2-40B4-BE49-F238E27FC236}">
                <a16:creationId xmlns:a16="http://schemas.microsoft.com/office/drawing/2014/main" id="{025966AA-0395-4F97-AA4E-88C733807145}"/>
              </a:ext>
            </a:extLst>
          </p:cNvPr>
          <p:cNvCxnSpPr/>
          <p:nvPr/>
        </p:nvCxnSpPr>
        <p:spPr>
          <a:xfrm>
            <a:off x="3827748" y="3717033"/>
            <a:ext cx="3672408" cy="0"/>
          </a:xfrm>
          <a:prstGeom prst="line">
            <a:avLst/>
          </a:prstGeom>
          <a:ln>
            <a:solidFill>
              <a:srgbClr val="FF0000"/>
            </a:solidFill>
          </a:ln>
        </p:spPr>
        <p:style>
          <a:lnRef idx="2">
            <a:schemeClr val="accent6"/>
          </a:lnRef>
          <a:fillRef idx="0">
            <a:schemeClr val="accent6"/>
          </a:fillRef>
          <a:effectRef idx="1">
            <a:schemeClr val="accent6"/>
          </a:effectRef>
          <a:fontRef idx="minor">
            <a:schemeClr val="tx1"/>
          </a:fontRef>
        </p:style>
      </p:cxnSp>
      <p:sp>
        <p:nvSpPr>
          <p:cNvPr id="9" name="TextBox 16">
            <a:extLst>
              <a:ext uri="{FF2B5EF4-FFF2-40B4-BE49-F238E27FC236}">
                <a16:creationId xmlns:a16="http://schemas.microsoft.com/office/drawing/2014/main" id="{ED63354B-18E1-4AE4-9D81-079B56566EE2}"/>
              </a:ext>
            </a:extLst>
          </p:cNvPr>
          <p:cNvSpPr txBox="1"/>
          <p:nvPr/>
        </p:nvSpPr>
        <p:spPr>
          <a:xfrm>
            <a:off x="2567609" y="2907182"/>
            <a:ext cx="2520251" cy="646331"/>
          </a:xfrm>
          <a:prstGeom prst="rect">
            <a:avLst/>
          </a:prstGeom>
          <a:noFill/>
        </p:spPr>
        <p:txBody>
          <a:bodyPr wrap="square" rtlCol="0">
            <a:spAutoFit/>
          </a:bodyPr>
          <a:lstStyle/>
          <a:p>
            <a:pPr algn="ctr"/>
            <a:r>
              <a:rPr lang="zh-CN" altLang="en-US" dirty="0">
                <a:latin typeface="Adobe 黑体 Std R" pitchFamily="34" charset="-122"/>
                <a:ea typeface="Adobe 黑体 Std R" pitchFamily="34" charset="-122"/>
              </a:rPr>
              <a:t>买入现券</a:t>
            </a:r>
            <a:endParaRPr lang="en-US" altLang="zh-CN" dirty="0">
              <a:latin typeface="Adobe 黑体 Std R" pitchFamily="34" charset="-122"/>
              <a:ea typeface="Adobe 黑体 Std R" pitchFamily="34" charset="-122"/>
            </a:endParaRPr>
          </a:p>
          <a:p>
            <a:pPr algn="ctr"/>
            <a:r>
              <a:rPr lang="zh-CN" altLang="en-US" dirty="0">
                <a:latin typeface="Adobe 黑体 Std R" pitchFamily="34" charset="-122"/>
                <a:ea typeface="Adobe 黑体 Std R" pitchFamily="34" charset="-122"/>
              </a:rPr>
              <a:t>卖出期货</a:t>
            </a:r>
            <a:endParaRPr lang="en-US" altLang="zh-CN" dirty="0">
              <a:latin typeface="Adobe 黑体 Std R" pitchFamily="34" charset="-122"/>
              <a:ea typeface="Adobe 黑体 Std R" pitchFamily="34" charset="-122"/>
            </a:endParaRPr>
          </a:p>
        </p:txBody>
      </p:sp>
      <p:sp>
        <p:nvSpPr>
          <p:cNvPr id="10" name="TextBox 18">
            <a:extLst>
              <a:ext uri="{FF2B5EF4-FFF2-40B4-BE49-F238E27FC236}">
                <a16:creationId xmlns:a16="http://schemas.microsoft.com/office/drawing/2014/main" id="{FDE5E12B-6F3C-4133-8A73-29541161064F}"/>
              </a:ext>
            </a:extLst>
          </p:cNvPr>
          <p:cNvSpPr txBox="1"/>
          <p:nvPr/>
        </p:nvSpPr>
        <p:spPr>
          <a:xfrm>
            <a:off x="3143672" y="3861050"/>
            <a:ext cx="1368152" cy="646331"/>
          </a:xfrm>
          <a:prstGeom prst="rect">
            <a:avLst/>
          </a:prstGeom>
          <a:noFill/>
        </p:spPr>
        <p:txBody>
          <a:bodyPr wrap="square" rtlCol="0">
            <a:spAutoFit/>
          </a:bodyPr>
          <a:lstStyle/>
          <a:p>
            <a:pPr algn="ctr"/>
            <a:r>
              <a:rPr lang="zh-CN" altLang="en-US" dirty="0">
                <a:latin typeface="Adobe 黑体 Std R" pitchFamily="34" charset="-122"/>
                <a:ea typeface="Adobe 黑体 Std R" pitchFamily="34" charset="-122"/>
              </a:rPr>
              <a:t>今天</a:t>
            </a:r>
            <a:endParaRPr lang="en-US" altLang="zh-CN" dirty="0">
              <a:latin typeface="Adobe 黑体 Std R" pitchFamily="34" charset="-122"/>
              <a:ea typeface="Adobe 黑体 Std R" pitchFamily="34" charset="-122"/>
            </a:endParaRPr>
          </a:p>
          <a:p>
            <a:pPr algn="ctr"/>
            <a:r>
              <a:rPr lang="zh-CN" altLang="en-US" dirty="0">
                <a:latin typeface="Adobe 黑体 Std R" pitchFamily="34" charset="-122"/>
                <a:ea typeface="Adobe 黑体 Std R" pitchFamily="34" charset="-122"/>
              </a:rPr>
              <a:t>交易日</a:t>
            </a:r>
            <a:r>
              <a:rPr lang="en-US" altLang="zh-CN" b="1" i="1" dirty="0">
                <a:latin typeface="Adobe Jenson Pro" pitchFamily="18" charset="0"/>
                <a:ea typeface="Adobe 黑体 Std R" pitchFamily="34" charset="-122"/>
              </a:rPr>
              <a:t>t</a:t>
            </a:r>
            <a:endParaRPr lang="zh-CN" altLang="en-US" b="1" i="1" dirty="0">
              <a:latin typeface="Adobe Jenson Pro" pitchFamily="18" charset="0"/>
              <a:ea typeface="Adobe 黑体 Std R" pitchFamily="34" charset="-122"/>
            </a:endParaRPr>
          </a:p>
        </p:txBody>
      </p:sp>
      <p:sp>
        <p:nvSpPr>
          <p:cNvPr id="11" name="TextBox 19">
            <a:extLst>
              <a:ext uri="{FF2B5EF4-FFF2-40B4-BE49-F238E27FC236}">
                <a16:creationId xmlns:a16="http://schemas.microsoft.com/office/drawing/2014/main" id="{074CEBFC-70FF-4B14-B34A-5A4E7571D4BA}"/>
              </a:ext>
            </a:extLst>
          </p:cNvPr>
          <p:cNvSpPr txBox="1"/>
          <p:nvPr/>
        </p:nvSpPr>
        <p:spPr>
          <a:xfrm>
            <a:off x="6852084" y="3861050"/>
            <a:ext cx="1368152" cy="646331"/>
          </a:xfrm>
          <a:prstGeom prst="rect">
            <a:avLst/>
          </a:prstGeom>
          <a:noFill/>
        </p:spPr>
        <p:txBody>
          <a:bodyPr wrap="square" rtlCol="0">
            <a:spAutoFit/>
          </a:bodyPr>
          <a:lstStyle/>
          <a:p>
            <a:pPr algn="ctr"/>
            <a:r>
              <a:rPr lang="zh-CN" altLang="en-US" dirty="0">
                <a:latin typeface="Adobe 黑体 Std R" pitchFamily="34" charset="-122"/>
                <a:ea typeface="Adobe 黑体 Std R" pitchFamily="34" charset="-122"/>
              </a:rPr>
              <a:t>未来</a:t>
            </a:r>
            <a:endParaRPr lang="en-US" altLang="zh-CN" dirty="0">
              <a:latin typeface="Adobe 黑体 Std R" pitchFamily="34" charset="-122"/>
              <a:ea typeface="Adobe 黑体 Std R" pitchFamily="34" charset="-122"/>
            </a:endParaRPr>
          </a:p>
          <a:p>
            <a:pPr algn="ctr"/>
            <a:r>
              <a:rPr lang="zh-CN" altLang="en-US" dirty="0">
                <a:latin typeface="Adobe 黑体 Std R" pitchFamily="34" charset="-122"/>
                <a:ea typeface="Adobe 黑体 Std R" pitchFamily="34" charset="-122"/>
              </a:rPr>
              <a:t>交割日</a:t>
            </a:r>
            <a:r>
              <a:rPr lang="en-US" altLang="zh-CN" b="1" i="1" dirty="0">
                <a:latin typeface="Adobe Jenson Pro" pitchFamily="18" charset="0"/>
                <a:ea typeface="Adobe 黑体 Std R" pitchFamily="34" charset="-122"/>
              </a:rPr>
              <a:t>T</a:t>
            </a:r>
            <a:endParaRPr lang="zh-CN" altLang="en-US" b="1" i="1" dirty="0">
              <a:latin typeface="Adobe Jenson Pro" pitchFamily="18" charset="0"/>
              <a:ea typeface="Adobe 黑体 Std R" pitchFamily="34" charset="-122"/>
            </a:endParaRPr>
          </a:p>
        </p:txBody>
      </p:sp>
      <p:sp>
        <p:nvSpPr>
          <p:cNvPr id="12" name="TextBox 20">
            <a:extLst>
              <a:ext uri="{FF2B5EF4-FFF2-40B4-BE49-F238E27FC236}">
                <a16:creationId xmlns:a16="http://schemas.microsoft.com/office/drawing/2014/main" id="{5A85340F-D620-47CD-903F-452FF8E02EAF}"/>
              </a:ext>
            </a:extLst>
          </p:cNvPr>
          <p:cNvSpPr txBox="1"/>
          <p:nvPr/>
        </p:nvSpPr>
        <p:spPr>
          <a:xfrm>
            <a:off x="4295800" y="3068962"/>
            <a:ext cx="2844316" cy="369332"/>
          </a:xfrm>
          <a:prstGeom prst="rect">
            <a:avLst/>
          </a:prstGeom>
          <a:noFill/>
        </p:spPr>
        <p:txBody>
          <a:bodyPr wrap="square" rtlCol="0">
            <a:spAutoFit/>
          </a:bodyPr>
          <a:lstStyle/>
          <a:p>
            <a:pPr algn="ctr"/>
            <a:r>
              <a:rPr lang="zh-CN" altLang="en-US" dirty="0">
                <a:latin typeface="Adobe Jenson Pro Capt" panose="020A0503050201030203" pitchFamily="18" charset="0"/>
                <a:ea typeface="Adobe 黑体 Std R" pitchFamily="34" charset="-122"/>
              </a:rPr>
              <a:t>套利毛收益率为</a:t>
            </a:r>
            <a:r>
              <a:rPr lang="en-US" altLang="zh-CN" dirty="0">
                <a:latin typeface="Adobe Jenson Pro Capt" panose="020A0503050201030203" pitchFamily="18" charset="0"/>
                <a:ea typeface="Adobe 黑体 Std R" pitchFamily="34" charset="-122"/>
              </a:rPr>
              <a:t>IRR</a:t>
            </a:r>
          </a:p>
        </p:txBody>
      </p:sp>
      <p:sp>
        <p:nvSpPr>
          <p:cNvPr id="15" name="TextBox 16">
            <a:extLst>
              <a:ext uri="{FF2B5EF4-FFF2-40B4-BE49-F238E27FC236}">
                <a16:creationId xmlns:a16="http://schemas.microsoft.com/office/drawing/2014/main" id="{2DB81518-3ADD-44CC-B5D0-E5BF5E49DAE1}"/>
              </a:ext>
            </a:extLst>
          </p:cNvPr>
          <p:cNvSpPr txBox="1"/>
          <p:nvPr/>
        </p:nvSpPr>
        <p:spPr>
          <a:xfrm>
            <a:off x="2540407" y="4651395"/>
            <a:ext cx="2520251" cy="369332"/>
          </a:xfrm>
          <a:prstGeom prst="rect">
            <a:avLst/>
          </a:prstGeom>
          <a:noFill/>
        </p:spPr>
        <p:txBody>
          <a:bodyPr wrap="square" rtlCol="0">
            <a:spAutoFit/>
          </a:bodyPr>
          <a:lstStyle/>
          <a:p>
            <a:pPr algn="ctr"/>
            <a:r>
              <a:rPr lang="zh-CN" altLang="en-US" dirty="0">
                <a:latin typeface="Adobe 黑体 Std R" pitchFamily="34" charset="-122"/>
                <a:ea typeface="Adobe 黑体 Std R" pitchFamily="34" charset="-122"/>
              </a:rPr>
              <a:t>借入资金</a:t>
            </a:r>
            <a:endParaRPr lang="en-US" altLang="zh-CN" dirty="0">
              <a:latin typeface="Adobe 黑体 Std R" pitchFamily="34" charset="-122"/>
              <a:ea typeface="Adobe 黑体 Std R" pitchFamily="34" charset="-122"/>
            </a:endParaRPr>
          </a:p>
        </p:txBody>
      </p:sp>
      <p:sp>
        <p:nvSpPr>
          <p:cNvPr id="17" name="TextBox 20">
            <a:extLst>
              <a:ext uri="{FF2B5EF4-FFF2-40B4-BE49-F238E27FC236}">
                <a16:creationId xmlns:a16="http://schemas.microsoft.com/office/drawing/2014/main" id="{0DB79DCD-1229-4101-A716-95B1982FC1F3}"/>
              </a:ext>
            </a:extLst>
          </p:cNvPr>
          <p:cNvSpPr txBox="1"/>
          <p:nvPr/>
        </p:nvSpPr>
        <p:spPr>
          <a:xfrm>
            <a:off x="4295800" y="4715852"/>
            <a:ext cx="2844316" cy="369332"/>
          </a:xfrm>
          <a:prstGeom prst="rect">
            <a:avLst/>
          </a:prstGeom>
          <a:noFill/>
        </p:spPr>
        <p:txBody>
          <a:bodyPr wrap="square" rtlCol="0">
            <a:spAutoFit/>
          </a:bodyPr>
          <a:lstStyle/>
          <a:p>
            <a:pPr algn="ctr"/>
            <a:r>
              <a:rPr lang="zh-CN" altLang="en-US" dirty="0">
                <a:latin typeface="Adobe Jenson Pro Capt" panose="020A0503050201030203" pitchFamily="18" charset="0"/>
                <a:ea typeface="Adobe 黑体 Std R" pitchFamily="34" charset="-122"/>
              </a:rPr>
              <a:t>套利资金成本为回购利率</a:t>
            </a:r>
            <a:endParaRPr lang="en-US" altLang="zh-CN" dirty="0">
              <a:latin typeface="Adobe Jenson Pro Capt" panose="020A0503050201030203" pitchFamily="18" charset="0"/>
              <a:ea typeface="Adobe 黑体 Std R" pitchFamily="34" charset="-122"/>
            </a:endParaRPr>
          </a:p>
        </p:txBody>
      </p:sp>
    </p:spTree>
    <p:extLst>
      <p:ext uri="{BB962C8B-B14F-4D97-AF65-F5344CB8AC3E}">
        <p14:creationId xmlns:p14="http://schemas.microsoft.com/office/powerpoint/2010/main" val="1615879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标题 1">
            <a:extLst>
              <a:ext uri="{FF2B5EF4-FFF2-40B4-BE49-F238E27FC236}">
                <a16:creationId xmlns:a16="http://schemas.microsoft.com/office/drawing/2014/main" id="{A727D4FD-FF2E-934B-B2A7-5566BBB9DA24}"/>
              </a:ext>
            </a:extLst>
          </p:cNvPr>
          <p:cNvSpPr>
            <a:spLocks noGrp="1" noChangeArrowheads="1"/>
          </p:cNvSpPr>
          <p:nvPr>
            <p:ph type="title"/>
          </p:nvPr>
        </p:nvSpPr>
        <p:spPr>
          <a:xfrm>
            <a:off x="609600" y="86659"/>
            <a:ext cx="8229600" cy="846138"/>
          </a:xfrm>
        </p:spPr>
        <p:txBody>
          <a:bodyPr/>
          <a:lstStyle/>
          <a:p>
            <a:r>
              <a:rPr lang="zh-CN" altLang="en-US" dirty="0">
                <a:ea typeface="Adobe 黑体 Std R" panose="020B0400000000000000" pitchFamily="34" charset="-128"/>
              </a:rPr>
              <a:t>“准</a:t>
            </a:r>
            <a:r>
              <a:rPr lang="en-US" altLang="zh-CN" dirty="0" err="1">
                <a:ea typeface="Adobe 黑体 Std R" panose="020B0400000000000000" pitchFamily="34" charset="-128"/>
              </a:rPr>
              <a:t>CTD</a:t>
            </a:r>
            <a:r>
              <a:rPr lang="zh-CN" altLang="en-US" dirty="0">
                <a:ea typeface="Adobe 黑体 Std R" panose="020B0400000000000000" pitchFamily="34" charset="-128"/>
              </a:rPr>
              <a:t>券”的经验法则</a:t>
            </a:r>
          </a:p>
        </p:txBody>
      </p:sp>
      <p:sp>
        <p:nvSpPr>
          <p:cNvPr id="3" name="内容占位符 2">
            <a:extLst>
              <a:ext uri="{FF2B5EF4-FFF2-40B4-BE49-F238E27FC236}">
                <a16:creationId xmlns:a16="http://schemas.microsoft.com/office/drawing/2014/main" id="{533A2030-32F1-154B-B681-D1EDC25CBA9F}"/>
              </a:ext>
            </a:extLst>
          </p:cNvPr>
          <p:cNvSpPr>
            <a:spLocks noGrp="1"/>
          </p:cNvSpPr>
          <p:nvPr>
            <p:ph idx="1"/>
          </p:nvPr>
        </p:nvSpPr>
        <p:spPr>
          <a:xfrm>
            <a:off x="609600" y="1341439"/>
            <a:ext cx="9906000" cy="5183187"/>
          </a:xfrm>
        </p:spPr>
        <p:txBody>
          <a:bodyPr/>
          <a:lstStyle/>
          <a:p>
            <a:pPr>
              <a:defRPr/>
            </a:pPr>
            <a:r>
              <a:rPr lang="zh-CN" altLang="en-US" b="1" dirty="0"/>
              <a:t>久期法则</a:t>
            </a:r>
            <a:r>
              <a:rPr lang="zh-CN" altLang="en-US" dirty="0"/>
              <a:t>：到期收益率相同的两个可交割券</a:t>
            </a:r>
            <a:endParaRPr lang="en-US" altLang="zh-CN" dirty="0"/>
          </a:p>
          <a:p>
            <a:pPr lvl="1">
              <a:defRPr/>
            </a:pPr>
            <a:r>
              <a:rPr lang="zh-CN" altLang="en-US" sz="2400" dirty="0"/>
              <a:t>如果到期收益率高于</a:t>
            </a:r>
            <a:r>
              <a:rPr lang="en-US" altLang="zh-CN" sz="2400" dirty="0"/>
              <a:t>3%</a:t>
            </a:r>
            <a:r>
              <a:rPr lang="zh-CN" altLang="en-US" sz="2400" dirty="0"/>
              <a:t>，久期大的更可能成为“准</a:t>
            </a:r>
            <a:r>
              <a:rPr lang="en-US" altLang="zh-CN" sz="2400" dirty="0"/>
              <a:t>CTD</a:t>
            </a:r>
            <a:r>
              <a:rPr lang="zh-CN" altLang="en-US" sz="2400" dirty="0"/>
              <a:t>券”</a:t>
            </a:r>
            <a:endParaRPr lang="en-US" altLang="zh-CN" sz="2400" dirty="0"/>
          </a:p>
          <a:p>
            <a:pPr lvl="1">
              <a:defRPr/>
            </a:pPr>
            <a:r>
              <a:rPr lang="zh-CN" altLang="en-US" sz="2400" dirty="0"/>
              <a:t>如果到期收益率低于</a:t>
            </a:r>
            <a:r>
              <a:rPr lang="en-US" altLang="zh-CN" sz="2400" dirty="0"/>
              <a:t>3%</a:t>
            </a:r>
            <a:r>
              <a:rPr lang="zh-CN" altLang="en-US" sz="2400" dirty="0"/>
              <a:t>，久期小的更可能成为“准</a:t>
            </a:r>
            <a:r>
              <a:rPr lang="en-US" altLang="zh-CN" sz="2400" dirty="0"/>
              <a:t>CTD</a:t>
            </a:r>
            <a:r>
              <a:rPr lang="zh-CN" altLang="en-US" sz="2400" dirty="0"/>
              <a:t>券”</a:t>
            </a:r>
            <a:endParaRPr lang="en-US" altLang="zh-CN" sz="2400" dirty="0"/>
          </a:p>
          <a:p>
            <a:pPr>
              <a:defRPr/>
            </a:pPr>
            <a:endParaRPr lang="en-US" altLang="zh-CN" dirty="0"/>
          </a:p>
          <a:p>
            <a:pPr>
              <a:defRPr/>
            </a:pPr>
            <a:r>
              <a:rPr lang="zh-CN" altLang="en-US" b="1" dirty="0"/>
              <a:t>收益率法则：</a:t>
            </a:r>
            <a:r>
              <a:rPr lang="zh-CN" altLang="en-US" dirty="0"/>
              <a:t>久期相同的两个可交割券</a:t>
            </a:r>
            <a:endParaRPr lang="en-US" altLang="zh-CN" dirty="0"/>
          </a:p>
          <a:p>
            <a:pPr lvl="1">
              <a:defRPr/>
            </a:pPr>
            <a:r>
              <a:rPr lang="zh-CN" altLang="en-US" dirty="0"/>
              <a:t>到期收益率高的更可能成为“准</a:t>
            </a:r>
            <a:r>
              <a:rPr lang="en-US" altLang="zh-CN" dirty="0"/>
              <a:t>CTD</a:t>
            </a:r>
            <a:r>
              <a:rPr lang="zh-CN" altLang="en-US" dirty="0"/>
              <a:t>券”。</a:t>
            </a:r>
          </a:p>
        </p:txBody>
      </p:sp>
      <p:sp>
        <p:nvSpPr>
          <p:cNvPr id="97283" name="灯片编号占位符 3">
            <a:extLst>
              <a:ext uri="{FF2B5EF4-FFF2-40B4-BE49-F238E27FC236}">
                <a16:creationId xmlns:a16="http://schemas.microsoft.com/office/drawing/2014/main" id="{81E9B5EA-F0D6-3741-8B7E-22850BA63B0C}"/>
              </a:ext>
            </a:extLst>
          </p:cNvPr>
          <p:cNvSpPr>
            <a:spLocks noGrp="1" noChangeArrowheads="1"/>
          </p:cNvSpPr>
          <p:nvPr>
            <p:ph type="sldNum" sz="quarter" idx="10"/>
          </p:nvPr>
        </p:nvSpPr>
        <p:spPr>
          <a:xfrm>
            <a:off x="10307638" y="6524626"/>
            <a:ext cx="2844800" cy="288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31862003-B0D8-3444-8A59-95A717B0E7DB}" type="slidenum">
              <a:rPr lang="zh-CN" altLang="en-US" sz="12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60</a:t>
            </a:fld>
            <a:endParaRPr lang="zh-CN" altLang="en-US" sz="1200">
              <a:solidFill>
                <a:srgbClr val="7F7F7F"/>
              </a:solidFill>
              <a:latin typeface="Adobe Jenson Pro Capt" panose="020A0503050201030203" pitchFamily="18" charset="0"/>
              <a:ea typeface="宋体" panose="02010600030101010101" pitchFamily="2" charset="-122"/>
            </a:endParaRPr>
          </a:p>
        </p:txBody>
      </p:sp>
    </p:spTree>
    <p:extLst>
      <p:ext uri="{BB962C8B-B14F-4D97-AF65-F5344CB8AC3E}">
        <p14:creationId xmlns:p14="http://schemas.microsoft.com/office/powerpoint/2010/main" val="2211327148"/>
      </p:ext>
    </p:extLst>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标题 1">
            <a:extLst>
              <a:ext uri="{FF2B5EF4-FFF2-40B4-BE49-F238E27FC236}">
                <a16:creationId xmlns:a16="http://schemas.microsoft.com/office/drawing/2014/main" id="{A42A0306-FD79-AF45-A922-9F23710D86CB}"/>
              </a:ext>
            </a:extLst>
          </p:cNvPr>
          <p:cNvSpPr>
            <a:spLocks noGrp="1" noChangeArrowheads="1"/>
          </p:cNvSpPr>
          <p:nvPr>
            <p:ph type="title"/>
          </p:nvPr>
        </p:nvSpPr>
        <p:spPr>
          <a:xfrm>
            <a:off x="609600" y="74706"/>
            <a:ext cx="8229600" cy="846138"/>
          </a:xfrm>
        </p:spPr>
        <p:txBody>
          <a:bodyPr/>
          <a:lstStyle/>
          <a:p>
            <a:r>
              <a:rPr lang="en-US" altLang="zh-CN" dirty="0">
                <a:ea typeface="Adobe 黑体 Std R" panose="020B0400000000000000" pitchFamily="34" charset="-128"/>
              </a:rPr>
              <a:t>IRR</a:t>
            </a:r>
            <a:r>
              <a:rPr lang="zh-CN" altLang="en-US" dirty="0">
                <a:ea typeface="Adobe 黑体 Std R" panose="020B0400000000000000" pitchFamily="34" charset="-128"/>
              </a:rPr>
              <a:t>公式与久期法则</a:t>
            </a:r>
          </a:p>
        </p:txBody>
      </p:sp>
      <p:sp>
        <p:nvSpPr>
          <p:cNvPr id="3" name="内容占位符 2">
            <a:extLst>
              <a:ext uri="{FF2B5EF4-FFF2-40B4-BE49-F238E27FC236}">
                <a16:creationId xmlns:a16="http://schemas.microsoft.com/office/drawing/2014/main" id="{4E838CBD-B2F2-6F4F-8180-73ECFE17710C}"/>
              </a:ext>
            </a:extLst>
          </p:cNvPr>
          <p:cNvSpPr>
            <a:spLocks noGrp="1" noRot="1" noChangeAspect="1" noMove="1" noResize="1" noEditPoints="1" noAdjustHandles="1" noChangeArrowheads="1" noChangeShapeType="1" noTextEdit="1"/>
          </p:cNvSpPr>
          <p:nvPr>
            <p:ph idx="1"/>
          </p:nvPr>
        </p:nvSpPr>
        <p:spPr>
          <a:blipFill>
            <a:blip r:embed="rId2"/>
            <a:stretch>
              <a:fillRect/>
            </a:stretch>
          </a:blipFill>
        </p:spPr>
        <p:txBody>
          <a:bodyPr/>
          <a:lstStyle/>
          <a:p>
            <a:r>
              <a:rPr lang="zh-CN" altLang="en-US" dirty="0">
                <a:noFill/>
              </a:rPr>
              <a:t> </a:t>
            </a:r>
          </a:p>
        </p:txBody>
      </p:sp>
      <p:sp>
        <p:nvSpPr>
          <p:cNvPr id="98307" name="灯片编号占位符 3">
            <a:extLst>
              <a:ext uri="{FF2B5EF4-FFF2-40B4-BE49-F238E27FC236}">
                <a16:creationId xmlns:a16="http://schemas.microsoft.com/office/drawing/2014/main" id="{E892C29B-270C-844A-BE71-E88319B16536}"/>
              </a:ext>
            </a:extLst>
          </p:cNvPr>
          <p:cNvSpPr>
            <a:spLocks noGrp="1" noChangeArrowheads="1"/>
          </p:cNvSpPr>
          <p:nvPr>
            <p:ph type="sldNum" sz="quarter" idx="10"/>
          </p:nvPr>
        </p:nvSpPr>
        <p:spPr>
          <a:xfrm>
            <a:off x="10307638" y="6524626"/>
            <a:ext cx="2844800" cy="288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3"/>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3"/>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3"/>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3"/>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3"/>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5DD9A61E-68EE-684E-8B76-B065C1167CC3}" type="slidenum">
              <a:rPr lang="zh-CN" altLang="en-US" sz="12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61</a:t>
            </a:fld>
            <a:endParaRPr lang="zh-CN" altLang="en-US" sz="1200">
              <a:solidFill>
                <a:srgbClr val="7F7F7F"/>
              </a:solidFill>
              <a:latin typeface="Adobe Jenson Pro Capt" panose="020A0503050201030203" pitchFamily="18" charset="0"/>
              <a:ea typeface="宋体" panose="02010600030101010101" pitchFamily="2" charset="-122"/>
            </a:endParaRPr>
          </a:p>
        </p:txBody>
      </p:sp>
      <p:pic>
        <p:nvPicPr>
          <p:cNvPr id="98308" name="Picture 2">
            <a:extLst>
              <a:ext uri="{FF2B5EF4-FFF2-40B4-BE49-F238E27FC236}">
                <a16:creationId xmlns:a16="http://schemas.microsoft.com/office/drawing/2014/main" id="{3880BDBE-4360-9845-A702-97FB51A946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3760789"/>
            <a:ext cx="4267200" cy="2700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0393835"/>
      </p:ext>
    </p:extLst>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标题 1">
            <a:extLst>
              <a:ext uri="{FF2B5EF4-FFF2-40B4-BE49-F238E27FC236}">
                <a16:creationId xmlns:a16="http://schemas.microsoft.com/office/drawing/2014/main" id="{6CA3B37D-1FEE-E04A-BA6D-3AAC588996AF}"/>
              </a:ext>
            </a:extLst>
          </p:cNvPr>
          <p:cNvSpPr>
            <a:spLocks noGrp="1" noChangeArrowheads="1"/>
          </p:cNvSpPr>
          <p:nvPr>
            <p:ph type="title"/>
          </p:nvPr>
        </p:nvSpPr>
        <p:spPr>
          <a:xfrm>
            <a:off x="609600" y="76200"/>
            <a:ext cx="8229600" cy="846138"/>
          </a:xfrm>
        </p:spPr>
        <p:txBody>
          <a:bodyPr/>
          <a:lstStyle/>
          <a:p>
            <a:r>
              <a:rPr kumimoji="1" lang="zh-CN" altLang="en-US" dirty="0">
                <a:ea typeface="Adobe 黑体 Std R" panose="020B0400000000000000" pitchFamily="34" charset="-128"/>
              </a:rPr>
              <a:t>国债期货定价</a:t>
            </a:r>
          </a:p>
        </p:txBody>
      </p:sp>
      <p:sp>
        <p:nvSpPr>
          <p:cNvPr id="3" name="内容占位符 2">
            <a:extLst>
              <a:ext uri="{FF2B5EF4-FFF2-40B4-BE49-F238E27FC236}">
                <a16:creationId xmlns:a16="http://schemas.microsoft.com/office/drawing/2014/main" id="{9F8E29C7-D343-6640-A72D-9450BAE5C5EC}"/>
              </a:ext>
            </a:extLst>
          </p:cNvPr>
          <p:cNvSpPr>
            <a:spLocks noGrp="1" noRot="1" noChangeAspect="1" noMove="1" noResize="1" noEditPoints="1" noAdjustHandles="1" noChangeArrowheads="1" noChangeShapeType="1" noTextEdit="1"/>
          </p:cNvSpPr>
          <p:nvPr>
            <p:ph idx="1"/>
          </p:nvPr>
        </p:nvSpPr>
        <p:spPr>
          <a:blipFill>
            <a:blip r:embed="rId2"/>
            <a:stretch>
              <a:fillRect l="-154" t="-1711"/>
            </a:stretch>
          </a:blipFill>
        </p:spPr>
        <p:txBody>
          <a:bodyPr/>
          <a:lstStyle/>
          <a:p>
            <a:r>
              <a:rPr lang="zh-CN" altLang="en-US">
                <a:noFill/>
              </a:rPr>
              <a:t> </a:t>
            </a:r>
          </a:p>
        </p:txBody>
      </p:sp>
      <p:sp>
        <p:nvSpPr>
          <p:cNvPr id="99331" name="灯片编号占位符 3">
            <a:extLst>
              <a:ext uri="{FF2B5EF4-FFF2-40B4-BE49-F238E27FC236}">
                <a16:creationId xmlns:a16="http://schemas.microsoft.com/office/drawing/2014/main" id="{249EC1D3-7160-4746-8EAF-E89F36807BD6}"/>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6999617-5579-4C44-B8CF-99524EBF51F5}" type="slidenum">
              <a:rPr lang="zh-CN" altLang="en-US" smtClean="0">
                <a:solidFill>
                  <a:srgbClr val="7F7F7F"/>
                </a:solidFill>
                <a:latin typeface="Adobe Jenson Pro Capt" panose="020A0503050201030203" pitchFamily="18" charset="0"/>
              </a:rPr>
              <a:pPr/>
              <a:t>62</a:t>
            </a:fld>
            <a:endParaRPr lang="zh-CN" altLang="en-US">
              <a:solidFill>
                <a:srgbClr val="7F7F7F"/>
              </a:solidFill>
              <a:latin typeface="Adobe Jenson Pro Capt" panose="020A0503050201030203" pitchFamily="18" charset="0"/>
            </a:endParaRPr>
          </a:p>
        </p:txBody>
      </p:sp>
    </p:spTree>
    <p:extLst>
      <p:ext uri="{BB962C8B-B14F-4D97-AF65-F5344CB8AC3E}">
        <p14:creationId xmlns:p14="http://schemas.microsoft.com/office/powerpoint/2010/main" val="582549212"/>
      </p:ext>
    </p:extLst>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标题 1">
            <a:extLst>
              <a:ext uri="{FF2B5EF4-FFF2-40B4-BE49-F238E27FC236}">
                <a16:creationId xmlns:a16="http://schemas.microsoft.com/office/drawing/2014/main" id="{18F89192-BD16-1440-B72B-267CF04D641A}"/>
              </a:ext>
            </a:extLst>
          </p:cNvPr>
          <p:cNvSpPr>
            <a:spLocks noGrp="1" noChangeArrowheads="1"/>
          </p:cNvSpPr>
          <p:nvPr>
            <p:ph type="title"/>
          </p:nvPr>
        </p:nvSpPr>
        <p:spPr>
          <a:xfrm>
            <a:off x="685800" y="86659"/>
            <a:ext cx="8229600" cy="846138"/>
          </a:xfrm>
        </p:spPr>
        <p:txBody>
          <a:bodyPr/>
          <a:lstStyle/>
          <a:p>
            <a:r>
              <a:rPr kumimoji="1" lang="zh-CN" altLang="en-US" dirty="0">
                <a:ea typeface="Adobe 黑体 Std R" panose="020B0400000000000000" pitchFamily="34" charset="-128"/>
              </a:rPr>
              <a:t>国债期货定价四步</a:t>
            </a:r>
          </a:p>
        </p:txBody>
      </p:sp>
      <p:sp>
        <p:nvSpPr>
          <p:cNvPr id="3" name="内容占位符 2">
            <a:extLst>
              <a:ext uri="{FF2B5EF4-FFF2-40B4-BE49-F238E27FC236}">
                <a16:creationId xmlns:a16="http://schemas.microsoft.com/office/drawing/2014/main" id="{EAF2666C-A471-D84C-B7F1-436E3AEEA26F}"/>
              </a:ext>
            </a:extLst>
          </p:cNvPr>
          <p:cNvSpPr>
            <a:spLocks noGrp="1"/>
          </p:cNvSpPr>
          <p:nvPr>
            <p:ph idx="1"/>
          </p:nvPr>
        </p:nvSpPr>
        <p:spPr>
          <a:xfrm>
            <a:off x="609600" y="1341439"/>
            <a:ext cx="10972800" cy="5183187"/>
          </a:xfrm>
        </p:spPr>
        <p:txBody>
          <a:bodyPr/>
          <a:lstStyle/>
          <a:p>
            <a:pPr marL="514350" indent="-514350">
              <a:buFont typeface="+mj-lt"/>
              <a:buAutoNum type="arabicPeriod"/>
              <a:defRPr/>
            </a:pPr>
            <a:r>
              <a:rPr lang="zh-CN" altLang="zh-CN" dirty="0"/>
              <a:t>根据“准</a:t>
            </a:r>
            <a:r>
              <a:rPr lang="en-US" altLang="zh-CN" dirty="0"/>
              <a:t>CTD</a:t>
            </a:r>
            <a:r>
              <a:rPr lang="zh-CN" altLang="zh-CN" dirty="0"/>
              <a:t>券”现货报价，计算得到该券的现货全价</a:t>
            </a:r>
          </a:p>
          <a:p>
            <a:pPr marL="514350" indent="-514350">
              <a:buFont typeface="+mj-lt"/>
              <a:buAutoNum type="arabicPeriod"/>
              <a:defRPr/>
            </a:pPr>
            <a:r>
              <a:rPr lang="en-US" altLang="zh-CN" dirty="0"/>
              <a:t> </a:t>
            </a:r>
            <a:r>
              <a:rPr lang="zh-CN" altLang="zh-CN" dirty="0"/>
              <a:t>运用持有成本模型，基于“准</a:t>
            </a:r>
            <a:r>
              <a:rPr lang="en-US" altLang="zh-CN" dirty="0"/>
              <a:t>CTD</a:t>
            </a:r>
            <a:r>
              <a:rPr lang="zh-CN" altLang="zh-CN" dirty="0"/>
              <a:t>券”的现货全价，算出“准</a:t>
            </a:r>
            <a:r>
              <a:rPr lang="en-US" altLang="zh-CN" dirty="0"/>
              <a:t>CTD</a:t>
            </a:r>
            <a:r>
              <a:rPr lang="zh-CN" altLang="zh-CN" dirty="0"/>
              <a:t>券”对应的纯期货价格</a:t>
            </a:r>
            <a:endParaRPr lang="en-US" altLang="zh-CN" dirty="0"/>
          </a:p>
          <a:p>
            <a:pPr marL="514350" indent="-514350">
              <a:buFont typeface="+mj-lt"/>
              <a:buAutoNum type="arabicPeriod"/>
              <a:defRPr/>
            </a:pPr>
            <a:r>
              <a:rPr lang="zh-CN" altLang="zh-CN" dirty="0"/>
              <a:t>反向运用式（</a:t>
            </a:r>
            <a:r>
              <a:rPr lang="en-US" altLang="zh-CN" dirty="0"/>
              <a:t>4.11</a:t>
            </a:r>
            <a:r>
              <a:rPr lang="zh-CN" altLang="zh-CN" dirty="0"/>
              <a:t>），从“准</a:t>
            </a:r>
            <a:r>
              <a:rPr lang="en-US" altLang="zh-CN" dirty="0"/>
              <a:t>CTD</a:t>
            </a:r>
            <a:r>
              <a:rPr lang="zh-CN" altLang="zh-CN" dirty="0"/>
              <a:t>券”纯期货价格倒算出“准</a:t>
            </a:r>
            <a:r>
              <a:rPr lang="en-US" altLang="zh-CN" dirty="0"/>
              <a:t>CTD</a:t>
            </a:r>
            <a:r>
              <a:rPr lang="zh-CN" altLang="zh-CN" dirty="0"/>
              <a:t>券”的期货净价</a:t>
            </a:r>
          </a:p>
          <a:p>
            <a:pPr marL="514350" indent="-514350">
              <a:buFont typeface="+mj-lt"/>
              <a:buAutoNum type="arabicPeriod"/>
              <a:defRPr/>
            </a:pPr>
            <a:r>
              <a:rPr lang="zh-CN" altLang="zh-CN" dirty="0"/>
              <a:t>将第</a:t>
            </a:r>
            <a:r>
              <a:rPr lang="en-US" altLang="zh-CN" dirty="0"/>
              <a:t>3</a:t>
            </a:r>
            <a:r>
              <a:rPr lang="zh-CN" altLang="zh-CN" dirty="0"/>
              <a:t>步计算得到的“准</a:t>
            </a:r>
            <a:r>
              <a:rPr lang="en-US" altLang="zh-CN" dirty="0"/>
              <a:t>CTD</a:t>
            </a:r>
            <a:r>
              <a:rPr lang="zh-CN" altLang="zh-CN" dirty="0"/>
              <a:t>券”期货净价除以其转换因子，即为标准券期货的合理报价</a:t>
            </a:r>
          </a:p>
        </p:txBody>
      </p:sp>
      <p:sp>
        <p:nvSpPr>
          <p:cNvPr id="100355" name="灯片编号占位符 3">
            <a:extLst>
              <a:ext uri="{FF2B5EF4-FFF2-40B4-BE49-F238E27FC236}">
                <a16:creationId xmlns:a16="http://schemas.microsoft.com/office/drawing/2014/main" id="{22089BE8-51C0-694C-8116-7D6D3EA9E8B2}"/>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95719906-3A83-6249-A7AA-6688E94850FC}" type="slidenum">
              <a:rPr lang="zh-CN" altLang="en-US" smtClean="0">
                <a:solidFill>
                  <a:srgbClr val="7F7F7F"/>
                </a:solidFill>
                <a:latin typeface="Adobe Jenson Pro Capt" panose="020A0503050201030203" pitchFamily="18" charset="0"/>
              </a:rPr>
              <a:pPr/>
              <a:t>63</a:t>
            </a:fld>
            <a:endParaRPr lang="zh-CN" altLang="en-US">
              <a:solidFill>
                <a:srgbClr val="7F7F7F"/>
              </a:solidFill>
              <a:latin typeface="Adobe Jenson Pro Capt" panose="020A0503050201030203" pitchFamily="18" charset="0"/>
            </a:endParaRPr>
          </a:p>
        </p:txBody>
      </p:sp>
    </p:spTree>
    <p:extLst>
      <p:ext uri="{BB962C8B-B14F-4D97-AF65-F5344CB8AC3E}">
        <p14:creationId xmlns:p14="http://schemas.microsoft.com/office/powerpoint/2010/main" val="1438915981"/>
      </p:ext>
    </p:extLst>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2">
            <a:extLst>
              <a:ext uri="{FF2B5EF4-FFF2-40B4-BE49-F238E27FC236}">
                <a16:creationId xmlns:a16="http://schemas.microsoft.com/office/drawing/2014/main" id="{3A25A6DF-0D78-C445-9E2A-89C7FCDD6C93}"/>
              </a:ext>
            </a:extLst>
          </p:cNvPr>
          <p:cNvSpPr>
            <a:spLocks noGrp="1" noChangeArrowheads="1"/>
          </p:cNvSpPr>
          <p:nvPr>
            <p:ph type="title"/>
          </p:nvPr>
        </p:nvSpPr>
        <p:spPr>
          <a:xfrm>
            <a:off x="609600" y="76200"/>
            <a:ext cx="10668000" cy="846138"/>
          </a:xfrm>
        </p:spPr>
        <p:txBody>
          <a:bodyPr/>
          <a:lstStyle/>
          <a:p>
            <a:pPr eaLnBrk="1" hangingPunct="1"/>
            <a:r>
              <a:rPr lang="zh-CN" altLang="en-US" sz="4400" dirty="0"/>
              <a:t>国债期货系列案例之五：国债期货定价</a:t>
            </a:r>
            <a:endParaRPr lang="en-US" altLang="zh-CN" dirty="0">
              <a:ea typeface="Adobe 黑体 Std R" panose="020B0400000000000000" pitchFamily="34" charset="-128"/>
            </a:endParaRPr>
          </a:p>
        </p:txBody>
      </p:sp>
      <p:sp>
        <p:nvSpPr>
          <p:cNvPr id="90117" name="Rectangle 3">
            <a:extLst>
              <a:ext uri="{FF2B5EF4-FFF2-40B4-BE49-F238E27FC236}">
                <a16:creationId xmlns:a16="http://schemas.microsoft.com/office/drawing/2014/main" id="{D447A0C4-45F9-7349-8B88-F06D9BC26D24}"/>
              </a:ext>
            </a:extLst>
          </p:cNvPr>
          <p:cNvSpPr>
            <a:spLocks noGrp="1" noChangeArrowheads="1"/>
          </p:cNvSpPr>
          <p:nvPr>
            <p:ph idx="1"/>
          </p:nvPr>
        </p:nvSpPr>
        <p:spPr>
          <a:xfrm>
            <a:off x="609600" y="1341439"/>
            <a:ext cx="10896600" cy="5183187"/>
          </a:xfrm>
        </p:spPr>
        <p:txBody>
          <a:bodyPr/>
          <a:lstStyle/>
          <a:p>
            <a:pPr eaLnBrk="1" hangingPunct="1">
              <a:buFont typeface="Wingdings" pitchFamily="2" charset="2"/>
              <a:buNone/>
              <a:defRPr/>
            </a:pPr>
            <a:r>
              <a:rPr lang="zh-CN" altLang="zh-CN" dirty="0"/>
              <a:t>             </a:t>
            </a:r>
            <a:endParaRPr lang="en-US" altLang="zh-CN" dirty="0"/>
          </a:p>
          <a:p>
            <a:pPr indent="0" algn="just">
              <a:buNone/>
            </a:pPr>
            <a:r>
              <a:rPr lang="en-US" altLang="zh-CN" dirty="0"/>
              <a:t>	2023</a:t>
            </a:r>
            <a:r>
              <a:rPr lang="zh-CN" altLang="zh-CN" dirty="0"/>
              <a:t>年</a:t>
            </a:r>
            <a:r>
              <a:rPr lang="en-US" altLang="zh-CN" dirty="0"/>
              <a:t>9</a:t>
            </a:r>
            <a:r>
              <a:rPr lang="zh-CN" altLang="zh-CN" dirty="0"/>
              <a:t>月</a:t>
            </a:r>
            <a:r>
              <a:rPr lang="en-US" altLang="zh-CN" dirty="0"/>
              <a:t>28</a:t>
            </a:r>
            <a:r>
              <a:rPr lang="zh-CN" altLang="zh-CN" dirty="0"/>
              <a:t>日，假设某投资者认为对于</a:t>
            </a:r>
            <a:r>
              <a:rPr lang="en-US" altLang="zh-CN" dirty="0"/>
              <a:t>2023</a:t>
            </a:r>
            <a:r>
              <a:rPr lang="zh-CN" altLang="zh-CN" dirty="0"/>
              <a:t>年</a:t>
            </a:r>
            <a:r>
              <a:rPr lang="en-US" altLang="zh-CN" dirty="0"/>
              <a:t>12</a:t>
            </a:r>
            <a:r>
              <a:rPr lang="zh-CN" altLang="zh-CN" dirty="0"/>
              <a:t>月到期的长期国债期货</a:t>
            </a:r>
            <a:r>
              <a:rPr lang="en-US" altLang="zh-CN" dirty="0"/>
              <a:t>T2312</a:t>
            </a:r>
            <a:r>
              <a:rPr lang="zh-CN" altLang="zh-CN" dirty="0"/>
              <a:t>而言，“准</a:t>
            </a:r>
            <a:r>
              <a:rPr lang="en-US" altLang="zh-CN" dirty="0"/>
              <a:t>CTD</a:t>
            </a:r>
            <a:r>
              <a:rPr lang="zh-CN" altLang="zh-CN" dirty="0"/>
              <a:t>券”为前述的国债</a:t>
            </a:r>
            <a:r>
              <a:rPr lang="en-US" altLang="zh-CN" dirty="0"/>
              <a:t>220010.IB</a:t>
            </a:r>
            <a:r>
              <a:rPr lang="zh-CN" altLang="zh-CN" dirty="0"/>
              <a:t>，并预期申请交割日为该合约的最后交易日（</a:t>
            </a:r>
            <a:r>
              <a:rPr lang="en-US" altLang="zh-CN" dirty="0"/>
              <a:t>2023</a:t>
            </a:r>
            <a:r>
              <a:rPr lang="zh-CN" altLang="zh-CN" dirty="0"/>
              <a:t>年</a:t>
            </a:r>
            <a:r>
              <a:rPr lang="en-US" altLang="zh-CN" dirty="0"/>
              <a:t>12</a:t>
            </a:r>
            <a:r>
              <a:rPr lang="zh-CN" altLang="zh-CN" dirty="0"/>
              <a:t>月</a:t>
            </a:r>
            <a:r>
              <a:rPr lang="en-US" altLang="zh-CN" dirty="0"/>
              <a:t>8</a:t>
            </a:r>
            <a:r>
              <a:rPr lang="zh-CN" altLang="zh-CN" dirty="0"/>
              <a:t>日），合约剩余期限</a:t>
            </a:r>
            <a:r>
              <a:rPr lang="en-US" altLang="zh-CN" dirty="0"/>
              <a:t>71</a:t>
            </a:r>
            <a:r>
              <a:rPr lang="zh-CN" altLang="zh-CN" dirty="0"/>
              <a:t>天。假设当天的</a:t>
            </a:r>
            <a:r>
              <a:rPr lang="en-US" altLang="zh-CN" dirty="0"/>
              <a:t>48</a:t>
            </a:r>
            <a:r>
              <a:rPr lang="zh-CN" altLang="zh-CN" dirty="0"/>
              <a:t>天和</a:t>
            </a:r>
            <a:r>
              <a:rPr lang="en-US" altLang="zh-CN" dirty="0"/>
              <a:t>71</a:t>
            </a:r>
            <a:r>
              <a:rPr lang="zh-CN" altLang="zh-CN" dirty="0"/>
              <a:t>天期无风险利率分别为利率为</a:t>
            </a:r>
            <a:r>
              <a:rPr lang="en-US" altLang="zh-CN" dirty="0"/>
              <a:t>2.0798%</a:t>
            </a:r>
            <a:r>
              <a:rPr lang="zh-CN" altLang="zh-CN" dirty="0"/>
              <a:t>和</a:t>
            </a:r>
            <a:r>
              <a:rPr lang="en-US" altLang="zh-CN" dirty="0"/>
              <a:t>2.0833%</a:t>
            </a:r>
            <a:r>
              <a:rPr lang="zh-CN" altLang="zh-CN" dirty="0"/>
              <a:t>（连续复利）。试求</a:t>
            </a:r>
            <a:r>
              <a:rPr lang="en-US" altLang="zh-CN" dirty="0"/>
              <a:t>T2312</a:t>
            </a:r>
            <a:r>
              <a:rPr lang="zh-CN" altLang="zh-CN" dirty="0"/>
              <a:t>期货的理论报价。</a:t>
            </a:r>
          </a:p>
          <a:p>
            <a:pPr eaLnBrk="1" hangingPunct="1">
              <a:buFont typeface="Wingdings" pitchFamily="2" charset="2"/>
              <a:buNone/>
              <a:defRPr/>
            </a:pPr>
            <a:endParaRPr lang="en-US" altLang="zh-CN" dirty="0"/>
          </a:p>
        </p:txBody>
      </p:sp>
      <p:sp>
        <p:nvSpPr>
          <p:cNvPr id="101379" name="灯片编号占位符 6">
            <a:extLst>
              <a:ext uri="{FF2B5EF4-FFF2-40B4-BE49-F238E27FC236}">
                <a16:creationId xmlns:a16="http://schemas.microsoft.com/office/drawing/2014/main" id="{53E8F76E-5234-9045-942C-5F69E2A977C2}"/>
              </a:ext>
            </a:extLst>
          </p:cNvPr>
          <p:cNvSpPr>
            <a:spLocks noGrp="1" noChangeArrowheads="1"/>
          </p:cNvSpPr>
          <p:nvPr>
            <p:ph type="sldNum" sz="quarter" idx="10"/>
          </p:nvPr>
        </p:nvSpPr>
        <p:spPr>
          <a:xfrm>
            <a:off x="10307638" y="6524626"/>
            <a:ext cx="2844800" cy="288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200"/>
              </a:spcBef>
              <a:buClr>
                <a:srgbClr val="28571F"/>
              </a:buClr>
              <a:buSzPct val="65000"/>
              <a:buBlip>
                <a:blip r:embed="rId2"/>
              </a:buBlip>
              <a:defRPr sz="3000">
                <a:solidFill>
                  <a:srgbClr val="262626"/>
                </a:solidFill>
                <a:latin typeface="Adobe Jenson Pro" panose="020A0503050201030203" pitchFamily="18" charset="0"/>
                <a:ea typeface="Adobe 楷体 Std R" panose="02020400000000000000" pitchFamily="18" charset="-128"/>
              </a:defRPr>
            </a:lvl1pPr>
            <a:lvl2pPr indent="-325438">
              <a:spcBef>
                <a:spcPts val="1200"/>
              </a:spcBef>
              <a:buClr>
                <a:srgbClr val="000066"/>
              </a:buClr>
              <a:buSzPct val="60000"/>
              <a:buBlip>
                <a:blip r:embed="rId2"/>
              </a:buBlip>
              <a:defRPr sz="2600">
                <a:solidFill>
                  <a:srgbClr val="262626"/>
                </a:solidFill>
                <a:latin typeface="Adobe Jenson Pro" panose="020A0503050201030203" pitchFamily="18" charset="0"/>
                <a:ea typeface="Adobe 楷体 Std R" panose="02020400000000000000" pitchFamily="18" charset="-128"/>
              </a:defRPr>
            </a:lvl2pPr>
            <a:lvl3pPr indent="-350838">
              <a:spcBef>
                <a:spcPts val="1200"/>
              </a:spcBef>
              <a:buClr>
                <a:srgbClr val="28571F"/>
              </a:buClr>
              <a:buSzPct val="65000"/>
              <a:buBlip>
                <a:blip r:embed="rId2"/>
              </a:buBlip>
              <a:defRPr sz="2200">
                <a:solidFill>
                  <a:srgbClr val="262626"/>
                </a:solidFill>
                <a:latin typeface="Adobe Jenson Pro" panose="020A0503050201030203" pitchFamily="18" charset="0"/>
                <a:ea typeface="Adobe 楷体 Std R" panose="02020400000000000000" pitchFamily="18" charset="-128"/>
              </a:defRPr>
            </a:lvl3pPr>
            <a:lvl4pPr indent="-315913">
              <a:spcBef>
                <a:spcPts val="1200"/>
              </a:spcBef>
              <a:buClr>
                <a:srgbClr val="000066"/>
              </a:buClr>
              <a:buSzPct val="70000"/>
              <a:buBlip>
                <a:blip r:embed="rId2"/>
              </a:buBlip>
              <a:defRPr sz="2000">
                <a:solidFill>
                  <a:srgbClr val="262626"/>
                </a:solidFill>
                <a:latin typeface="Adobe Jenson Pro" panose="020A0503050201030203" pitchFamily="18" charset="0"/>
                <a:ea typeface="Adobe 楷体 Std R" panose="02020400000000000000" pitchFamily="18" charset="-128"/>
              </a:defRPr>
            </a:lvl4pPr>
            <a:lvl5pPr indent="-339725">
              <a:spcBef>
                <a:spcPts val="1200"/>
              </a:spcBef>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5pPr>
            <a:lvl6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6pPr>
            <a:lvl7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7pPr>
            <a:lvl8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8pPr>
            <a:lvl9pPr indent="-339725" eaLnBrk="0" fontAlgn="base" hangingPunct="0">
              <a:spcBef>
                <a:spcPts val="1200"/>
              </a:spcBef>
              <a:spcAft>
                <a:spcPct val="0"/>
              </a:spcAft>
              <a:buClr>
                <a:srgbClr val="28571F"/>
              </a:buClr>
              <a:buSzPct val="75000"/>
              <a:buBlip>
                <a:blip r:embed="rId2"/>
              </a:buBlip>
              <a:defRPr sz="2000">
                <a:solidFill>
                  <a:srgbClr val="262626"/>
                </a:solidFill>
                <a:latin typeface="Adobe Jenson Pro" panose="020A0503050201030203" pitchFamily="18" charset="0"/>
                <a:ea typeface="Adobe 楷体 Std R" panose="02020400000000000000" pitchFamily="18" charset="-128"/>
              </a:defRPr>
            </a:lvl9pPr>
          </a:lstStyle>
          <a:p>
            <a:pPr eaLnBrk="0" hangingPunct="0">
              <a:spcBef>
                <a:spcPct val="0"/>
              </a:spcBef>
              <a:buClrTx/>
              <a:buSzTx/>
              <a:buFontTx/>
              <a:buNone/>
            </a:pPr>
            <a:fld id="{0900CC51-E0FA-F247-9084-1AB49C694B7D}" type="slidenum">
              <a:rPr lang="zh-CN" altLang="en-US" sz="1200">
                <a:solidFill>
                  <a:srgbClr val="7F7F7F"/>
                </a:solidFill>
                <a:latin typeface="Adobe Jenson Pro Capt" panose="020A0503050201030203" pitchFamily="18" charset="0"/>
                <a:ea typeface="宋体" panose="02010600030101010101" pitchFamily="2" charset="-122"/>
              </a:rPr>
              <a:pPr eaLnBrk="0" hangingPunct="0">
                <a:spcBef>
                  <a:spcPct val="0"/>
                </a:spcBef>
                <a:buClrTx/>
                <a:buSzTx/>
                <a:buFontTx/>
                <a:buNone/>
              </a:pPr>
              <a:t>64</a:t>
            </a:fld>
            <a:endParaRPr lang="en-US" altLang="zh-CN" sz="1200">
              <a:solidFill>
                <a:srgbClr val="000000"/>
              </a:solidFill>
              <a:latin typeface="Adobe Jenson Pro Capt" panose="020A0503050201030203" pitchFamily="18" charset="0"/>
              <a:ea typeface="宋体" panose="02010600030101010101" pitchFamily="2" charset="-122"/>
            </a:endParaRPr>
          </a:p>
        </p:txBody>
      </p:sp>
    </p:spTree>
    <p:extLst>
      <p:ext uri="{BB962C8B-B14F-4D97-AF65-F5344CB8AC3E}">
        <p14:creationId xmlns:p14="http://schemas.microsoft.com/office/powerpoint/2010/main" val="2754488903"/>
      </p:ext>
    </p:extLst>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mc:AlternateContent xmlns:mc="http://schemas.openxmlformats.org/markup-compatibility/2006" xmlns:a14="http://schemas.microsoft.com/office/drawing/2010/main">
        <mc:Choice Requires="a14">
          <p:sp>
            <p:nvSpPr>
              <p:cNvPr id="23557" name="内容占位符 2"/>
              <p:cNvSpPr>
                <a:spLocks noGrp="1"/>
              </p:cNvSpPr>
              <p:nvPr>
                <p:ph idx="1"/>
              </p:nvPr>
            </p:nvSpPr>
            <p:spPr>
              <a:xfrm>
                <a:off x="656167" y="1143000"/>
                <a:ext cx="10926233" cy="5382344"/>
              </a:xfrm>
              <a:prstGeom prst="rect">
                <a:avLst/>
              </a:prstGeom>
            </p:spPr>
            <p:txBody>
              <a:bodyPr/>
              <a:lstStyle/>
              <a:p>
                <a:pPr marL="514350" indent="-514350" eaLnBrk="1" hangingPunct="1">
                  <a:buFont typeface="+mj-lt"/>
                  <a:buAutoNum type="arabicPeriod"/>
                </a:pPr>
                <a:r>
                  <a:rPr lang="zh-CN" altLang="en-US" sz="2400" dirty="0"/>
                  <a:t>计算准</a:t>
                </a:r>
                <a:r>
                  <a:rPr lang="en-US" altLang="zh-CN" sz="2400" dirty="0"/>
                  <a:t>CTD</a:t>
                </a:r>
                <a:r>
                  <a:rPr lang="zh-CN" altLang="en-US" sz="2400" dirty="0"/>
                  <a:t>券的现券全价：</a:t>
                </a:r>
                <a:r>
                  <a:rPr lang="en-US" altLang="zh-CN" sz="2400" dirty="0"/>
                  <a:t>  </a:t>
                </a:r>
                <a:r>
                  <a:rPr lang="zh-CN" altLang="en-US" sz="2400" dirty="0"/>
                  <a:t>已计算得知为</a:t>
                </a:r>
                <a14:m>
                  <m:oMath xmlns:m="http://schemas.openxmlformats.org/officeDocument/2006/math">
                    <m:r>
                      <a:rPr lang="en-US" altLang="zh-CN" sz="2400" b="0" i="0" smtClean="0">
                        <a:latin typeface="Cambria Math" panose="02040503050406030204" pitchFamily="18" charset="0"/>
                      </a:rPr>
                      <m:t>101.2089</m:t>
                    </m:r>
                  </m:oMath>
                </a14:m>
                <a:endParaRPr lang="en-US" altLang="zh-CN" sz="2400" dirty="0"/>
              </a:p>
              <a:p>
                <a:pPr marL="514350" indent="-514350" eaLnBrk="1" hangingPunct="1">
                  <a:buFont typeface="+mj-lt"/>
                  <a:buAutoNum type="arabicPeriod"/>
                </a:pPr>
                <a:endParaRPr lang="en-US" altLang="zh-CN" sz="2400" dirty="0"/>
              </a:p>
              <a:p>
                <a:pPr marL="514350" indent="-514350" eaLnBrk="1" hangingPunct="1">
                  <a:buFont typeface="+mj-lt"/>
                  <a:buAutoNum type="arabicPeriod"/>
                </a:pPr>
                <a:r>
                  <a:rPr lang="zh-CN" altLang="en-US" sz="2400" dirty="0"/>
                  <a:t>计算准</a:t>
                </a:r>
                <a:r>
                  <a:rPr lang="en-US" altLang="zh-CN" sz="2400" dirty="0"/>
                  <a:t>CTD</a:t>
                </a:r>
                <a:r>
                  <a:rPr lang="zh-CN" altLang="en-US" sz="2400" dirty="0"/>
                  <a:t>券期货全价</a:t>
                </a:r>
                <a:endParaRPr lang="en-US" altLang="zh-CN" sz="2400" dirty="0"/>
              </a:p>
              <a:p>
                <a:pPr marL="327025" lvl="1" indent="0" eaLnBrk="1" hangingPunct="1">
                  <a:buNone/>
                </a:pPr>
                <a:endParaRPr lang="en-US" altLang="zh-CN" sz="2400" i="1" dirty="0">
                  <a:latin typeface="Cambria Math"/>
                </a:endParaRPr>
              </a:p>
              <a:p>
                <a:pPr marL="327025" lvl="1" indent="0" eaLnBrk="1" hangingPunct="1">
                  <a:buNone/>
                </a:pPr>
                <a14:m>
                  <m:oMathPara xmlns:m="http://schemas.openxmlformats.org/officeDocument/2006/math">
                    <m:oMathParaPr>
                      <m:jc m:val="centerGroup"/>
                    </m:oMathParaPr>
                    <m:oMath xmlns:m="http://schemas.openxmlformats.org/officeDocument/2006/math">
                      <m:r>
                        <a:rPr lang="en-US" altLang="zh-CN" sz="2400" i="1">
                          <a:solidFill>
                            <a:schemeClr val="bg2">
                              <a:lumMod val="75000"/>
                            </a:schemeClr>
                          </a:solidFill>
                          <a:latin typeface="Cambria Math" panose="02040503050406030204" pitchFamily="18" charset="0"/>
                        </a:rPr>
                        <m:t>𝐹</m:t>
                      </m:r>
                      <m:r>
                        <a:rPr lang="en-US" altLang="zh-CN" sz="2400" i="1">
                          <a:solidFill>
                            <a:schemeClr val="bg2">
                              <a:lumMod val="75000"/>
                            </a:schemeClr>
                          </a:solidFill>
                          <a:latin typeface="Cambria Math" panose="02040503050406030204" pitchFamily="18" charset="0"/>
                        </a:rPr>
                        <m:t>=</m:t>
                      </m:r>
                      <m:d>
                        <m:dPr>
                          <m:ctrlPr>
                            <a:rPr lang="en-US" altLang="zh-CN" sz="2400" i="1">
                              <a:solidFill>
                                <a:schemeClr val="bg2">
                                  <a:lumMod val="75000"/>
                                </a:schemeClr>
                              </a:solidFill>
                              <a:latin typeface="Cambria Math" panose="02040503050406030204" pitchFamily="18" charset="0"/>
                            </a:rPr>
                          </m:ctrlPr>
                        </m:dPr>
                        <m:e>
                          <m:r>
                            <a:rPr lang="en-US" altLang="zh-CN" sz="2400" i="1">
                              <a:solidFill>
                                <a:srgbClr val="FF0000"/>
                              </a:solidFill>
                              <a:latin typeface="Cambria Math" panose="02040503050406030204" pitchFamily="18" charset="0"/>
                            </a:rPr>
                            <m:t>𝑆</m:t>
                          </m:r>
                          <m:r>
                            <a:rPr lang="en-US" altLang="zh-CN" sz="2400" i="1">
                              <a:solidFill>
                                <a:schemeClr val="bg2">
                                  <a:lumMod val="75000"/>
                                </a:schemeClr>
                              </a:solidFill>
                              <a:latin typeface="Cambria Math" panose="02040503050406030204" pitchFamily="18" charset="0"/>
                            </a:rPr>
                            <m:t>−</m:t>
                          </m:r>
                          <m:r>
                            <a:rPr lang="en-US" altLang="zh-CN" sz="2400" i="1">
                              <a:solidFill>
                                <a:schemeClr val="bg2">
                                  <a:lumMod val="75000"/>
                                </a:schemeClr>
                              </a:solidFill>
                              <a:latin typeface="Cambria Math" panose="02040503050406030204" pitchFamily="18" charset="0"/>
                            </a:rPr>
                            <m:t>𝐼</m:t>
                          </m:r>
                        </m:e>
                      </m:d>
                      <m:sSup>
                        <m:sSupPr>
                          <m:ctrlPr>
                            <a:rPr lang="en-US" altLang="zh-CN" sz="2400" i="1">
                              <a:solidFill>
                                <a:schemeClr val="bg2">
                                  <a:lumMod val="75000"/>
                                </a:schemeClr>
                              </a:solidFill>
                              <a:latin typeface="Cambria Math" panose="02040503050406030204" pitchFamily="18" charset="0"/>
                            </a:rPr>
                          </m:ctrlPr>
                        </m:sSupPr>
                        <m:e>
                          <m:r>
                            <a:rPr lang="en-US" altLang="zh-CN" sz="2400" i="1">
                              <a:solidFill>
                                <a:schemeClr val="bg2">
                                  <a:lumMod val="75000"/>
                                </a:schemeClr>
                              </a:solidFill>
                              <a:latin typeface="Cambria Math" panose="02040503050406030204" pitchFamily="18" charset="0"/>
                            </a:rPr>
                            <m:t>𝑒</m:t>
                          </m:r>
                        </m:e>
                        <m:sup>
                          <m:r>
                            <a:rPr lang="en-US" altLang="zh-CN" sz="2400" i="1">
                              <a:solidFill>
                                <a:schemeClr val="bg2">
                                  <a:lumMod val="75000"/>
                                </a:schemeClr>
                              </a:solidFill>
                              <a:latin typeface="Cambria Math" panose="02040503050406030204" pitchFamily="18" charset="0"/>
                            </a:rPr>
                            <m:t>𝑟</m:t>
                          </m:r>
                          <m:d>
                            <m:dPr>
                              <m:ctrlPr>
                                <a:rPr lang="en-US" altLang="zh-CN" sz="2400" i="1">
                                  <a:solidFill>
                                    <a:schemeClr val="bg2">
                                      <a:lumMod val="75000"/>
                                    </a:schemeClr>
                                  </a:solidFill>
                                  <a:latin typeface="Cambria Math" panose="02040503050406030204" pitchFamily="18" charset="0"/>
                                </a:rPr>
                              </m:ctrlPr>
                            </m:dPr>
                            <m:e>
                              <m:r>
                                <a:rPr lang="en-US" altLang="zh-CN" sz="2400" i="1">
                                  <a:solidFill>
                                    <a:schemeClr val="bg2">
                                      <a:lumMod val="75000"/>
                                    </a:schemeClr>
                                  </a:solidFill>
                                  <a:latin typeface="Cambria Math" panose="02040503050406030204" pitchFamily="18" charset="0"/>
                                </a:rPr>
                                <m:t>𝑇</m:t>
                              </m:r>
                              <m:r>
                                <a:rPr lang="en-US" altLang="zh-CN" sz="2400" i="1">
                                  <a:solidFill>
                                    <a:schemeClr val="bg2">
                                      <a:lumMod val="75000"/>
                                    </a:schemeClr>
                                  </a:solidFill>
                                  <a:latin typeface="Cambria Math" panose="02040503050406030204" pitchFamily="18" charset="0"/>
                                </a:rPr>
                                <m:t>−</m:t>
                              </m:r>
                              <m:r>
                                <a:rPr lang="en-US" altLang="zh-CN" sz="2400" i="1">
                                  <a:solidFill>
                                    <a:schemeClr val="bg2">
                                      <a:lumMod val="75000"/>
                                    </a:schemeClr>
                                  </a:solidFill>
                                  <a:latin typeface="Cambria Math" panose="02040503050406030204" pitchFamily="18" charset="0"/>
                                </a:rPr>
                                <m:t>𝑡</m:t>
                              </m:r>
                            </m:e>
                          </m:d>
                        </m:sup>
                      </m:sSup>
                      <m:r>
                        <a:rPr lang="en-US" altLang="zh-CN" sz="2400" i="1" smtClean="0">
                          <a:latin typeface="Cambria Math" panose="02040503050406030204" pitchFamily="18" charset="0"/>
                          <a:ea typeface="Cambria Math" panose="02040503050406030204" pitchFamily="18" charset="0"/>
                        </a:rPr>
                        <m:t>≈</m:t>
                      </m:r>
                      <m:r>
                        <a:rPr lang="en-US" altLang="zh-CN" i="1" smtClean="0">
                          <a:latin typeface="Cambria Math" panose="02040503050406030204" pitchFamily="18" charset="0"/>
                        </a:rPr>
                        <m:t>1</m:t>
                      </m:r>
                      <m:r>
                        <a:rPr lang="en-US" altLang="zh-CN" b="0" i="1" smtClean="0">
                          <a:latin typeface="Cambria Math" panose="02040503050406030204" pitchFamily="18" charset="0"/>
                        </a:rPr>
                        <m:t>00.2380567</m:t>
                      </m:r>
                    </m:oMath>
                  </m:oMathPara>
                </a14:m>
                <a:endParaRPr lang="en-US" altLang="zh-CN" sz="2400" dirty="0"/>
              </a:p>
              <a:p>
                <a:pPr marL="0" lvl="1" indent="0" eaLnBrk="1" hangingPunct="1">
                  <a:buClr>
                    <a:schemeClr val="accent6">
                      <a:lumMod val="75000"/>
                    </a:schemeClr>
                  </a:buClr>
                  <a:buSzPct val="65000"/>
                  <a:buNone/>
                </a:pPr>
                <a:r>
                  <a:rPr lang="en-US" altLang="zh-CN" sz="2400" dirty="0">
                    <a:cs typeface="+mn-cs"/>
                  </a:rPr>
                  <a:t>3.     </a:t>
                </a:r>
                <a:r>
                  <a:rPr lang="zh-CN" altLang="en-US" sz="2400" dirty="0">
                    <a:cs typeface="+mn-cs"/>
                  </a:rPr>
                  <a:t>计算准</a:t>
                </a:r>
                <a:r>
                  <a:rPr lang="en-US" altLang="zh-CN" sz="2400" dirty="0">
                    <a:cs typeface="+mn-cs"/>
                  </a:rPr>
                  <a:t>CTD</a:t>
                </a:r>
                <a:r>
                  <a:rPr lang="zh-CN" altLang="en-US" sz="2400" dirty="0">
                    <a:cs typeface="+mn-cs"/>
                  </a:rPr>
                  <a:t>券期货净价</a:t>
                </a:r>
                <a:endParaRPr lang="en-US" altLang="zh-CN" sz="2400" dirty="0">
                  <a:cs typeface="+mn-cs"/>
                </a:endParaRPr>
              </a:p>
              <a:p>
                <a:pPr marL="0" indent="0" eaLnBrk="1" hangingPunct="1">
                  <a:buNone/>
                </a:pPr>
                <a:r>
                  <a:rPr lang="en-US" altLang="zh-CN" sz="2400" dirty="0"/>
                  <a:t>              </a:t>
                </a:r>
                <a14:m>
                  <m:oMath xmlns:m="http://schemas.openxmlformats.org/officeDocument/2006/math">
                    <m:r>
                      <a:rPr lang="en-US" altLang="zh-CN" sz="2400" b="0" i="0" dirty="0" smtClean="0">
                        <a:latin typeface="Cambria Math" panose="02040503050406030204" pitchFamily="18" charset="0"/>
                      </a:rPr>
                      <m:t>100.2380567</m:t>
                    </m:r>
                    <m:r>
                      <a:rPr lang="zh-CN" altLang="en-US" sz="2400" i="1" dirty="0">
                        <a:latin typeface="Cambria Math"/>
                      </a:rPr>
                      <m:t>－</m:t>
                    </m:r>
                    <m:r>
                      <a:rPr lang="en-US" altLang="zh-CN" sz="2400" i="1" dirty="0">
                        <a:latin typeface="Cambria Math"/>
                      </a:rPr>
                      <m:t>0.</m:t>
                    </m:r>
                    <m:r>
                      <a:rPr lang="en-US" altLang="zh-CN" sz="2400" i="1" dirty="0" smtClean="0">
                        <a:latin typeface="Cambria Math"/>
                      </a:rPr>
                      <m:t> </m:t>
                    </m:r>
                    <m:r>
                      <a:rPr lang="en-US" altLang="zh-CN" sz="2400" b="0" i="1" dirty="0" smtClean="0">
                        <a:latin typeface="Cambria Math" panose="02040503050406030204" pitchFamily="18" charset="0"/>
                      </a:rPr>
                      <m:t>2047253</m:t>
                    </m:r>
                    <m:r>
                      <a:rPr lang="en-US" altLang="zh-CN" sz="2400" i="1">
                        <a:latin typeface="Cambria Math" panose="02040503050406030204" pitchFamily="18" charset="0"/>
                        <a:ea typeface="Cambria Math" panose="02040503050406030204" pitchFamily="18" charset="0"/>
                      </a:rPr>
                      <m:t>≈</m:t>
                    </m:r>
                    <m:r>
                      <a:rPr lang="en-US" altLang="zh-CN" sz="2400" b="0" i="1" dirty="0" smtClean="0">
                        <a:latin typeface="Cambria Math" panose="02040503050406030204" pitchFamily="18" charset="0"/>
                      </a:rPr>
                      <m:t>100.0333314</m:t>
                    </m:r>
                    <m:r>
                      <a:rPr lang="en-US" altLang="zh-CN" sz="2400" i="1" dirty="0">
                        <a:latin typeface="Cambria Math"/>
                      </a:rPr>
                      <m:t>  </m:t>
                    </m:r>
                  </m:oMath>
                </a14:m>
                <a:endParaRPr lang="en-US" altLang="zh-CN" sz="2400" dirty="0"/>
              </a:p>
              <a:p>
                <a:pPr marL="514350" indent="-514350" eaLnBrk="1" hangingPunct="1">
                  <a:buFont typeface="+mj-lt"/>
                  <a:buAutoNum type="arabicPeriod" startAt="4"/>
                </a:pPr>
                <a:endParaRPr lang="en-US" altLang="zh-CN" sz="2400" dirty="0"/>
              </a:p>
              <a:p>
                <a:pPr marL="514350" indent="-514350" eaLnBrk="1" hangingPunct="1">
                  <a:buFont typeface="+mj-lt"/>
                  <a:buAutoNum type="arabicPeriod" startAt="4"/>
                </a:pPr>
                <a:r>
                  <a:rPr lang="zh-CN" altLang="en-US" sz="2400" dirty="0"/>
                  <a:t>计算标准券期货净价（期货报价）</a:t>
                </a:r>
                <a:endParaRPr lang="en-US" altLang="zh-CN" sz="2400" dirty="0"/>
              </a:p>
              <a:p>
                <a:pPr marL="0" indent="0" eaLnBrk="1" hangingPunct="1">
                  <a:buNone/>
                </a:pPr>
                <a14:m>
                  <m:oMathPara xmlns:m="http://schemas.openxmlformats.org/officeDocument/2006/math">
                    <m:oMathParaPr>
                      <m:jc m:val="centerGroup"/>
                    </m:oMathParaPr>
                    <m:oMath xmlns:m="http://schemas.openxmlformats.org/officeDocument/2006/math">
                      <m:f>
                        <m:fPr>
                          <m:ctrlPr>
                            <a:rPr lang="zh-CN" altLang="en-US" sz="2400" i="1">
                              <a:latin typeface="Cambria Math" panose="02040503050406030204" pitchFamily="18" charset="0"/>
                            </a:rPr>
                          </m:ctrlPr>
                        </m:fPr>
                        <m:num>
                          <m:r>
                            <a:rPr lang="en-US" altLang="zh-CN" sz="2400" b="0" i="1" smtClean="0">
                              <a:latin typeface="Cambria Math" panose="02040503050406030204" pitchFamily="18" charset="0"/>
                            </a:rPr>
                            <m:t>100.0333314</m:t>
                          </m:r>
                        </m:num>
                        <m:den>
                          <m:r>
                            <a:rPr lang="en-US" altLang="zh-CN" sz="2400" b="0" i="0" smtClean="0">
                              <a:latin typeface="Cambria Math" panose="02040503050406030204" pitchFamily="18" charset="0"/>
                            </a:rPr>
                            <m:t>0.98</m:t>
                          </m:r>
                          <m:r>
                            <a:rPr lang="en-US" altLang="zh-CN" sz="2400" b="0" i="1" smtClean="0">
                              <a:latin typeface="Cambria Math" panose="02040503050406030204" pitchFamily="18" charset="0"/>
                            </a:rPr>
                            <m:t>23</m:t>
                          </m:r>
                        </m:den>
                      </m:f>
                      <m:r>
                        <a:rPr lang="en-US" altLang="zh-CN" sz="2400" i="1">
                          <a:latin typeface="Cambria Math" panose="02040503050406030204" pitchFamily="18" charset="0"/>
                          <a:ea typeface="Cambria Math" panose="02040503050406030204" pitchFamily="18" charset="0"/>
                        </a:rPr>
                        <m:t>≈</m:t>
                      </m:r>
                      <m:r>
                        <a:rPr lang="en-US" altLang="zh-CN" sz="2400" i="1">
                          <a:latin typeface="Cambria Math"/>
                        </a:rPr>
                        <m:t>10</m:t>
                      </m:r>
                      <m:r>
                        <a:rPr lang="en-US" altLang="zh-CN" sz="2400" b="0" i="1" smtClean="0">
                          <a:latin typeface="Cambria Math" panose="02040503050406030204" pitchFamily="18" charset="0"/>
                        </a:rPr>
                        <m:t>1</m:t>
                      </m:r>
                      <m:r>
                        <a:rPr lang="en-US" altLang="zh-CN" sz="2400" i="1">
                          <a:latin typeface="Cambria Math"/>
                        </a:rPr>
                        <m:t>.</m:t>
                      </m:r>
                      <m:r>
                        <a:rPr lang="en-US" altLang="zh-CN" sz="2400" b="0" i="0" smtClean="0">
                          <a:latin typeface="Cambria Math" panose="02040503050406030204" pitchFamily="18" charset="0"/>
                        </a:rPr>
                        <m:t>836</m:t>
                      </m:r>
                      <m:r>
                        <a:rPr lang="zh-CN" altLang="en-US" sz="2400">
                          <a:latin typeface="Cambria Math"/>
                        </a:rPr>
                        <m:t>元</m:t>
                      </m:r>
                    </m:oMath>
                  </m:oMathPara>
                </a14:m>
                <a:endParaRPr lang="zh-CN" altLang="en-US" sz="2400" dirty="0"/>
              </a:p>
            </p:txBody>
          </p:sp>
        </mc:Choice>
        <mc:Fallback xmlns="">
          <p:sp>
            <p:nvSpPr>
              <p:cNvPr id="23557" name="内容占位符 2"/>
              <p:cNvSpPr>
                <a:spLocks noGrp="1" noRot="1" noChangeAspect="1" noMove="1" noResize="1" noEditPoints="1" noAdjustHandles="1" noChangeArrowheads="1" noChangeShapeType="1" noTextEdit="1"/>
              </p:cNvSpPr>
              <p:nvPr>
                <p:ph idx="1"/>
              </p:nvPr>
            </p:nvSpPr>
            <p:spPr>
              <a:xfrm>
                <a:off x="656167" y="1143000"/>
                <a:ext cx="10926233" cy="5382344"/>
              </a:xfrm>
              <a:prstGeom prst="rect">
                <a:avLst/>
              </a:prstGeom>
              <a:blipFill>
                <a:blip r:embed="rId3"/>
                <a:stretch>
                  <a:fillRect l="-812" t="-1651"/>
                </a:stretch>
              </a:blipFill>
            </p:spPr>
            <p:txBody>
              <a:bodyPr/>
              <a:lstStyle/>
              <a:p>
                <a:r>
                  <a:rPr lang="zh-CN" altLang="en-US">
                    <a:noFill/>
                  </a:rPr>
                  <a:t> </a:t>
                </a:r>
              </a:p>
            </p:txBody>
          </p:sp>
        </mc:Fallback>
      </mc:AlternateContent>
      <p:sp>
        <p:nvSpPr>
          <p:cNvPr id="3" name="灯片编号占位符 2"/>
          <p:cNvSpPr>
            <a:spLocks noGrp="1"/>
          </p:cNvSpPr>
          <p:nvPr>
            <p:ph type="sldNum" sz="quarter" idx="12"/>
          </p:nvPr>
        </p:nvSpPr>
        <p:spPr bwMode="auto">
          <a:xfrm>
            <a:off x="6588224" y="6525344"/>
            <a:ext cx="21336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zh-CN"/>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mn-cs"/>
              </a:defRPr>
            </a:lvl1pPr>
            <a:lvl2pPr marL="457200" algn="l" rtl="0" fontAlgn="base">
              <a:spcBef>
                <a:spcPct val="0"/>
              </a:spcBef>
              <a:spcAft>
                <a:spcPct val="0"/>
              </a:spcAft>
              <a:defRPr kern="1200">
                <a:solidFill>
                  <a:schemeClr val="tx1"/>
                </a:solidFill>
                <a:latin typeface="Tahoma" pitchFamily="34" charset="0"/>
                <a:ea typeface="宋体" charset="-122"/>
                <a:cs typeface="+mn-cs"/>
              </a:defRPr>
            </a:lvl2pPr>
            <a:lvl3pPr marL="914400" algn="l" rtl="0" fontAlgn="base">
              <a:spcBef>
                <a:spcPct val="0"/>
              </a:spcBef>
              <a:spcAft>
                <a:spcPct val="0"/>
              </a:spcAft>
              <a:defRPr kern="1200">
                <a:solidFill>
                  <a:schemeClr val="tx1"/>
                </a:solidFill>
                <a:latin typeface="Tahoma" pitchFamily="34" charset="0"/>
                <a:ea typeface="宋体" charset="-122"/>
                <a:cs typeface="+mn-cs"/>
              </a:defRPr>
            </a:lvl3pPr>
            <a:lvl4pPr marL="1371600" algn="l" rtl="0" fontAlgn="base">
              <a:spcBef>
                <a:spcPct val="0"/>
              </a:spcBef>
              <a:spcAft>
                <a:spcPct val="0"/>
              </a:spcAft>
              <a:defRPr kern="1200">
                <a:solidFill>
                  <a:schemeClr val="tx1"/>
                </a:solidFill>
                <a:latin typeface="Tahoma" pitchFamily="34" charset="0"/>
                <a:ea typeface="宋体" charset="-122"/>
                <a:cs typeface="+mn-cs"/>
              </a:defRPr>
            </a:lvl4pPr>
            <a:lvl5pPr marL="1828800" algn="l" rtl="0" fontAlgn="base">
              <a:spcBef>
                <a:spcPct val="0"/>
              </a:spcBef>
              <a:spcAft>
                <a:spcPct val="0"/>
              </a:spcAft>
              <a:defRPr kern="1200">
                <a:solidFill>
                  <a:schemeClr val="tx1"/>
                </a:solidFill>
                <a:latin typeface="Tahoma" pitchFamily="34" charset="0"/>
                <a:ea typeface="宋体" charset="-122"/>
                <a:cs typeface="+mn-cs"/>
              </a:defRPr>
            </a:lvl5pPr>
            <a:lvl6pPr marL="2286000" algn="l" defTabSz="914400" rtl="0" eaLnBrk="1" latinLnBrk="0" hangingPunct="1">
              <a:defRPr kern="1200">
                <a:solidFill>
                  <a:schemeClr val="tx1"/>
                </a:solidFill>
                <a:latin typeface="Tahoma" pitchFamily="34" charset="0"/>
                <a:ea typeface="宋体" charset="-122"/>
                <a:cs typeface="+mn-cs"/>
              </a:defRPr>
            </a:lvl6pPr>
            <a:lvl7pPr marL="2743200" algn="l" defTabSz="914400" rtl="0" eaLnBrk="1" latinLnBrk="0" hangingPunct="1">
              <a:defRPr kern="1200">
                <a:solidFill>
                  <a:schemeClr val="tx1"/>
                </a:solidFill>
                <a:latin typeface="Tahoma" pitchFamily="34" charset="0"/>
                <a:ea typeface="宋体" charset="-122"/>
                <a:cs typeface="+mn-cs"/>
              </a:defRPr>
            </a:lvl7pPr>
            <a:lvl8pPr marL="3200400" algn="l" defTabSz="914400" rtl="0" eaLnBrk="1" latinLnBrk="0" hangingPunct="1">
              <a:defRPr kern="1200">
                <a:solidFill>
                  <a:schemeClr val="tx1"/>
                </a:solidFill>
                <a:latin typeface="Tahoma" pitchFamily="34" charset="0"/>
                <a:ea typeface="宋体" charset="-122"/>
                <a:cs typeface="+mn-cs"/>
              </a:defRPr>
            </a:lvl8pPr>
            <a:lvl9pPr marL="3657600" algn="l" defTabSz="914400" rtl="0" eaLnBrk="1" latinLnBrk="0" hangingPunct="1">
              <a:defRPr kern="1200">
                <a:solidFill>
                  <a:schemeClr val="tx1"/>
                </a:solidFill>
                <a:latin typeface="Tahoma" pitchFamily="34" charset="0"/>
                <a:ea typeface="宋体" charset="-122"/>
                <a:cs typeface="+mn-cs"/>
              </a:defRPr>
            </a:lvl9pPr>
          </a:lstStyle>
          <a:p>
            <a:fld id="{0C913308-F349-4B6D-A68A-DD1791B4A57B}" type="slidenum">
              <a:rPr lang="zh-CN" altLang="en-US" smtClean="0"/>
              <a:pPr/>
              <a:t>65</a:t>
            </a:fld>
            <a:endParaRPr lang="zh-CN" altLang="en-US" dirty="0"/>
          </a:p>
        </p:txBody>
      </p:sp>
      <mc:AlternateContent xmlns:mc="http://schemas.openxmlformats.org/markup-compatibility/2006" xmlns:a14="http://schemas.microsoft.com/office/drawing/2010/main">
        <mc:Choice Requires="a14">
          <p:sp>
            <p:nvSpPr>
              <p:cNvPr id="7" name="文本框 6">
                <a:extLst>
                  <a:ext uri="{FF2B5EF4-FFF2-40B4-BE49-F238E27FC236}">
                    <a16:creationId xmlns:a16="http://schemas.microsoft.com/office/drawing/2014/main" id="{9D13851E-B3D6-4236-B9CF-25FFBCB562BC}"/>
                  </a:ext>
                </a:extLst>
              </p:cNvPr>
              <p:cNvSpPr txBox="1"/>
              <p:nvPr/>
            </p:nvSpPr>
            <p:spPr>
              <a:xfrm>
                <a:off x="2506163" y="2438400"/>
                <a:ext cx="7272808" cy="610936"/>
              </a:xfrm>
              <a:prstGeom prst="rect">
                <a:avLst/>
              </a:prstGeom>
              <a:noFill/>
            </p:spPr>
            <p:txBody>
              <a:bodyPr wrap="square">
                <a:spAutoFit/>
              </a:bodyPr>
              <a:lstStyle/>
              <a:p>
                <a:pPr indent="266700"/>
                <a14:m>
                  <m:oMathPara xmlns:m="http://schemas.openxmlformats.org/officeDocument/2006/math">
                    <m:oMathParaPr>
                      <m:jc m:val="centerGroup"/>
                    </m:oMathParaPr>
                    <m:oMath xmlns:m="http://schemas.openxmlformats.org/officeDocument/2006/math">
                      <m:r>
                        <a:rPr lang="en-US" altLang="zh-CN" i="1" kern="100" smtClean="0">
                          <a:latin typeface="Cambria Math" panose="02040503050406030204" pitchFamily="18" charset="0"/>
                          <a:ea typeface="Cambria Math" panose="02040503050406030204" pitchFamily="18" charset="0"/>
                          <a:cs typeface="Times New Roman" panose="02020603050405020304" pitchFamily="18" charset="0"/>
                        </a:rPr>
                        <m:t>𝑆</m:t>
                      </m:r>
                      <m:r>
                        <a:rPr lang="en-US" altLang="zh-CN" i="1" kern="100">
                          <a:latin typeface="Cambria Math" panose="02040503050406030204" pitchFamily="18" charset="0"/>
                          <a:ea typeface="楷体" panose="02010609060101010101" pitchFamily="49" charset="-122"/>
                          <a:cs typeface="Times New Roman" panose="02020603050405020304" pitchFamily="18" charset="0"/>
                        </a:rPr>
                        <m:t>=</m:t>
                      </m:r>
                      <m:r>
                        <a:rPr lang="en-US" altLang="zh-CN" b="0" i="1" smtClean="0">
                          <a:latin typeface="Cambria Math" panose="02040503050406030204" pitchFamily="18" charset="0"/>
                        </a:rPr>
                        <m:t>101.2089</m:t>
                      </m:r>
                      <m:r>
                        <a:rPr lang="en-US" altLang="zh-CN" i="1" kern="100">
                          <a:latin typeface="Cambria Math" panose="02040503050406030204" pitchFamily="18" charset="0"/>
                          <a:ea typeface="楷体" panose="02010609060101010101" pitchFamily="49" charset="-122"/>
                          <a:cs typeface="Times New Roman" panose="02020603050405020304" pitchFamily="18" charset="0"/>
                        </a:rPr>
                        <m:t>,</m:t>
                      </m:r>
                      <m:r>
                        <m:rPr>
                          <m:nor/>
                        </m:rPr>
                        <a:rPr lang="en-US" altLang="zh-CN" kern="100">
                          <a:latin typeface="微软雅黑" panose="020B0503020204020204" pitchFamily="34" charset="-122"/>
                          <a:cs typeface="微软雅黑" panose="020B0503020204020204" pitchFamily="34" charset="-122"/>
                        </a:rPr>
                        <m:t>     </m:t>
                      </m:r>
                      <m:r>
                        <a:rPr lang="en-US" altLang="zh-CN" i="1" kern="100">
                          <a:latin typeface="Cambria Math" panose="02040503050406030204" pitchFamily="18" charset="0"/>
                          <a:ea typeface="Cambria Math" panose="02040503050406030204" pitchFamily="18" charset="0"/>
                          <a:cs typeface="Times New Roman" panose="02020603050405020304" pitchFamily="18" charset="0"/>
                        </a:rPr>
                        <m:t>𝐼</m:t>
                      </m:r>
                      <m:r>
                        <a:rPr lang="en-US" altLang="zh-CN" i="1" kern="100">
                          <a:latin typeface="Cambria Math" panose="02040503050406030204" pitchFamily="18" charset="0"/>
                          <a:ea typeface="楷体" panose="02010609060101010101" pitchFamily="49" charset="-122"/>
                          <a:cs typeface="Times New Roman" panose="02020603050405020304" pitchFamily="18" charset="0"/>
                        </a:rPr>
                        <m:t>=</m:t>
                      </m:r>
                      <m:r>
                        <a:rPr lang="en-US" altLang="zh-CN" i="1">
                          <a:latin typeface="Cambria Math" panose="02040503050406030204" pitchFamily="18" charset="0"/>
                        </a:rPr>
                        <m:t>1.</m:t>
                      </m:r>
                      <m:r>
                        <a:rPr lang="en-US" altLang="zh-CN" b="0" i="1" smtClean="0">
                          <a:latin typeface="Cambria Math" panose="02040503050406030204" pitchFamily="18" charset="0"/>
                        </a:rPr>
                        <m:t>38</m:t>
                      </m:r>
                      <m:sSup>
                        <m:sSupPr>
                          <m:ctrlPr>
                            <a:rPr lang="zh-CN" altLang="zh-CN" i="1">
                              <a:latin typeface="Cambria Math" panose="02040503050406030204" pitchFamily="18" charset="0"/>
                            </a:rPr>
                          </m:ctrlPr>
                        </m:sSupPr>
                        <m:e>
                          <m:r>
                            <a:rPr lang="en-US" altLang="zh-CN" i="1">
                              <a:latin typeface="Cambria Math" panose="02040503050406030204" pitchFamily="18" charset="0"/>
                            </a:rPr>
                            <m:t>𝑒</m:t>
                          </m:r>
                        </m:e>
                        <m:sup>
                          <m:r>
                            <a:rPr lang="en-US" altLang="zh-CN" i="1">
                              <a:latin typeface="Cambria Math" panose="02040503050406030204" pitchFamily="18" charset="0"/>
                            </a:rPr>
                            <m:t>−2.0</m:t>
                          </m:r>
                          <m:r>
                            <a:rPr lang="en-US" altLang="zh-CN" b="0" i="1" smtClean="0">
                              <a:latin typeface="Cambria Math" panose="02040503050406030204" pitchFamily="18" charset="0"/>
                            </a:rPr>
                            <m:t>798</m:t>
                          </m:r>
                          <m:r>
                            <a:rPr lang="en-US" altLang="zh-CN" i="1">
                              <a:latin typeface="Cambria Math" panose="02040503050406030204" pitchFamily="18" charset="0"/>
                            </a:rPr>
                            <m:t>%×</m:t>
                          </m:r>
                          <m:f>
                            <m:fPr>
                              <m:ctrlPr>
                                <a:rPr lang="zh-CN" altLang="zh-CN" i="1">
                                  <a:latin typeface="Cambria Math" panose="02040503050406030204" pitchFamily="18" charset="0"/>
                                </a:rPr>
                              </m:ctrlPr>
                            </m:fPr>
                            <m:num>
                              <m:r>
                                <a:rPr lang="en-US" altLang="zh-CN" b="0" i="1" smtClean="0">
                                  <a:latin typeface="Cambria Math" panose="02040503050406030204" pitchFamily="18" charset="0"/>
                                </a:rPr>
                                <m:t>48</m:t>
                              </m:r>
                            </m:num>
                            <m:den>
                              <m:r>
                                <a:rPr lang="en-US" altLang="zh-CN" i="1">
                                  <a:latin typeface="Cambria Math" panose="02040503050406030204" pitchFamily="18" charset="0"/>
                                </a:rPr>
                                <m:t>365</m:t>
                              </m:r>
                            </m:den>
                          </m:f>
                        </m:sup>
                      </m:sSup>
                      <m:r>
                        <a:rPr lang="en-US" altLang="zh-CN" i="1" kern="100">
                          <a:latin typeface="Cambria Math" panose="02040503050406030204" pitchFamily="18" charset="0"/>
                          <a:ea typeface="楷体" panose="02010609060101010101" pitchFamily="49" charset="-122"/>
                          <a:cs typeface="Times New Roman" panose="02020603050405020304" pitchFamily="18" charset="0"/>
                        </a:rPr>
                        <m:t>,</m:t>
                      </m:r>
                      <m:r>
                        <m:rPr>
                          <m:nor/>
                        </m:rPr>
                        <a:rPr lang="en-US" altLang="zh-CN" kern="100">
                          <a:latin typeface="微软雅黑" panose="020B0503020204020204" pitchFamily="34" charset="-122"/>
                          <a:cs typeface="微软雅黑" panose="020B0503020204020204" pitchFamily="34" charset="-122"/>
                        </a:rPr>
                        <m:t>    </m:t>
                      </m:r>
                      <m:r>
                        <a:rPr lang="en-US" altLang="zh-CN" i="1" kern="100">
                          <a:latin typeface="Cambria Math" panose="02040503050406030204" pitchFamily="18" charset="0"/>
                          <a:cs typeface="微软雅黑" panose="020B0503020204020204" pitchFamily="34" charset="-122"/>
                        </a:rPr>
                        <m:t>𝑟</m:t>
                      </m:r>
                      <m:r>
                        <a:rPr lang="en-US" altLang="zh-CN" i="1" kern="100">
                          <a:latin typeface="Cambria Math" panose="02040503050406030204" pitchFamily="18" charset="0"/>
                          <a:ea typeface="楷体" panose="02010609060101010101" pitchFamily="49" charset="-122"/>
                          <a:cs typeface="Times New Roman" panose="02020603050405020304" pitchFamily="18" charset="0"/>
                        </a:rPr>
                        <m:t>=</m:t>
                      </m:r>
                      <m:r>
                        <a:rPr lang="en-US" altLang="zh-CN" i="1">
                          <a:latin typeface="Cambria Math" panose="02040503050406030204" pitchFamily="18" charset="0"/>
                        </a:rPr>
                        <m:t>2.</m:t>
                      </m:r>
                      <m:r>
                        <a:rPr lang="en-US" altLang="zh-CN" b="0" i="1" smtClean="0">
                          <a:latin typeface="Cambria Math" panose="02040503050406030204" pitchFamily="18" charset="0"/>
                        </a:rPr>
                        <m:t>0833</m:t>
                      </m:r>
                      <m:r>
                        <a:rPr lang="en-US" altLang="zh-CN" i="1">
                          <a:latin typeface="Cambria Math" panose="02040503050406030204" pitchFamily="18" charset="0"/>
                        </a:rPr>
                        <m:t>%</m:t>
                      </m:r>
                      <m:r>
                        <a:rPr lang="zh-CN" altLang="zh-CN" i="1" kern="100">
                          <a:latin typeface="Cambria Math" panose="02040503050406030204" pitchFamily="18" charset="0"/>
                          <a:ea typeface="楷体" panose="02010609060101010101" pitchFamily="49" charset="-122"/>
                          <a:cs typeface="Times New Roman" panose="02020603050405020304" pitchFamily="18" charset="0"/>
                        </a:rPr>
                        <m:t>，</m:t>
                      </m:r>
                      <m:r>
                        <m:rPr>
                          <m:nor/>
                        </m:rPr>
                        <a:rPr lang="en-US" altLang="zh-CN" kern="100">
                          <a:latin typeface="微软雅黑" panose="020B0503020204020204" pitchFamily="34" charset="-122"/>
                          <a:cs typeface="微软雅黑" panose="020B0503020204020204" pitchFamily="34" charset="-122"/>
                        </a:rPr>
                        <m:t>   </m:t>
                      </m:r>
                      <m:r>
                        <a:rPr lang="en-US" altLang="zh-CN" i="1" kern="100">
                          <a:latin typeface="Cambria Math" panose="02040503050406030204" pitchFamily="18" charset="0"/>
                          <a:ea typeface="楷体" panose="02010609060101010101" pitchFamily="49" charset="-122"/>
                          <a:cs typeface="Times New Roman" panose="02020603050405020304" pitchFamily="18" charset="0"/>
                        </a:rPr>
                        <m:t>𝑇</m:t>
                      </m:r>
                      <m:r>
                        <a:rPr lang="en-US" altLang="zh-CN" i="1" kern="100">
                          <a:latin typeface="Cambria Math" panose="02040503050406030204" pitchFamily="18" charset="0"/>
                          <a:ea typeface="楷体" panose="02010609060101010101" pitchFamily="49" charset="-122"/>
                          <a:cs typeface="Times New Roman" panose="02020603050405020304" pitchFamily="18" charset="0"/>
                        </a:rPr>
                        <m:t>−</m:t>
                      </m:r>
                      <m:r>
                        <a:rPr lang="en-US" altLang="zh-CN" i="1" kern="100">
                          <a:latin typeface="Cambria Math" panose="02040503050406030204" pitchFamily="18" charset="0"/>
                          <a:ea typeface="楷体" panose="02010609060101010101" pitchFamily="49" charset="-122"/>
                          <a:cs typeface="Times New Roman" panose="02020603050405020304" pitchFamily="18" charset="0"/>
                        </a:rPr>
                        <m:t>𝑡</m:t>
                      </m:r>
                      <m:r>
                        <a:rPr lang="en-US" altLang="zh-CN" i="1" kern="100">
                          <a:latin typeface="Cambria Math" panose="02040503050406030204" pitchFamily="18" charset="0"/>
                          <a:ea typeface="楷体" panose="02010609060101010101" pitchFamily="49" charset="-122"/>
                          <a:cs typeface="Times New Roman" panose="02020603050405020304" pitchFamily="18" charset="0"/>
                        </a:rPr>
                        <m:t>=</m:t>
                      </m:r>
                      <m:f>
                        <m:fPr>
                          <m:ctrlPr>
                            <a:rPr lang="zh-CN" altLang="zh-CN" i="1">
                              <a:latin typeface="Cambria Math" panose="02040503050406030204" pitchFamily="18" charset="0"/>
                            </a:rPr>
                          </m:ctrlPr>
                        </m:fPr>
                        <m:num>
                          <m:r>
                            <a:rPr lang="en-US" altLang="zh-CN" b="0" i="1" smtClean="0">
                              <a:latin typeface="Cambria Math" panose="02040503050406030204" pitchFamily="18" charset="0"/>
                            </a:rPr>
                            <m:t>71</m:t>
                          </m:r>
                        </m:num>
                        <m:den>
                          <m:r>
                            <a:rPr lang="en-US" altLang="zh-CN" i="1">
                              <a:latin typeface="Cambria Math" panose="02040503050406030204" pitchFamily="18" charset="0"/>
                            </a:rPr>
                            <m:t>365</m:t>
                          </m:r>
                        </m:den>
                      </m:f>
                    </m:oMath>
                  </m:oMathPara>
                </a14:m>
                <a:endParaRPr lang="zh-CN" altLang="zh-CN" kern="100" dirty="0">
                  <a:latin typeface="Adobe Jenson Pro" panose="020A0503050201030203" pitchFamily="18" charset="0"/>
                  <a:cs typeface="Times New Roman" panose="02020603050405020304" pitchFamily="18" charset="0"/>
                </a:endParaRPr>
              </a:p>
            </p:txBody>
          </p:sp>
        </mc:Choice>
        <mc:Fallback xmlns="">
          <p:sp>
            <p:nvSpPr>
              <p:cNvPr id="7" name="文本框 6">
                <a:extLst>
                  <a:ext uri="{FF2B5EF4-FFF2-40B4-BE49-F238E27FC236}">
                    <a16:creationId xmlns:a16="http://schemas.microsoft.com/office/drawing/2014/main" id="{9D13851E-B3D6-4236-B9CF-25FFBCB562BC}"/>
                  </a:ext>
                </a:extLst>
              </p:cNvPr>
              <p:cNvSpPr txBox="1">
                <a:spLocks noRot="1" noChangeAspect="1" noMove="1" noResize="1" noEditPoints="1" noAdjustHandles="1" noChangeArrowheads="1" noChangeShapeType="1" noTextEdit="1"/>
              </p:cNvSpPr>
              <p:nvPr/>
            </p:nvSpPr>
            <p:spPr>
              <a:xfrm>
                <a:off x="2506163" y="2438400"/>
                <a:ext cx="7272808" cy="610936"/>
              </a:xfrm>
              <a:prstGeom prst="rect">
                <a:avLst/>
              </a:prstGeom>
              <a:blipFill>
                <a:blip r:embed="rId4"/>
                <a:stretch>
                  <a:fillRect b="-4082"/>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617318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2F3E766-2758-F641-9A62-357692315ED5}"/>
              </a:ext>
            </a:extLst>
          </p:cNvPr>
          <p:cNvSpPr>
            <a:spLocks noGrp="1"/>
          </p:cNvSpPr>
          <p:nvPr>
            <p:ph type="title"/>
          </p:nvPr>
        </p:nvSpPr>
        <p:spPr/>
        <p:txBody>
          <a:bodyPr/>
          <a:lstStyle/>
          <a:p>
            <a:r>
              <a:rPr kumimoji="1" lang="zh-CN" altLang="en-US" dirty="0"/>
              <a:t>隐含期权的影响</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6D51D6AB-8C40-B543-AA3F-BD0841660A43}"/>
                  </a:ext>
                </a:extLst>
              </p:cNvPr>
              <p:cNvSpPr>
                <a:spLocks noGrp="1"/>
              </p:cNvSpPr>
              <p:nvPr>
                <p:ph idx="1"/>
              </p:nvPr>
            </p:nvSpPr>
            <p:spPr/>
            <p:txBody>
              <a:bodyPr/>
              <a:lstStyle/>
              <a:p>
                <a:r>
                  <a:rPr lang="zh-CN" altLang="zh-CN" dirty="0"/>
                  <a:t>隐含期权降低国债期货价格</a:t>
                </a:r>
              </a:p>
              <a:p>
                <a:r>
                  <a:rPr kumimoji="1" lang="zh-CN" altLang="en-US" dirty="0"/>
                  <a:t>隐含期权使得反向套利无法实施</a:t>
                </a:r>
                <a:endParaRPr kumimoji="1" lang="en-US" altLang="zh-CN" dirty="0"/>
              </a:p>
              <a:p>
                <a:r>
                  <a:rPr lang="zh-CN" altLang="zh-CN" dirty="0"/>
                  <a:t>隐含期权</a:t>
                </a:r>
                <a:r>
                  <a:rPr lang="zh-CN" altLang="en-US" dirty="0"/>
                  <a:t>使得</a:t>
                </a:r>
                <a:r>
                  <a:rPr lang="zh-CN" altLang="zh-CN" dirty="0"/>
                  <a:t>国债期货</a:t>
                </a:r>
                <a:r>
                  <a:rPr lang="zh-CN" altLang="en-US" dirty="0"/>
                  <a:t>容易出现</a:t>
                </a:r>
                <a:r>
                  <a:rPr lang="zh-CN" altLang="zh-CN" dirty="0"/>
                  <a:t>贴水</a:t>
                </a:r>
                <a:endParaRPr lang="en-US" altLang="zh-CN" dirty="0"/>
              </a:p>
              <a:p>
                <a:pPr lvl="1"/>
                <a:r>
                  <a:rPr lang="zh-CN" altLang="zh-CN" dirty="0"/>
                  <a:t>标的债券在期货期限内经常会支付现金票息，且</a:t>
                </a:r>
                <a:r>
                  <a:rPr lang="zh-CN" altLang="en-US" dirty="0"/>
                  <a:t>票面利率</a:t>
                </a:r>
                <a:r>
                  <a:rPr lang="zh-CN" altLang="zh-CN" dirty="0"/>
                  <a:t>经常大于</a:t>
                </a:r>
                <a14:m>
                  <m:oMath xmlns:m="http://schemas.openxmlformats.org/officeDocument/2006/math">
                    <m:sSubSup>
                      <m:sSubSupPr>
                        <m:ctrlPr>
                          <a:rPr lang="zh-CN" altLang="zh-CN" i="1">
                            <a:latin typeface="Cambria Math" panose="02040503050406030204" pitchFamily="18" charset="0"/>
                          </a:rPr>
                        </m:ctrlPr>
                      </m:sSubSupPr>
                      <m:e>
                        <m:r>
                          <a:rPr lang="en-US" altLang="zh-CN" b="0" i="1" smtClean="0">
                            <a:latin typeface="Cambria Math" panose="02040503050406030204" pitchFamily="18" charset="0"/>
                          </a:rPr>
                          <m:t>𝑅</m:t>
                        </m:r>
                      </m:e>
                      <m:sub>
                        <m:r>
                          <a:rPr lang="en-US" altLang="zh-CN" b="0" i="1" smtClean="0">
                            <a:latin typeface="Cambria Math" panose="02040503050406030204" pitchFamily="18" charset="0"/>
                          </a:rPr>
                          <m:t>𝑡</m:t>
                        </m:r>
                      </m:sub>
                      <m:sup>
                        <m:r>
                          <a:rPr lang="en-US" altLang="zh-CN" b="0" i="1" smtClean="0">
                            <a:latin typeface="Cambria Math" panose="02040503050406030204" pitchFamily="18" charset="0"/>
                          </a:rPr>
                          <m:t>𝑇</m:t>
                        </m:r>
                      </m:sup>
                    </m:sSubSup>
                  </m:oMath>
                </a14:m>
                <a:endParaRPr lang="en-US" altLang="zh-CN" dirty="0"/>
              </a:p>
              <a:p>
                <a:pPr marL="344487" lvl="1" indent="0" algn="ctr">
                  <a:buNone/>
                </a:pPr>
                <a:r>
                  <a:rPr lang="zh-CN" altLang="en-US" sz="2800" dirty="0"/>
                  <a:t>        </a:t>
                </a:r>
                <a14:m>
                  <m:oMath xmlns:m="http://schemas.openxmlformats.org/officeDocument/2006/math">
                    <m:sSubSup>
                      <m:sSubSupPr>
                        <m:ctrlPr>
                          <a:rPr lang="zh-CN" altLang="zh-CN" sz="2800" i="1">
                            <a:latin typeface="Cambria Math" panose="02040503050406030204" pitchFamily="18" charset="0"/>
                          </a:rPr>
                        </m:ctrlPr>
                      </m:sSubSupPr>
                      <m:e>
                        <m:r>
                          <a:rPr lang="en-US" altLang="zh-CN" sz="2800" b="0" i="1" smtClean="0">
                            <a:latin typeface="Cambria Math" panose="02040503050406030204" pitchFamily="18" charset="0"/>
                          </a:rPr>
                          <m:t>𝐹</m:t>
                        </m:r>
                      </m:e>
                      <m:sub>
                        <m:r>
                          <a:rPr lang="en-US" altLang="zh-CN" sz="2800" b="0" i="1" smtClean="0">
                            <a:latin typeface="Cambria Math" panose="02040503050406030204" pitchFamily="18" charset="0"/>
                          </a:rPr>
                          <m:t>𝑡</m:t>
                        </m:r>
                      </m:sub>
                      <m:sup>
                        <m:r>
                          <a:rPr lang="en-US" altLang="zh-CN" sz="2800" b="0" i="1" smtClean="0">
                            <a:latin typeface="Cambria Math" panose="02040503050406030204" pitchFamily="18" charset="0"/>
                          </a:rPr>
                          <m:t>𝑇</m:t>
                        </m:r>
                      </m:sup>
                    </m:sSubSup>
                    <m:r>
                      <a:rPr lang="en-US" altLang="zh-CN" sz="2800" b="0" i="1" smtClean="0">
                        <a:latin typeface="Cambria Math" panose="02040503050406030204" pitchFamily="18" charset="0"/>
                      </a:rPr>
                      <m:t>=(</m:t>
                    </m:r>
                    <m:sSub>
                      <m:sSubPr>
                        <m:ctrlPr>
                          <a:rPr lang="zh-CN" altLang="zh-CN" sz="2800" i="1">
                            <a:latin typeface="Cambria Math" panose="02040503050406030204" pitchFamily="18" charset="0"/>
                          </a:rPr>
                        </m:ctrlPr>
                      </m:sSubPr>
                      <m:e>
                        <m:r>
                          <a:rPr lang="en-US" altLang="zh-CN" sz="2800" b="0" i="1" smtClean="0">
                            <a:latin typeface="Cambria Math" panose="02040503050406030204" pitchFamily="18" charset="0"/>
                          </a:rPr>
                          <m:t>𝑆</m:t>
                        </m:r>
                      </m:e>
                      <m:sub>
                        <m:r>
                          <a:rPr lang="en-US" altLang="zh-CN" sz="2800" b="0" i="1" smtClean="0">
                            <a:latin typeface="Cambria Math" panose="02040503050406030204" pitchFamily="18" charset="0"/>
                          </a:rPr>
                          <m:t>𝑡</m:t>
                        </m:r>
                      </m:sub>
                    </m:sSub>
                    <m:r>
                      <a:rPr lang="en-US" altLang="zh-CN" sz="2800" b="0" i="1" smtClean="0">
                        <a:latin typeface="Cambria Math" panose="02040503050406030204" pitchFamily="18" charset="0"/>
                      </a:rPr>
                      <m:t>−</m:t>
                    </m:r>
                    <m:sSub>
                      <m:sSubPr>
                        <m:ctrlPr>
                          <a:rPr lang="zh-CN" altLang="zh-CN" sz="2800" i="1">
                            <a:latin typeface="Cambria Math" panose="02040503050406030204" pitchFamily="18" charset="0"/>
                          </a:rPr>
                        </m:ctrlPr>
                      </m:sSubPr>
                      <m:e>
                        <m:r>
                          <a:rPr lang="en-US" altLang="zh-CN" sz="2800" b="0" i="1" smtClean="0">
                            <a:latin typeface="Cambria Math" panose="02040503050406030204" pitchFamily="18" charset="0"/>
                          </a:rPr>
                          <m:t>𝐼</m:t>
                        </m:r>
                      </m:e>
                      <m:sub>
                        <m:r>
                          <a:rPr lang="en-US" altLang="zh-CN" sz="2800" b="0" i="1" smtClean="0">
                            <a:latin typeface="Cambria Math" panose="02040503050406030204" pitchFamily="18" charset="0"/>
                          </a:rPr>
                          <m:t>𝑡</m:t>
                        </m:r>
                      </m:sub>
                    </m:sSub>
                    <m:r>
                      <a:rPr lang="en-US" altLang="zh-CN" sz="2800" b="0" i="1" smtClean="0">
                        <a:latin typeface="Cambria Math" panose="02040503050406030204" pitchFamily="18" charset="0"/>
                      </a:rPr>
                      <m:t>)</m:t>
                    </m:r>
                    <m:sSup>
                      <m:sSupPr>
                        <m:ctrlPr>
                          <a:rPr lang="zh-CN" altLang="zh-CN" sz="2800" i="1">
                            <a:latin typeface="Cambria Math" panose="02040503050406030204" pitchFamily="18" charset="0"/>
                          </a:rPr>
                        </m:ctrlPr>
                      </m:sSupPr>
                      <m:e>
                        <m:r>
                          <a:rPr lang="en-US" altLang="zh-CN" sz="2800" b="0" i="1" smtClean="0">
                            <a:latin typeface="Cambria Math" panose="02040503050406030204" pitchFamily="18" charset="0"/>
                          </a:rPr>
                          <m:t>𝑒</m:t>
                        </m:r>
                      </m:e>
                      <m:sup>
                        <m:sSubSup>
                          <m:sSubSupPr>
                            <m:ctrlPr>
                              <a:rPr lang="zh-CN" altLang="zh-CN" sz="2800" i="1">
                                <a:latin typeface="Cambria Math" panose="02040503050406030204" pitchFamily="18" charset="0"/>
                              </a:rPr>
                            </m:ctrlPr>
                          </m:sSubSupPr>
                          <m:e>
                            <m:r>
                              <a:rPr lang="en-US" altLang="zh-CN" sz="2800" b="0" i="1" smtClean="0">
                                <a:latin typeface="Cambria Math" panose="02040503050406030204" pitchFamily="18" charset="0"/>
                              </a:rPr>
                              <m:t>𝑅</m:t>
                            </m:r>
                          </m:e>
                          <m:sub>
                            <m:r>
                              <a:rPr lang="en-US" altLang="zh-CN" sz="2800" b="0" i="1" smtClean="0">
                                <a:latin typeface="Cambria Math" panose="02040503050406030204" pitchFamily="18" charset="0"/>
                              </a:rPr>
                              <m:t>𝑡</m:t>
                            </m:r>
                          </m:sub>
                          <m:sup>
                            <m:r>
                              <a:rPr lang="en-US" altLang="zh-CN" sz="2800" b="0" i="1" smtClean="0">
                                <a:latin typeface="Cambria Math" panose="02040503050406030204" pitchFamily="18" charset="0"/>
                              </a:rPr>
                              <m:t>𝑇</m:t>
                            </m:r>
                          </m:sup>
                        </m:sSubSup>
                        <m:r>
                          <a:rPr lang="en-US" altLang="zh-CN" sz="2800" b="0" i="1" smtClean="0">
                            <a:latin typeface="Cambria Math" panose="02040503050406030204" pitchFamily="18" charset="0"/>
                          </a:rPr>
                          <m:t>×(</m:t>
                        </m:r>
                        <m:r>
                          <a:rPr lang="en-US" altLang="zh-CN" sz="2800" b="0" i="1" smtClean="0">
                            <a:latin typeface="Cambria Math" panose="02040503050406030204" pitchFamily="18" charset="0"/>
                          </a:rPr>
                          <m:t>𝑇</m:t>
                        </m:r>
                        <m:r>
                          <a:rPr lang="en-US" altLang="zh-CN" sz="2800" b="0" i="1" smtClean="0">
                            <a:latin typeface="Cambria Math" panose="02040503050406030204" pitchFamily="18" charset="0"/>
                          </a:rPr>
                          <m:t>−</m:t>
                        </m:r>
                        <m:r>
                          <a:rPr lang="en-US" altLang="zh-CN" sz="2800" b="0" i="1" smtClean="0">
                            <a:latin typeface="Cambria Math" panose="02040503050406030204" pitchFamily="18" charset="0"/>
                          </a:rPr>
                          <m:t>𝑡</m:t>
                        </m:r>
                        <m:r>
                          <a:rPr lang="en-US" altLang="zh-CN" sz="2800" b="0" i="1" smtClean="0">
                            <a:latin typeface="Cambria Math" panose="02040503050406030204" pitchFamily="18" charset="0"/>
                          </a:rPr>
                          <m:t>)</m:t>
                        </m:r>
                      </m:sup>
                    </m:sSup>
                  </m:oMath>
                </a14:m>
                <a:endParaRPr lang="en-US" altLang="zh-CN" dirty="0"/>
              </a:p>
              <a:p>
                <a:pPr lvl="1"/>
                <a:r>
                  <a:rPr lang="zh-CN" altLang="en-US" dirty="0"/>
                  <a:t>再</a:t>
                </a:r>
                <a:r>
                  <a:rPr lang="zh-CN" altLang="zh-CN" dirty="0"/>
                  <a:t>减去择券期权和择时期权</a:t>
                </a:r>
                <a:r>
                  <a:rPr lang="zh-CN" altLang="en-US" dirty="0"/>
                  <a:t>价值</a:t>
                </a:r>
                <a:endParaRPr lang="en-US" altLang="zh-CN" dirty="0"/>
              </a:p>
              <a:p>
                <a:r>
                  <a:rPr lang="zh-CN" altLang="zh-CN" dirty="0"/>
                  <a:t>隐含期权对国债期货价格凸性的影响</a:t>
                </a:r>
                <a:endParaRPr lang="en-US" altLang="zh-CN" dirty="0"/>
              </a:p>
              <a:p>
                <a:r>
                  <a:rPr lang="zh-CN" altLang="zh-CN" dirty="0"/>
                  <a:t>隐含期权对国债期货基差的影响</a:t>
                </a:r>
              </a:p>
              <a:p>
                <a:endParaRPr lang="zh-CN" altLang="zh-CN" b="1" dirty="0"/>
              </a:p>
              <a:p>
                <a:pPr lvl="1"/>
                <a:endParaRPr kumimoji="1" lang="zh-CN" altLang="en-US" dirty="0"/>
              </a:p>
            </p:txBody>
          </p:sp>
        </mc:Choice>
        <mc:Fallback xmlns="">
          <p:sp>
            <p:nvSpPr>
              <p:cNvPr id="3" name="内容占位符 2">
                <a:extLst>
                  <a:ext uri="{FF2B5EF4-FFF2-40B4-BE49-F238E27FC236}">
                    <a16:creationId xmlns:a16="http://schemas.microsoft.com/office/drawing/2014/main" id="{6D51D6AB-8C40-B543-AA3F-BD0841660A43}"/>
                  </a:ext>
                </a:extLst>
              </p:cNvPr>
              <p:cNvSpPr>
                <a:spLocks noGrp="1" noRot="1" noChangeAspect="1" noMove="1" noResize="1" noEditPoints="1" noAdjustHandles="1" noChangeArrowheads="1" noChangeShapeType="1" noTextEdit="1"/>
              </p:cNvSpPr>
              <p:nvPr>
                <p:ph idx="1"/>
              </p:nvPr>
            </p:nvSpPr>
            <p:spPr>
              <a:blipFill>
                <a:blip r:embed="rId2"/>
                <a:stretch>
                  <a:fillRect t="-1711"/>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9180F0C6-CA8E-4A43-9641-267FB0FF522B}"/>
              </a:ext>
            </a:extLst>
          </p:cNvPr>
          <p:cNvSpPr>
            <a:spLocks noGrp="1"/>
          </p:cNvSpPr>
          <p:nvPr>
            <p:ph type="sldNum" sz="quarter" idx="10"/>
          </p:nvPr>
        </p:nvSpPr>
        <p:spPr/>
        <p:txBody>
          <a:bodyPr/>
          <a:lstStyle/>
          <a:p>
            <a:pPr>
              <a:defRPr/>
            </a:pPr>
            <a:fld id="{923144D4-4537-FE42-A10B-59D0A9F39BA6}" type="slidenum">
              <a:rPr lang="zh-CN" altLang="en-US" smtClean="0"/>
              <a:pPr>
                <a:defRPr/>
              </a:pPr>
              <a:t>66</a:t>
            </a:fld>
            <a:endParaRPr lang="zh-CN" altLang="en-US"/>
          </a:p>
        </p:txBody>
      </p:sp>
    </p:spTree>
    <p:extLst>
      <p:ext uri="{BB962C8B-B14F-4D97-AF65-F5344CB8AC3E}">
        <p14:creationId xmlns:p14="http://schemas.microsoft.com/office/powerpoint/2010/main" val="1980922281"/>
      </p:ext>
    </p:extLst>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6F43257-463D-4445-9916-22471AC61F2D}"/>
              </a:ext>
            </a:extLst>
          </p:cNvPr>
          <p:cNvSpPr>
            <a:spLocks noGrp="1"/>
          </p:cNvSpPr>
          <p:nvPr>
            <p:ph type="title"/>
          </p:nvPr>
        </p:nvSpPr>
        <p:spPr/>
        <p:txBody>
          <a:bodyPr/>
          <a:lstStyle/>
          <a:p>
            <a:r>
              <a:rPr kumimoji="1" lang="zh-CN" altLang="en-US" dirty="0"/>
              <a:t>国债期货价格正凸性</a:t>
            </a:r>
          </a:p>
        </p:txBody>
      </p:sp>
      <p:pic>
        <p:nvPicPr>
          <p:cNvPr id="5" name="内容占位符 4">
            <a:extLst>
              <a:ext uri="{FF2B5EF4-FFF2-40B4-BE49-F238E27FC236}">
                <a16:creationId xmlns:a16="http://schemas.microsoft.com/office/drawing/2014/main" id="{B127CD83-C03D-AA46-BD65-AE16BEEE94DA}"/>
              </a:ext>
            </a:extLst>
          </p:cNvPr>
          <p:cNvPicPr>
            <a:picLocks noGrp="1" noChangeAspect="1"/>
          </p:cNvPicPr>
          <p:nvPr>
            <p:ph idx="1"/>
          </p:nvPr>
        </p:nvPicPr>
        <p:blipFill>
          <a:blip r:embed="rId2"/>
          <a:stretch>
            <a:fillRect/>
          </a:stretch>
        </p:blipFill>
        <p:spPr>
          <a:xfrm>
            <a:off x="2514600" y="1132285"/>
            <a:ext cx="6981869" cy="5183187"/>
          </a:xfrm>
          <a:prstGeom prst="rect">
            <a:avLst/>
          </a:prstGeom>
        </p:spPr>
      </p:pic>
      <p:sp>
        <p:nvSpPr>
          <p:cNvPr id="4" name="灯片编号占位符 3">
            <a:extLst>
              <a:ext uri="{FF2B5EF4-FFF2-40B4-BE49-F238E27FC236}">
                <a16:creationId xmlns:a16="http://schemas.microsoft.com/office/drawing/2014/main" id="{23D70E4C-1397-3947-9AE3-E2CA18ECB53A}"/>
              </a:ext>
            </a:extLst>
          </p:cNvPr>
          <p:cNvSpPr>
            <a:spLocks noGrp="1"/>
          </p:cNvSpPr>
          <p:nvPr>
            <p:ph type="sldNum" sz="quarter" idx="10"/>
          </p:nvPr>
        </p:nvSpPr>
        <p:spPr/>
        <p:txBody>
          <a:bodyPr/>
          <a:lstStyle/>
          <a:p>
            <a:pPr>
              <a:defRPr/>
            </a:pPr>
            <a:fld id="{923144D4-4537-FE42-A10B-59D0A9F39BA6}" type="slidenum">
              <a:rPr lang="zh-CN" altLang="en-US" smtClean="0"/>
              <a:pPr>
                <a:defRPr/>
              </a:pPr>
              <a:t>67</a:t>
            </a:fld>
            <a:endParaRPr lang="zh-CN" altLang="en-US"/>
          </a:p>
        </p:txBody>
      </p:sp>
    </p:spTree>
    <p:extLst>
      <p:ext uri="{BB962C8B-B14F-4D97-AF65-F5344CB8AC3E}">
        <p14:creationId xmlns:p14="http://schemas.microsoft.com/office/powerpoint/2010/main" val="1001073692"/>
      </p:ext>
    </p:extLst>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C8C4837-5541-4841-A73D-EF72CB0CB928}"/>
              </a:ext>
            </a:extLst>
          </p:cNvPr>
          <p:cNvSpPr>
            <a:spLocks noGrp="1"/>
          </p:cNvSpPr>
          <p:nvPr>
            <p:ph type="title"/>
          </p:nvPr>
        </p:nvSpPr>
        <p:spPr/>
        <p:txBody>
          <a:bodyPr/>
          <a:lstStyle/>
          <a:p>
            <a:r>
              <a:rPr kumimoji="1" lang="zh-CN" altLang="en-US" dirty="0"/>
              <a:t>国债期货基差</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4BB86570-C8B3-1F41-A04F-EEF41250CAC2}"/>
                  </a:ext>
                </a:extLst>
              </p:cNvPr>
              <p:cNvSpPr>
                <a:spLocks noGrp="1"/>
              </p:cNvSpPr>
              <p:nvPr>
                <p:ph idx="1"/>
              </p:nvPr>
            </p:nvSpPr>
            <p:spPr>
              <a:xfrm>
                <a:off x="-76200" y="1340768"/>
                <a:ext cx="12420600" cy="5184576"/>
              </a:xfrm>
            </p:spPr>
            <p:txBody>
              <a:bodyPr>
                <a:normAutofit fontScale="77500" lnSpcReduction="20000"/>
              </a:bodyPr>
              <a:lstStyle/>
              <a:p>
                <a:r>
                  <a:rPr kumimoji="1" lang="zh-CN" altLang="en-US" dirty="0"/>
                  <a:t>国债期货基差定义</a:t>
                </a:r>
                <a:endParaRPr kumimoji="1" lang="en-US" altLang="zh-CN" dirty="0"/>
              </a:p>
              <a:p>
                <a:pPr marL="0" indent="0">
                  <a:buNone/>
                </a:pPr>
                <a14:m>
                  <m:oMathPara xmlns:m="http://schemas.openxmlformats.org/officeDocument/2006/math">
                    <m:oMathParaPr>
                      <m:jc m:val="centerGroup"/>
                    </m:oMathParaPr>
                    <m:oMath xmlns:m="http://schemas.openxmlformats.org/officeDocument/2006/math">
                      <m:sSub>
                        <m:sSubPr>
                          <m:ctrlPr>
                            <a:rPr lang="en-US" altLang="zh-CN" sz="2400" i="1">
                              <a:latin typeface="Cambria Math" panose="02040503050406030204" pitchFamily="18" charset="0"/>
                            </a:rPr>
                          </m:ctrlPr>
                        </m:sSubPr>
                        <m:e>
                          <m:r>
                            <a:rPr lang="zh-CN" altLang="en-US" sz="2400" i="1">
                              <a:latin typeface="Cambria Math" panose="02040503050406030204" pitchFamily="18" charset="0"/>
                            </a:rPr>
                            <m:t>国债期货基差</m:t>
                          </m:r>
                        </m:e>
                        <m:sub>
                          <m:r>
                            <a:rPr lang="en-US" altLang="zh-CN" sz="2400" i="1">
                              <a:latin typeface="Cambria Math" panose="02040503050406030204" pitchFamily="18" charset="0"/>
                            </a:rPr>
                            <m:t>𝑗</m:t>
                          </m:r>
                        </m:sub>
                      </m:sSub>
                      <m:r>
                        <a:rPr lang="en-US" altLang="zh-CN" sz="2400" i="1">
                          <a:latin typeface="Cambria Math" panose="02040503050406030204" pitchFamily="18" charset="0"/>
                        </a:rPr>
                        <m:t>=</m:t>
                      </m:r>
                      <m:sSub>
                        <m:sSubPr>
                          <m:ctrlPr>
                            <a:rPr lang="en-US" altLang="zh-CN" sz="2400" i="1">
                              <a:latin typeface="Cambria Math" panose="02040503050406030204" pitchFamily="18" charset="0"/>
                            </a:rPr>
                          </m:ctrlPr>
                        </m:sSubPr>
                        <m:e>
                          <m:r>
                            <m:rPr>
                              <m:nor/>
                            </m:rPr>
                            <a:rPr lang="zh-CN" altLang="en-US" sz="2400" dirty="0"/>
                            <m:t>可交割券净价</m:t>
                          </m:r>
                        </m:e>
                        <m:sub>
                          <m:r>
                            <a:rPr lang="en-US" altLang="zh-CN" sz="2400" i="1">
                              <a:latin typeface="Cambria Math" panose="02040503050406030204" pitchFamily="18" charset="0"/>
                            </a:rPr>
                            <m:t>𝑗</m:t>
                          </m:r>
                        </m:sub>
                      </m:sSub>
                      <m:r>
                        <m:rPr>
                          <m:nor/>
                        </m:rPr>
                        <a:rPr lang="en-US" altLang="zh-CN" sz="2400" dirty="0"/>
                        <m:t>−</m:t>
                      </m:r>
                      <m:r>
                        <m:rPr>
                          <m:nor/>
                        </m:rPr>
                        <a:rPr lang="zh-CN" altLang="en-US" sz="2400" dirty="0"/>
                        <m:t>国债期货报价</m:t>
                      </m:r>
                      <m:r>
                        <a:rPr lang="en-US" altLang="zh-CN" sz="2400" i="1" dirty="0">
                          <a:latin typeface="Cambria Math" panose="02040503050406030204" pitchFamily="18" charset="0"/>
                          <a:ea typeface="Cambria Math" panose="02040503050406030204" pitchFamily="18" charset="0"/>
                        </a:rPr>
                        <m:t>×</m:t>
                      </m:r>
                      <m:sSub>
                        <m:sSubPr>
                          <m:ctrlPr>
                            <a:rPr lang="en-US" altLang="zh-CN" sz="2400" i="1">
                              <a:latin typeface="Cambria Math" panose="02040503050406030204" pitchFamily="18" charset="0"/>
                            </a:rPr>
                          </m:ctrlPr>
                        </m:sSubPr>
                        <m:e>
                          <m:r>
                            <a:rPr lang="zh-CN" altLang="en-US" sz="2400" i="1">
                              <a:latin typeface="Cambria Math" panose="02040503050406030204" pitchFamily="18" charset="0"/>
                            </a:rPr>
                            <m:t>转换因子</m:t>
                          </m:r>
                        </m:e>
                        <m:sub>
                          <m:r>
                            <a:rPr lang="en-US" altLang="zh-CN" sz="2400" i="1">
                              <a:latin typeface="Cambria Math" panose="02040503050406030204" pitchFamily="18" charset="0"/>
                            </a:rPr>
                            <m:t>𝑗</m:t>
                          </m:r>
                        </m:sub>
                      </m:sSub>
                    </m:oMath>
                  </m:oMathPara>
                </a14:m>
                <a:endParaRPr kumimoji="1" lang="en-US" altLang="zh-CN" sz="2400" dirty="0"/>
              </a:p>
              <a:p>
                <a:endParaRPr lang="en-US" altLang="zh-CN" dirty="0"/>
              </a:p>
              <a:p>
                <a:r>
                  <a:rPr lang="zh-CN" altLang="zh-CN" dirty="0"/>
                  <a:t>“准</a:t>
                </a:r>
                <a:r>
                  <a:rPr lang="en-US" altLang="zh-CN" dirty="0"/>
                  <a:t>CTD</a:t>
                </a:r>
                <a:r>
                  <a:rPr lang="zh-CN" altLang="zh-CN" dirty="0"/>
                  <a:t>”券的基差总是最小</a:t>
                </a:r>
                <a:endParaRPr lang="en-US" altLang="zh-CN" dirty="0"/>
              </a:p>
              <a:p>
                <a:r>
                  <a:rPr lang="zh-CN" altLang="en-US" dirty="0"/>
                  <a:t>理解国债期货基差</a:t>
                </a:r>
                <a:endParaRPr lang="en-US" altLang="zh-CN" dirty="0"/>
              </a:p>
              <a:p>
                <a:pPr lvl="1"/>
                <a14:m>
                  <m:oMath xmlns:m="http://schemas.openxmlformats.org/officeDocument/2006/math">
                    <m:r>
                      <a:rPr lang="zh-CN" altLang="zh-CN">
                        <a:latin typeface="Cambria Math" panose="02040503050406030204" pitchFamily="18" charset="0"/>
                      </a:rPr>
                      <m:t>可交割券现货</m:t>
                    </m:r>
                    <m:sSub>
                      <m:sSubPr>
                        <m:ctrlPr>
                          <a:rPr lang="zh-CN" altLang="zh-CN" i="1">
                            <a:latin typeface="Cambria Math" panose="02040503050406030204" pitchFamily="18" charset="0"/>
                          </a:rPr>
                        </m:ctrlPr>
                      </m:sSubPr>
                      <m:e>
                        <m:r>
                          <a:rPr lang="zh-CN" altLang="zh-CN">
                            <a:latin typeface="Cambria Math" panose="02040503050406030204" pitchFamily="18" charset="0"/>
                          </a:rPr>
                          <m:t>净价</m:t>
                        </m:r>
                      </m:e>
                      <m:sub>
                        <m:r>
                          <a:rPr lang="en-US" altLang="zh-CN" i="1">
                            <a:latin typeface="Cambria Math" panose="02040503050406030204" pitchFamily="18" charset="0"/>
                          </a:rPr>
                          <m:t>𝑖</m:t>
                        </m:r>
                        <m:r>
                          <a:rPr lang="en-US" altLang="zh-CN" i="1">
                            <a:latin typeface="Cambria Math" panose="02040503050406030204" pitchFamily="18" charset="0"/>
                          </a:rPr>
                          <m:t>,</m:t>
                        </m:r>
                        <m:r>
                          <a:rPr lang="en-US" altLang="zh-CN" i="1">
                            <a:latin typeface="Cambria Math" panose="02040503050406030204" pitchFamily="18" charset="0"/>
                          </a:rPr>
                          <m:t>𝑡</m:t>
                        </m:r>
                      </m:sub>
                    </m:sSub>
                    <m:r>
                      <a:rPr lang="en-US" altLang="zh-CN" i="1">
                        <a:latin typeface="Cambria Math" panose="02040503050406030204" pitchFamily="18" charset="0"/>
                      </a:rPr>
                      <m:t>=</m:t>
                    </m:r>
                    <m:r>
                      <a:rPr lang="zh-CN" altLang="zh-CN">
                        <a:latin typeface="Cambria Math" panose="02040503050406030204" pitchFamily="18" charset="0"/>
                      </a:rPr>
                      <m:t>现货</m:t>
                    </m:r>
                    <m:sSub>
                      <m:sSubPr>
                        <m:ctrlPr>
                          <a:rPr lang="zh-CN" altLang="zh-CN" i="1">
                            <a:latin typeface="Cambria Math" panose="02040503050406030204" pitchFamily="18" charset="0"/>
                          </a:rPr>
                        </m:ctrlPr>
                      </m:sSubPr>
                      <m:e>
                        <m:r>
                          <a:rPr lang="zh-CN" altLang="zh-CN">
                            <a:latin typeface="Cambria Math" panose="02040503050406030204" pitchFamily="18" charset="0"/>
                          </a:rPr>
                          <m:t>全价</m:t>
                        </m:r>
                      </m:e>
                      <m:sub>
                        <m:r>
                          <a:rPr lang="zh-CN" altLang="zh-CN">
                            <a:latin typeface="Cambria Math" panose="02040503050406030204" pitchFamily="18" charset="0"/>
                          </a:rPr>
                          <m:t>准</m:t>
                        </m:r>
                        <m:r>
                          <a:rPr lang="en-US" altLang="zh-CN" i="1">
                            <a:latin typeface="Cambria Math" panose="02040503050406030204" pitchFamily="18" charset="0"/>
                          </a:rPr>
                          <m:t>𝐶𝑇𝐷</m:t>
                        </m:r>
                        <m:r>
                          <a:rPr lang="en-US" altLang="zh-CN" i="1">
                            <a:latin typeface="Cambria Math" panose="02040503050406030204" pitchFamily="18" charset="0"/>
                          </a:rPr>
                          <m:t>,</m:t>
                        </m:r>
                        <m:r>
                          <a:rPr lang="en-US" altLang="zh-CN" i="1">
                            <a:latin typeface="Cambria Math" panose="02040503050406030204" pitchFamily="18" charset="0"/>
                          </a:rPr>
                          <m:t>𝑡</m:t>
                        </m:r>
                      </m:sub>
                    </m:sSub>
                    <m:r>
                      <a:rPr lang="zh-CN" altLang="en-US" i="1">
                        <a:latin typeface="Cambria Math" panose="02040503050406030204" pitchFamily="18" charset="0"/>
                      </a:rPr>
                      <m:t>−</m:t>
                    </m:r>
                    <m:sSub>
                      <m:sSubPr>
                        <m:ctrlPr>
                          <a:rPr lang="zh-CN" altLang="zh-CN" i="1">
                            <a:latin typeface="Cambria Math" panose="02040503050406030204" pitchFamily="18" charset="0"/>
                          </a:rPr>
                        </m:ctrlPr>
                      </m:sSubPr>
                      <m:e>
                        <m:r>
                          <a:rPr lang="zh-CN" altLang="zh-CN">
                            <a:latin typeface="Cambria Math" panose="02040503050406030204" pitchFamily="18" charset="0"/>
                          </a:rPr>
                          <m:t>现货应计利息</m:t>
                        </m:r>
                      </m:e>
                      <m:sub>
                        <m:r>
                          <a:rPr lang="zh-CN" altLang="zh-CN">
                            <a:latin typeface="Cambria Math" panose="02040503050406030204" pitchFamily="18" charset="0"/>
                          </a:rPr>
                          <m:t>准</m:t>
                        </m:r>
                        <m:r>
                          <a:rPr lang="en-US" altLang="zh-CN" i="1">
                            <a:latin typeface="Cambria Math" panose="02040503050406030204" pitchFamily="18" charset="0"/>
                          </a:rPr>
                          <m:t>𝐶𝑇𝐷</m:t>
                        </m:r>
                        <m:r>
                          <a:rPr lang="en-US" altLang="zh-CN" i="1">
                            <a:latin typeface="Cambria Math" panose="02040503050406030204" pitchFamily="18" charset="0"/>
                          </a:rPr>
                          <m:t>,</m:t>
                        </m:r>
                        <m:r>
                          <a:rPr lang="en-US" altLang="zh-CN" i="1">
                            <a:latin typeface="Cambria Math" panose="02040503050406030204" pitchFamily="18" charset="0"/>
                          </a:rPr>
                          <m:t>𝑡</m:t>
                        </m:r>
                      </m:sub>
                    </m:sSub>
                  </m:oMath>
                </a14:m>
                <a:endParaRPr lang="zh-CN" altLang="zh-CN" dirty="0"/>
              </a:p>
              <a:p>
                <a:pPr lvl="1"/>
                <a14:m>
                  <m:oMath xmlns:m="http://schemas.openxmlformats.org/officeDocument/2006/math">
                    <m:sSub>
                      <m:sSubPr>
                        <m:ctrlPr>
                          <a:rPr lang="zh-CN" altLang="zh-CN" i="1">
                            <a:latin typeface="Cambria Math" panose="02040503050406030204" pitchFamily="18" charset="0"/>
                          </a:rPr>
                        </m:ctrlPr>
                      </m:sSubPr>
                      <m:e>
                        <m:r>
                          <a:rPr lang="zh-CN" altLang="zh-CN">
                            <a:latin typeface="Cambria Math" panose="02040503050406030204" pitchFamily="18" charset="0"/>
                          </a:rPr>
                          <m:t>国债期货价格</m:t>
                        </m:r>
                      </m:e>
                      <m:sub>
                        <m:r>
                          <a:rPr lang="en-US" altLang="zh-CN" i="1">
                            <a:latin typeface="Cambria Math" panose="02040503050406030204" pitchFamily="18" charset="0"/>
                          </a:rPr>
                          <m:t>𝑡</m:t>
                        </m:r>
                      </m:sub>
                    </m:sSub>
                    <m:r>
                      <a:rPr lang="en-US" altLang="zh-CN">
                        <a:latin typeface="Cambria Math" panose="02040503050406030204" pitchFamily="18" charset="0"/>
                      </a:rPr>
                      <m:t>×</m:t>
                    </m:r>
                    <m:r>
                      <a:rPr lang="zh-CN" altLang="zh-CN">
                        <a:latin typeface="Cambria Math" panose="02040503050406030204" pitchFamily="18" charset="0"/>
                      </a:rPr>
                      <m:t>转换因</m:t>
                    </m:r>
                    <m:sSub>
                      <m:sSubPr>
                        <m:ctrlPr>
                          <a:rPr lang="zh-CN" altLang="zh-CN" i="1">
                            <a:latin typeface="Cambria Math" panose="02040503050406030204" pitchFamily="18" charset="0"/>
                          </a:rPr>
                        </m:ctrlPr>
                      </m:sSubPr>
                      <m:e>
                        <m:r>
                          <a:rPr lang="zh-CN" altLang="zh-CN">
                            <a:latin typeface="Cambria Math" panose="02040503050406030204" pitchFamily="18" charset="0"/>
                          </a:rPr>
                          <m:t>子</m:t>
                        </m:r>
                      </m:e>
                      <m:sub>
                        <m:r>
                          <a:rPr lang="en-US" altLang="zh-CN" i="1">
                            <a:latin typeface="Cambria Math" panose="02040503050406030204" pitchFamily="18" charset="0"/>
                          </a:rPr>
                          <m:t>𝑖</m:t>
                        </m:r>
                      </m:sub>
                    </m:sSub>
                    <m:r>
                      <a:rPr lang="en-US" altLang="zh-CN" i="1">
                        <a:latin typeface="Cambria Math" panose="02040503050406030204" pitchFamily="18" charset="0"/>
                      </a:rPr>
                      <m:t>=</m:t>
                    </m:r>
                    <m:r>
                      <a:rPr lang="zh-CN" altLang="zh-CN">
                        <a:latin typeface="Cambria Math" panose="02040503050406030204" pitchFamily="18" charset="0"/>
                      </a:rPr>
                      <m:t>纯期货</m:t>
                    </m:r>
                    <m:sSub>
                      <m:sSubPr>
                        <m:ctrlPr>
                          <a:rPr lang="zh-CN" altLang="zh-CN" i="1">
                            <a:latin typeface="Cambria Math" panose="02040503050406030204" pitchFamily="18" charset="0"/>
                          </a:rPr>
                        </m:ctrlPr>
                      </m:sSubPr>
                      <m:e>
                        <m:r>
                          <a:rPr lang="zh-CN" altLang="zh-CN">
                            <a:latin typeface="Cambria Math" panose="02040503050406030204" pitchFamily="18" charset="0"/>
                          </a:rPr>
                          <m:t>价格</m:t>
                        </m:r>
                      </m:e>
                      <m:sub>
                        <m:r>
                          <a:rPr lang="zh-CN" altLang="zh-CN">
                            <a:latin typeface="Cambria Math" panose="02040503050406030204" pitchFamily="18" charset="0"/>
                          </a:rPr>
                          <m:t>准</m:t>
                        </m:r>
                        <m:r>
                          <a:rPr lang="en-US" altLang="zh-CN" i="1">
                            <a:latin typeface="Cambria Math" panose="02040503050406030204" pitchFamily="18" charset="0"/>
                          </a:rPr>
                          <m:t>𝐶𝑇𝐷</m:t>
                        </m:r>
                        <m:r>
                          <a:rPr lang="en-US" altLang="zh-CN" i="1">
                            <a:latin typeface="Cambria Math" panose="02040503050406030204" pitchFamily="18" charset="0"/>
                          </a:rPr>
                          <m:t>,</m:t>
                        </m:r>
                        <m:r>
                          <a:rPr lang="en-US" altLang="zh-CN" i="1">
                            <a:latin typeface="Cambria Math" panose="02040503050406030204" pitchFamily="18" charset="0"/>
                          </a:rPr>
                          <m:t>𝑡</m:t>
                        </m:r>
                      </m:sub>
                    </m:sSub>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zh-CN" altLang="zh-CN">
                            <a:latin typeface="Cambria Math" panose="02040503050406030204" pitchFamily="18" charset="0"/>
                          </a:rPr>
                          <m:t>隐含期权价值</m:t>
                        </m:r>
                      </m:e>
                      <m:sub>
                        <m:r>
                          <a:rPr lang="zh-CN" altLang="zh-CN">
                            <a:latin typeface="Cambria Math" panose="02040503050406030204" pitchFamily="18" charset="0"/>
                          </a:rPr>
                          <m:t>准</m:t>
                        </m:r>
                        <m:r>
                          <a:rPr lang="en-US" altLang="zh-CN" i="1">
                            <a:latin typeface="Cambria Math" panose="02040503050406030204" pitchFamily="18" charset="0"/>
                          </a:rPr>
                          <m:t>𝐶𝑇𝐷</m:t>
                        </m:r>
                        <m:r>
                          <a:rPr lang="en-US" altLang="zh-CN" i="1">
                            <a:latin typeface="Cambria Math" panose="02040503050406030204" pitchFamily="18" charset="0"/>
                          </a:rPr>
                          <m:t>,</m:t>
                        </m:r>
                        <m:r>
                          <a:rPr lang="en-US" altLang="zh-CN" i="1">
                            <a:latin typeface="Cambria Math" panose="02040503050406030204" pitchFamily="18" charset="0"/>
                          </a:rPr>
                          <m:t>𝑡</m:t>
                        </m:r>
                      </m:sub>
                    </m:sSub>
                    <m:r>
                      <a:rPr lang="zh-CN" altLang="en-US" i="1">
                        <a:latin typeface="Cambria Math" panose="02040503050406030204" pitchFamily="18" charset="0"/>
                      </a:rPr>
                      <m:t>−</m:t>
                    </m:r>
                    <m:sSub>
                      <m:sSubPr>
                        <m:ctrlPr>
                          <a:rPr lang="zh-CN" altLang="zh-CN" i="1">
                            <a:latin typeface="Cambria Math" panose="02040503050406030204" pitchFamily="18" charset="0"/>
                          </a:rPr>
                        </m:ctrlPr>
                      </m:sSubPr>
                      <m:e>
                        <m:r>
                          <a:rPr lang="zh-CN" altLang="zh-CN">
                            <a:latin typeface="Cambria Math" panose="02040503050406030204" pitchFamily="18" charset="0"/>
                          </a:rPr>
                          <m:t>期货应计利息</m:t>
                        </m:r>
                      </m:e>
                      <m:sub>
                        <m:r>
                          <a:rPr lang="zh-CN" altLang="zh-CN">
                            <a:latin typeface="Cambria Math" panose="02040503050406030204" pitchFamily="18" charset="0"/>
                          </a:rPr>
                          <m:t>准</m:t>
                        </m:r>
                        <m:r>
                          <a:rPr lang="en-US" altLang="zh-CN" i="1">
                            <a:latin typeface="Cambria Math" panose="02040503050406030204" pitchFamily="18" charset="0"/>
                          </a:rPr>
                          <m:t>𝐶𝑇𝐷</m:t>
                        </m:r>
                        <m:r>
                          <a:rPr lang="en-US" altLang="zh-CN" i="1">
                            <a:latin typeface="Cambria Math" panose="02040503050406030204" pitchFamily="18" charset="0"/>
                          </a:rPr>
                          <m:t>,</m:t>
                        </m:r>
                        <m:r>
                          <a:rPr lang="en-US" altLang="zh-CN" i="1">
                            <a:latin typeface="Cambria Math" panose="02040503050406030204" pitchFamily="18" charset="0"/>
                          </a:rPr>
                          <m:t>𝑡</m:t>
                        </m:r>
                      </m:sub>
                    </m:sSub>
                  </m:oMath>
                </a14:m>
                <a:endParaRPr lang="zh-CN" altLang="zh-CN" dirty="0"/>
              </a:p>
              <a:p>
                <a:pPr lvl="1"/>
                <a14:m>
                  <m:oMath xmlns:m="http://schemas.openxmlformats.org/officeDocument/2006/math">
                    <m:r>
                      <a:rPr lang="zh-CN" altLang="zh-CN">
                        <a:latin typeface="Cambria Math" panose="02040503050406030204" pitchFamily="18" charset="0"/>
                      </a:rPr>
                      <m:t>纯期货</m:t>
                    </m:r>
                    <m:sSub>
                      <m:sSubPr>
                        <m:ctrlPr>
                          <a:rPr lang="zh-CN" altLang="zh-CN" i="1">
                            <a:latin typeface="Cambria Math" panose="02040503050406030204" pitchFamily="18" charset="0"/>
                          </a:rPr>
                        </m:ctrlPr>
                      </m:sSubPr>
                      <m:e>
                        <m:r>
                          <a:rPr lang="zh-CN" altLang="zh-CN">
                            <a:latin typeface="Cambria Math" panose="02040503050406030204" pitchFamily="18" charset="0"/>
                          </a:rPr>
                          <m:t>价格</m:t>
                        </m:r>
                      </m:e>
                      <m:sub>
                        <m:r>
                          <a:rPr lang="zh-CN" altLang="zh-CN">
                            <a:latin typeface="Cambria Math" panose="02040503050406030204" pitchFamily="18" charset="0"/>
                          </a:rPr>
                          <m:t>准</m:t>
                        </m:r>
                        <m:r>
                          <a:rPr lang="en-US" altLang="zh-CN" i="1">
                            <a:latin typeface="Cambria Math" panose="02040503050406030204" pitchFamily="18" charset="0"/>
                          </a:rPr>
                          <m:t>𝐶𝑇𝐷</m:t>
                        </m:r>
                        <m:r>
                          <a:rPr lang="en-US" altLang="zh-CN" i="1">
                            <a:latin typeface="Cambria Math" panose="02040503050406030204" pitchFamily="18" charset="0"/>
                          </a:rPr>
                          <m:t>,</m:t>
                        </m:r>
                        <m:r>
                          <a:rPr lang="en-US" altLang="zh-CN" i="1">
                            <a:latin typeface="Cambria Math" panose="02040503050406030204" pitchFamily="18" charset="0"/>
                          </a:rPr>
                          <m:t>𝑡</m:t>
                        </m:r>
                      </m:sub>
                    </m:sSub>
                  </m:oMath>
                </a14:m>
                <a:r>
                  <a:rPr lang="en-US" altLang="zh-CN" dirty="0"/>
                  <a:t>=</a:t>
                </a:r>
                <a14:m>
                  <m:oMath xmlns:m="http://schemas.openxmlformats.org/officeDocument/2006/math">
                    <m:r>
                      <a:rPr lang="en-US" altLang="zh-CN" i="1">
                        <a:latin typeface="Cambria Math" panose="02040503050406030204" pitchFamily="18" charset="0"/>
                      </a:rPr>
                      <m:t> </m:t>
                    </m:r>
                    <m:r>
                      <a:rPr lang="zh-CN" altLang="zh-CN">
                        <a:latin typeface="Cambria Math" panose="02040503050406030204" pitchFamily="18" charset="0"/>
                      </a:rPr>
                      <m:t>现货</m:t>
                    </m:r>
                    <m:sSub>
                      <m:sSubPr>
                        <m:ctrlPr>
                          <a:rPr lang="zh-CN" altLang="zh-CN" i="1">
                            <a:latin typeface="Cambria Math" panose="02040503050406030204" pitchFamily="18" charset="0"/>
                          </a:rPr>
                        </m:ctrlPr>
                      </m:sSubPr>
                      <m:e>
                        <m:r>
                          <a:rPr lang="zh-CN" altLang="zh-CN">
                            <a:latin typeface="Cambria Math" panose="02040503050406030204" pitchFamily="18" charset="0"/>
                          </a:rPr>
                          <m:t>全价</m:t>
                        </m:r>
                      </m:e>
                      <m:sub>
                        <m:r>
                          <a:rPr lang="zh-CN" altLang="zh-CN">
                            <a:latin typeface="Cambria Math" panose="02040503050406030204" pitchFamily="18" charset="0"/>
                          </a:rPr>
                          <m:t>准</m:t>
                        </m:r>
                        <m:r>
                          <a:rPr lang="en-US" altLang="zh-CN" i="1">
                            <a:latin typeface="Cambria Math" panose="02040503050406030204" pitchFamily="18" charset="0"/>
                          </a:rPr>
                          <m:t>𝐶𝑇𝐷</m:t>
                        </m:r>
                        <m:r>
                          <a:rPr lang="en-US" altLang="zh-CN" i="1">
                            <a:latin typeface="Cambria Math" panose="02040503050406030204" pitchFamily="18" charset="0"/>
                          </a:rPr>
                          <m:t>,</m:t>
                        </m:r>
                        <m:r>
                          <a:rPr lang="en-US" altLang="zh-CN" i="1">
                            <a:latin typeface="Cambria Math" panose="02040503050406030204" pitchFamily="18" charset="0"/>
                          </a:rPr>
                          <m:t>𝑡</m:t>
                        </m:r>
                      </m:sub>
                    </m:sSub>
                    <m:r>
                      <a:rPr lang="en-US" altLang="zh-CN">
                        <a:latin typeface="Cambria Math" panose="02040503050406030204" pitchFamily="18" charset="0"/>
                      </a:rPr>
                      <m:t>+</m:t>
                    </m:r>
                    <m:r>
                      <a:rPr lang="en-US" altLang="zh-CN" i="1">
                        <a:latin typeface="Cambria Math" panose="02040503050406030204" pitchFamily="18" charset="0"/>
                      </a:rPr>
                      <m:t>𝑡</m:t>
                    </m:r>
                    <m:r>
                      <m:rPr>
                        <m:nor/>
                      </m:rPr>
                      <a:rPr lang="zh-CN" altLang="zh-CN"/>
                      <m:t>  </m:t>
                    </m:r>
                    <m:r>
                      <a:rPr lang="zh-CN" altLang="zh-CN">
                        <a:latin typeface="Cambria Math" panose="02040503050406030204" pitchFamily="18" charset="0"/>
                      </a:rPr>
                      <m:t>到</m:t>
                    </m:r>
                    <m:r>
                      <a:rPr lang="en-US" altLang="zh-CN" i="1">
                        <a:latin typeface="Cambria Math" panose="02040503050406030204" pitchFamily="18" charset="0"/>
                      </a:rPr>
                      <m:t>𝑇</m:t>
                    </m:r>
                    <m:r>
                      <a:rPr lang="zh-CN" altLang="zh-CN">
                        <a:latin typeface="Cambria Math" panose="02040503050406030204" pitchFamily="18" charset="0"/>
                      </a:rPr>
                      <m:t>之间的融资成本</m:t>
                    </m:r>
                    <m:r>
                      <a:rPr lang="zh-CN" altLang="en-US" i="1">
                        <a:latin typeface="Cambria Math" panose="02040503050406030204" pitchFamily="18" charset="0"/>
                      </a:rPr>
                      <m:t>−</m:t>
                    </m:r>
                    <m:r>
                      <a:rPr lang="en-US" altLang="zh-CN" i="1">
                        <a:latin typeface="Cambria Math" panose="02040503050406030204" pitchFamily="18" charset="0"/>
                      </a:rPr>
                      <m:t>𝑡</m:t>
                    </m:r>
                    <m:r>
                      <m:rPr>
                        <m:nor/>
                      </m:rPr>
                      <a:rPr lang="zh-CN" altLang="zh-CN"/>
                      <m:t>  </m:t>
                    </m:r>
                    <m:r>
                      <a:rPr lang="zh-CN" altLang="zh-CN">
                        <a:latin typeface="Cambria Math" panose="02040503050406030204" pitchFamily="18" charset="0"/>
                      </a:rPr>
                      <m:t>到</m:t>
                    </m:r>
                    <m:r>
                      <a:rPr lang="en-US" altLang="zh-CN" i="1">
                        <a:latin typeface="Cambria Math" panose="02040503050406030204" pitchFamily="18" charset="0"/>
                      </a:rPr>
                      <m:t>𝑇</m:t>
                    </m:r>
                    <m:r>
                      <a:rPr lang="zh-CN" altLang="zh-CN">
                        <a:latin typeface="Cambria Math" panose="02040503050406030204" pitchFamily="18" charset="0"/>
                      </a:rPr>
                      <m:t>之间的债券派息终值</m:t>
                    </m:r>
                  </m:oMath>
                </a14:m>
                <a:endParaRPr lang="zh-CN" altLang="zh-CN" dirty="0"/>
              </a:p>
              <a:p>
                <a:endParaRPr lang="en-US" altLang="zh-CN" dirty="0">
                  <a:latin typeface="Cambria Math" panose="02040503050406030204" pitchFamily="18" charset="0"/>
                </a:endParaRPr>
              </a:p>
              <a:p>
                <a14:m>
                  <m:oMath xmlns:m="http://schemas.openxmlformats.org/officeDocument/2006/math">
                    <m:r>
                      <a:rPr lang="zh-CN" altLang="zh-CN">
                        <a:latin typeface="Cambria Math" panose="02040503050406030204" pitchFamily="18" charset="0"/>
                      </a:rPr>
                      <m:t>国债期货</m:t>
                    </m:r>
                    <m:sSub>
                      <m:sSubPr>
                        <m:ctrlPr>
                          <a:rPr lang="zh-CN" altLang="zh-CN" i="1">
                            <a:latin typeface="Cambria Math" panose="02040503050406030204" pitchFamily="18" charset="0"/>
                          </a:rPr>
                        </m:ctrlPr>
                      </m:sSubPr>
                      <m:e>
                        <m:r>
                          <a:rPr lang="zh-CN" altLang="en-US" i="1">
                            <a:latin typeface="Cambria Math" panose="02040503050406030204" pitchFamily="18" charset="0"/>
                          </a:rPr>
                          <m:t>基差</m:t>
                        </m:r>
                      </m:e>
                      <m:sub>
                        <m:r>
                          <a:rPr lang="zh-CN" altLang="zh-CN">
                            <a:latin typeface="Cambria Math" panose="02040503050406030204" pitchFamily="18" charset="0"/>
                          </a:rPr>
                          <m:t>准</m:t>
                        </m:r>
                        <m:r>
                          <a:rPr lang="en-US" altLang="zh-CN" i="1">
                            <a:latin typeface="Cambria Math" panose="02040503050406030204" pitchFamily="18" charset="0"/>
                          </a:rPr>
                          <m:t>𝐶𝑇𝐷</m:t>
                        </m:r>
                        <m:r>
                          <a:rPr lang="en-US" altLang="zh-CN" i="1">
                            <a:latin typeface="Cambria Math" panose="02040503050406030204" pitchFamily="18" charset="0"/>
                          </a:rPr>
                          <m:t>,</m:t>
                        </m:r>
                        <m:r>
                          <a:rPr lang="en-US" altLang="zh-CN" i="1">
                            <a:latin typeface="Cambria Math" panose="02040503050406030204" pitchFamily="18" charset="0"/>
                          </a:rPr>
                          <m:t>𝑡</m:t>
                        </m:r>
                      </m:sub>
                    </m:sSub>
                    <m:r>
                      <a:rPr lang="en-US" altLang="zh-CN" sz="2800" i="1" smtClean="0">
                        <a:latin typeface="Cambria Math" panose="02040503050406030204" pitchFamily="18" charset="0"/>
                        <a:ea typeface="Cambria Math" panose="02040503050406030204" pitchFamily="18" charset="0"/>
                      </a:rPr>
                      <m:t>≈</m:t>
                    </m:r>
                    <m:r>
                      <a:rPr lang="en-US" altLang="zh-CN" sz="2800" i="1">
                        <a:latin typeface="Cambria Math" panose="02040503050406030204" pitchFamily="18" charset="0"/>
                      </a:rPr>
                      <m:t>𝑡</m:t>
                    </m:r>
                    <m:r>
                      <m:rPr>
                        <m:nor/>
                      </m:rPr>
                      <a:rPr lang="zh-CN" altLang="zh-CN" sz="2800"/>
                      <m:t>  </m:t>
                    </m:r>
                    <m:r>
                      <a:rPr lang="zh-CN" altLang="zh-CN" sz="2800">
                        <a:latin typeface="Cambria Math" panose="02040503050406030204" pitchFamily="18" charset="0"/>
                      </a:rPr>
                      <m:t>到</m:t>
                    </m:r>
                    <m:r>
                      <a:rPr lang="en-US" altLang="zh-CN" sz="2800" i="1">
                        <a:latin typeface="Cambria Math" panose="02040503050406030204" pitchFamily="18" charset="0"/>
                      </a:rPr>
                      <m:t>𝑇</m:t>
                    </m:r>
                    <m:r>
                      <a:rPr lang="zh-CN" altLang="zh-CN" sz="2800">
                        <a:latin typeface="Cambria Math" panose="02040503050406030204" pitchFamily="18" charset="0"/>
                      </a:rPr>
                      <m:t>之间准</m:t>
                    </m:r>
                    <m:r>
                      <a:rPr lang="en-US" altLang="zh-CN" sz="2800" i="1">
                        <a:latin typeface="Cambria Math" panose="02040503050406030204" pitchFamily="18" charset="0"/>
                      </a:rPr>
                      <m:t>𝐶𝑇𝐷</m:t>
                    </m:r>
                    <m:r>
                      <a:rPr lang="zh-CN" altLang="zh-CN" sz="2800">
                        <a:latin typeface="Cambria Math" panose="02040503050406030204" pitchFamily="18" charset="0"/>
                      </a:rPr>
                      <m:t>券利息收入</m:t>
                    </m:r>
                    <m:r>
                      <a:rPr lang="en-US" altLang="zh-CN" sz="2800" i="1">
                        <a:latin typeface="Cambria Math" panose="02040503050406030204" pitchFamily="18" charset="0"/>
                      </a:rPr>
                      <m:t>−</m:t>
                    </m:r>
                    <m:r>
                      <a:rPr lang="zh-CN" altLang="zh-CN" sz="2800">
                        <a:latin typeface="Cambria Math" panose="02040503050406030204" pitchFamily="18" charset="0"/>
                      </a:rPr>
                      <m:t>现券融资成本</m:t>
                    </m:r>
                    <m:r>
                      <a:rPr lang="en-US" altLang="zh-CN" sz="2800">
                        <a:latin typeface="Cambria Math" panose="02040503050406030204" pitchFamily="18" charset="0"/>
                      </a:rPr>
                      <m:t>+</m:t>
                    </m:r>
                    <m:sSub>
                      <m:sSubPr>
                        <m:ctrlPr>
                          <a:rPr lang="zh-CN" altLang="zh-CN" sz="2800" i="1">
                            <a:latin typeface="Cambria Math" panose="02040503050406030204" pitchFamily="18" charset="0"/>
                          </a:rPr>
                        </m:ctrlPr>
                      </m:sSubPr>
                      <m:e>
                        <m:r>
                          <a:rPr lang="zh-CN" altLang="zh-CN" sz="2800">
                            <a:latin typeface="Cambria Math" panose="02040503050406030204" pitchFamily="18" charset="0"/>
                          </a:rPr>
                          <m:t>隐含期权价值</m:t>
                        </m:r>
                      </m:e>
                      <m:sub>
                        <m:r>
                          <a:rPr lang="zh-CN" altLang="zh-CN" sz="2800">
                            <a:latin typeface="Cambria Math" panose="02040503050406030204" pitchFamily="18" charset="0"/>
                          </a:rPr>
                          <m:t>准</m:t>
                        </m:r>
                        <m:r>
                          <a:rPr lang="en-US" altLang="zh-CN" sz="2800" i="1">
                            <a:latin typeface="Cambria Math" panose="02040503050406030204" pitchFamily="18" charset="0"/>
                          </a:rPr>
                          <m:t>𝐶𝑇𝐷</m:t>
                        </m:r>
                        <m:r>
                          <a:rPr lang="en-US" altLang="zh-CN" sz="2800" i="1">
                            <a:latin typeface="Cambria Math" panose="02040503050406030204" pitchFamily="18" charset="0"/>
                          </a:rPr>
                          <m:t>,</m:t>
                        </m:r>
                        <m:r>
                          <a:rPr lang="en-US" altLang="zh-CN" sz="2800" i="1">
                            <a:latin typeface="Cambria Math" panose="02040503050406030204" pitchFamily="18" charset="0"/>
                          </a:rPr>
                          <m:t>𝑡</m:t>
                        </m:r>
                      </m:sub>
                    </m:sSub>
                  </m:oMath>
                </a14:m>
                <a:endParaRPr lang="en-US" altLang="zh-CN" sz="2800" i="1" dirty="0"/>
              </a:p>
              <a:p>
                <a:pPr marL="0" indent="0">
                  <a:buNone/>
                </a:pPr>
                <a:r>
                  <a:rPr lang="zh-CN" altLang="en-US" sz="2800" dirty="0"/>
                  <a:t>                                                  </a:t>
                </a:r>
                <a14:m>
                  <m:oMath xmlns:m="http://schemas.openxmlformats.org/officeDocument/2006/math">
                    <m:r>
                      <a:rPr lang="en-US" altLang="zh-CN" sz="2800" i="1">
                        <a:latin typeface="Cambria Math" panose="02040503050406030204" pitchFamily="18" charset="0"/>
                      </a:rPr>
                      <m:t>=</m:t>
                    </m:r>
                    <m:sSub>
                      <m:sSubPr>
                        <m:ctrlPr>
                          <a:rPr lang="zh-CN" altLang="zh-CN" sz="2800" i="1">
                            <a:latin typeface="Cambria Math" panose="02040503050406030204" pitchFamily="18" charset="0"/>
                          </a:rPr>
                        </m:ctrlPr>
                      </m:sSubPr>
                      <m:e>
                        <m:r>
                          <a:rPr lang="zh-CN" altLang="zh-CN" sz="2800">
                            <a:latin typeface="Cambria Math" panose="02040503050406030204" pitchFamily="18" charset="0"/>
                          </a:rPr>
                          <m:t>持有收益</m:t>
                        </m:r>
                      </m:e>
                      <m:sub>
                        <m:r>
                          <a:rPr lang="en-US" altLang="zh-CN" sz="2800" i="1">
                            <a:latin typeface="Cambria Math" panose="02040503050406030204" pitchFamily="18" charset="0"/>
                          </a:rPr>
                          <m:t>𝑖</m:t>
                        </m:r>
                        <m:r>
                          <a:rPr lang="en-US" altLang="zh-CN" sz="2800" i="1">
                            <a:latin typeface="Cambria Math" panose="02040503050406030204" pitchFamily="18" charset="0"/>
                          </a:rPr>
                          <m:t>,</m:t>
                        </m:r>
                        <m:r>
                          <a:rPr lang="en-US" altLang="zh-CN" sz="2800" i="1">
                            <a:latin typeface="Cambria Math" panose="02040503050406030204" pitchFamily="18" charset="0"/>
                          </a:rPr>
                          <m:t>𝑡</m:t>
                        </m:r>
                      </m:sub>
                    </m:sSub>
                    <m:r>
                      <a:rPr lang="en-US" altLang="zh-CN" sz="2800" i="1">
                        <a:latin typeface="Cambria Math" panose="02040503050406030204" pitchFamily="18" charset="0"/>
                      </a:rPr>
                      <m:t>+</m:t>
                    </m:r>
                    <m:sSub>
                      <m:sSubPr>
                        <m:ctrlPr>
                          <a:rPr lang="zh-CN" altLang="zh-CN" sz="2800" i="1">
                            <a:latin typeface="Cambria Math" panose="02040503050406030204" pitchFamily="18" charset="0"/>
                          </a:rPr>
                        </m:ctrlPr>
                      </m:sSubPr>
                      <m:e>
                        <m:r>
                          <a:rPr lang="en-US" altLang="zh-CN" sz="2800" i="1">
                            <a:latin typeface="Cambria Math" panose="02040503050406030204" pitchFamily="18" charset="0"/>
                          </a:rPr>
                          <m:t>𝐵𝑁𝑂𝐶</m:t>
                        </m:r>
                      </m:e>
                      <m:sub>
                        <m:r>
                          <a:rPr lang="en-US" altLang="zh-CN" sz="2800" i="1">
                            <a:latin typeface="Cambria Math" panose="02040503050406030204" pitchFamily="18" charset="0"/>
                          </a:rPr>
                          <m:t>𝑖</m:t>
                        </m:r>
                        <m:r>
                          <a:rPr lang="en-US" altLang="zh-CN" sz="2800" i="1">
                            <a:latin typeface="Cambria Math" panose="02040503050406030204" pitchFamily="18" charset="0"/>
                          </a:rPr>
                          <m:t>,</m:t>
                        </m:r>
                        <m:r>
                          <a:rPr lang="en-US" altLang="zh-CN" sz="2800" i="1">
                            <a:latin typeface="Cambria Math" panose="02040503050406030204" pitchFamily="18" charset="0"/>
                          </a:rPr>
                          <m:t>𝑡</m:t>
                        </m:r>
                      </m:sub>
                    </m:sSub>
                  </m:oMath>
                </a14:m>
                <a:endParaRPr kumimoji="1" lang="en-US" altLang="zh-CN" dirty="0"/>
              </a:p>
              <a:p>
                <a14:m>
                  <m:oMath xmlns:m="http://schemas.openxmlformats.org/officeDocument/2006/math">
                    <m:r>
                      <a:rPr lang="zh-CN" altLang="zh-CN">
                        <a:latin typeface="Cambria Math" panose="02040503050406030204" pitchFamily="18" charset="0"/>
                      </a:rPr>
                      <m:t>国债期货</m:t>
                    </m:r>
                    <m:sSub>
                      <m:sSubPr>
                        <m:ctrlPr>
                          <a:rPr lang="zh-CN" altLang="zh-CN" i="1">
                            <a:latin typeface="Cambria Math" panose="02040503050406030204" pitchFamily="18" charset="0"/>
                          </a:rPr>
                        </m:ctrlPr>
                      </m:sSubPr>
                      <m:e>
                        <m:r>
                          <a:rPr lang="zh-CN" altLang="en-US" i="1">
                            <a:latin typeface="Cambria Math" panose="02040503050406030204" pitchFamily="18" charset="0"/>
                          </a:rPr>
                          <m:t>基差</m:t>
                        </m:r>
                      </m:e>
                      <m:sub>
                        <m:r>
                          <a:rPr lang="en-US" altLang="zh-CN" i="1">
                            <a:latin typeface="Cambria Math" panose="02040503050406030204" pitchFamily="18" charset="0"/>
                          </a:rPr>
                          <m:t>𝑖</m:t>
                        </m:r>
                        <m:r>
                          <a:rPr lang="en-US" altLang="zh-CN" i="1">
                            <a:latin typeface="Cambria Math" panose="02040503050406030204" pitchFamily="18" charset="0"/>
                          </a:rPr>
                          <m:t>,</m:t>
                        </m:r>
                        <m:r>
                          <a:rPr lang="en-US" altLang="zh-CN" i="1">
                            <a:latin typeface="Cambria Math" panose="02040503050406030204" pitchFamily="18" charset="0"/>
                          </a:rPr>
                          <m:t>𝑡</m:t>
                        </m:r>
                      </m:sub>
                    </m:sSub>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zh-CN" altLang="zh-CN">
                            <a:latin typeface="Cambria Math" panose="02040503050406030204" pitchFamily="18" charset="0"/>
                          </a:rPr>
                          <m:t>持有收益</m:t>
                        </m:r>
                      </m:e>
                      <m:sub>
                        <m:r>
                          <a:rPr lang="en-US" altLang="zh-CN" i="1">
                            <a:latin typeface="Cambria Math" panose="02040503050406030204" pitchFamily="18" charset="0"/>
                          </a:rPr>
                          <m:t>𝑖</m:t>
                        </m:r>
                        <m:r>
                          <a:rPr lang="en-US" altLang="zh-CN" i="1">
                            <a:latin typeface="Cambria Math" panose="02040503050406030204" pitchFamily="18" charset="0"/>
                          </a:rPr>
                          <m:t>,</m:t>
                        </m:r>
                        <m:r>
                          <a:rPr lang="en-US" altLang="zh-CN" i="1">
                            <a:latin typeface="Cambria Math" panose="02040503050406030204" pitchFamily="18" charset="0"/>
                          </a:rPr>
                          <m:t>𝑡</m:t>
                        </m:r>
                      </m:sub>
                    </m:sSub>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en-US" altLang="zh-CN" i="1">
                            <a:latin typeface="Cambria Math" panose="02040503050406030204" pitchFamily="18" charset="0"/>
                          </a:rPr>
                          <m:t>𝐵𝑁𝑂𝐶</m:t>
                        </m:r>
                      </m:e>
                      <m:sub>
                        <m:r>
                          <a:rPr lang="en-US" altLang="zh-CN" i="1">
                            <a:latin typeface="Cambria Math" panose="02040503050406030204" pitchFamily="18" charset="0"/>
                          </a:rPr>
                          <m:t>𝑖</m:t>
                        </m:r>
                        <m:r>
                          <a:rPr lang="en-US" altLang="zh-CN" i="1">
                            <a:latin typeface="Cambria Math" panose="02040503050406030204" pitchFamily="18" charset="0"/>
                          </a:rPr>
                          <m:t>,</m:t>
                        </m:r>
                        <m:r>
                          <a:rPr lang="en-US" altLang="zh-CN" i="1">
                            <a:latin typeface="Cambria Math" panose="02040503050406030204" pitchFamily="18" charset="0"/>
                          </a:rPr>
                          <m:t>𝑡</m:t>
                        </m:r>
                      </m:sub>
                    </m:sSub>
                  </m:oMath>
                </a14:m>
                <a:r>
                  <a:rPr lang="zh-CN" altLang="zh-CN" dirty="0">
                    <a:effectLst/>
                  </a:rPr>
                  <a:t> </a:t>
                </a:r>
                <a:endParaRPr kumimoji="1" lang="zh-CN" altLang="en-US" dirty="0"/>
              </a:p>
            </p:txBody>
          </p:sp>
        </mc:Choice>
        <mc:Fallback xmlns="">
          <p:sp>
            <p:nvSpPr>
              <p:cNvPr id="3" name="内容占位符 2">
                <a:extLst>
                  <a:ext uri="{FF2B5EF4-FFF2-40B4-BE49-F238E27FC236}">
                    <a16:creationId xmlns:a16="http://schemas.microsoft.com/office/drawing/2014/main" id="{4BB86570-C8B3-1F41-A04F-EEF41250CAC2}"/>
                  </a:ext>
                </a:extLst>
              </p:cNvPr>
              <p:cNvSpPr>
                <a:spLocks noGrp="1" noRot="1" noChangeAspect="1" noMove="1" noResize="1" noEditPoints="1" noAdjustHandles="1" noChangeArrowheads="1" noChangeShapeType="1" noTextEdit="1"/>
              </p:cNvSpPr>
              <p:nvPr>
                <p:ph idx="1"/>
              </p:nvPr>
            </p:nvSpPr>
            <p:spPr>
              <a:xfrm>
                <a:off x="-76200" y="1340768"/>
                <a:ext cx="12420600" cy="5184576"/>
              </a:xfrm>
              <a:blipFill>
                <a:blip r:embed="rId2"/>
                <a:stretch>
                  <a:fillRect t="-2445"/>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6538139C-E0FE-D140-8F84-C4DF34574835}"/>
              </a:ext>
            </a:extLst>
          </p:cNvPr>
          <p:cNvSpPr>
            <a:spLocks noGrp="1"/>
          </p:cNvSpPr>
          <p:nvPr>
            <p:ph type="sldNum" sz="quarter" idx="10"/>
          </p:nvPr>
        </p:nvSpPr>
        <p:spPr/>
        <p:txBody>
          <a:bodyPr/>
          <a:lstStyle/>
          <a:p>
            <a:pPr>
              <a:defRPr/>
            </a:pPr>
            <a:fld id="{923144D4-4537-FE42-A10B-59D0A9F39BA6}" type="slidenum">
              <a:rPr lang="zh-CN" altLang="en-US" smtClean="0"/>
              <a:pPr>
                <a:defRPr/>
              </a:pPr>
              <a:t>68</a:t>
            </a:fld>
            <a:endParaRPr lang="zh-CN" altLang="en-US"/>
          </a:p>
        </p:txBody>
      </p:sp>
    </p:spTree>
    <p:extLst>
      <p:ext uri="{BB962C8B-B14F-4D97-AF65-F5344CB8AC3E}">
        <p14:creationId xmlns:p14="http://schemas.microsoft.com/office/powerpoint/2010/main" val="3916360775"/>
      </p:ext>
    </p:extLst>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kern="1200" dirty="0"/>
              <a:t>高久期基差交易</a:t>
            </a:r>
            <a:endParaRPr lang="zh-CN" altLang="en-US" dirty="0"/>
          </a:p>
        </p:txBody>
      </p:sp>
      <p:sp>
        <p:nvSpPr>
          <p:cNvPr id="3" name="内容占位符 2"/>
          <p:cNvSpPr>
            <a:spLocks noGrp="1"/>
          </p:cNvSpPr>
          <p:nvPr>
            <p:ph idx="1"/>
          </p:nvPr>
        </p:nvSpPr>
        <p:spPr/>
        <p:txBody>
          <a:bodyPr/>
          <a:lstStyle/>
          <a:p>
            <a:endParaRPr lang="zh-CN" altLang="en-US" dirty="0"/>
          </a:p>
        </p:txBody>
      </p:sp>
      <p:sp>
        <p:nvSpPr>
          <p:cNvPr id="4" name="灯片编号占位符 3"/>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defRPr/>
            </a:pPr>
            <a:fld id="{0C913308-F349-4B6D-A68A-DD1791B4A57B}" type="slidenum">
              <a:rPr lang="zh-CN" altLang="en-US" smtClean="0"/>
              <a:pPr>
                <a:defRPr/>
              </a:pPr>
              <a:t>69</a:t>
            </a:fld>
            <a:endParaRPr lang="en-US" altLang="zh-CN"/>
          </a:p>
        </p:txBody>
      </p:sp>
      <p:grpSp>
        <p:nvGrpSpPr>
          <p:cNvPr id="5" name="组合 4"/>
          <p:cNvGrpSpPr/>
          <p:nvPr/>
        </p:nvGrpSpPr>
        <p:grpSpPr>
          <a:xfrm>
            <a:off x="1631504" y="1916832"/>
            <a:ext cx="7344816" cy="4136269"/>
            <a:chOff x="940023" y="1490349"/>
            <a:chExt cx="7425345" cy="4526129"/>
          </a:xfrm>
        </p:grpSpPr>
        <p:grpSp>
          <p:nvGrpSpPr>
            <p:cNvPr id="6" name="组合 5"/>
            <p:cNvGrpSpPr/>
            <p:nvPr/>
          </p:nvGrpSpPr>
          <p:grpSpPr>
            <a:xfrm>
              <a:off x="940023" y="1490349"/>
              <a:ext cx="7425345" cy="4526129"/>
              <a:chOff x="18998" y="1449452"/>
              <a:chExt cx="7425345" cy="4526129"/>
            </a:xfrm>
          </p:grpSpPr>
          <p:grpSp>
            <p:nvGrpSpPr>
              <p:cNvPr id="15" name="组合 14"/>
              <p:cNvGrpSpPr/>
              <p:nvPr/>
            </p:nvGrpSpPr>
            <p:grpSpPr>
              <a:xfrm>
                <a:off x="539552" y="1628800"/>
                <a:ext cx="6157192" cy="4311188"/>
                <a:chOff x="323528" y="1628800"/>
                <a:chExt cx="6157192" cy="4311188"/>
              </a:xfrm>
            </p:grpSpPr>
            <p:cxnSp>
              <p:nvCxnSpPr>
                <p:cNvPr id="20" name="直接箭头连接符 19"/>
                <p:cNvCxnSpPr/>
                <p:nvPr/>
              </p:nvCxnSpPr>
              <p:spPr>
                <a:xfrm flipV="1">
                  <a:off x="323528" y="1628800"/>
                  <a:ext cx="0" cy="4311188"/>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21" name="直接箭头连接符 20"/>
                <p:cNvCxnSpPr/>
                <p:nvPr/>
              </p:nvCxnSpPr>
              <p:spPr>
                <a:xfrm>
                  <a:off x="323528" y="5939988"/>
                  <a:ext cx="6157192"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22" name="直接连接符 21"/>
                <p:cNvCxnSpPr/>
                <p:nvPr/>
              </p:nvCxnSpPr>
              <p:spPr>
                <a:xfrm>
                  <a:off x="633299" y="2767572"/>
                  <a:ext cx="5609964" cy="2276715"/>
                </a:xfrm>
                <a:prstGeom prst="line">
                  <a:avLst/>
                </a:prstGeom>
                <a:ln>
                  <a:solidFill>
                    <a:schemeClr val="bg1">
                      <a:lumMod val="50000"/>
                    </a:schemeClr>
                  </a:solidFill>
                </a:ln>
              </p:spPr>
              <p:style>
                <a:lnRef idx="3">
                  <a:schemeClr val="accent6"/>
                </a:lnRef>
                <a:fillRef idx="0">
                  <a:schemeClr val="accent6"/>
                </a:fillRef>
                <a:effectRef idx="2">
                  <a:schemeClr val="accent6"/>
                </a:effectRef>
                <a:fontRef idx="minor">
                  <a:schemeClr val="tx1"/>
                </a:fontRef>
              </p:style>
            </p:cxnSp>
            <p:cxnSp>
              <p:nvCxnSpPr>
                <p:cNvPr id="23" name="直接连接符 22"/>
                <p:cNvCxnSpPr/>
                <p:nvPr/>
              </p:nvCxnSpPr>
              <p:spPr>
                <a:xfrm>
                  <a:off x="1695709" y="1628800"/>
                  <a:ext cx="4043499" cy="4127304"/>
                </a:xfrm>
                <a:prstGeom prst="line">
                  <a:avLst/>
                </a:prstGeom>
                <a:ln w="28575">
                  <a:solidFill>
                    <a:srgbClr val="FF0000"/>
                  </a:solidFill>
                  <a:prstDash val="lgDash"/>
                </a:ln>
              </p:spPr>
              <p:style>
                <a:lnRef idx="1">
                  <a:schemeClr val="accent1"/>
                </a:lnRef>
                <a:fillRef idx="0">
                  <a:schemeClr val="accent1"/>
                </a:fillRef>
                <a:effectRef idx="0">
                  <a:schemeClr val="accent1"/>
                </a:effectRef>
                <a:fontRef idx="minor">
                  <a:schemeClr val="tx1"/>
                </a:fontRef>
              </p:style>
            </p:cxnSp>
          </p:grpSp>
          <p:sp>
            <p:nvSpPr>
              <p:cNvPr id="16" name="TextBox 15"/>
              <p:cNvSpPr txBox="1"/>
              <p:nvPr/>
            </p:nvSpPr>
            <p:spPr>
              <a:xfrm>
                <a:off x="5313819" y="3935628"/>
                <a:ext cx="1382925" cy="404143"/>
              </a:xfrm>
              <a:prstGeom prst="rect">
                <a:avLst/>
              </a:prstGeom>
              <a:solidFill>
                <a:srgbClr val="FF0000"/>
              </a:solidFill>
            </p:spPr>
            <p:txBody>
              <a:bodyPr wrap="square" rtlCol="0">
                <a:spAutoFit/>
              </a:bodyPr>
              <a:lstStyle/>
              <a:p>
                <a:r>
                  <a:rPr lang="zh-CN" altLang="en-US" dirty="0">
                    <a:solidFill>
                      <a:schemeClr val="bg1"/>
                    </a:solidFill>
                    <a:latin typeface="Adobe Jenson Pro" pitchFamily="18" charset="0"/>
                    <a:ea typeface="Adobe 黑体 Std R" pitchFamily="34" charset="-122"/>
                  </a:rPr>
                  <a:t>高久期债券</a:t>
                </a:r>
              </a:p>
            </p:txBody>
          </p:sp>
          <p:cxnSp>
            <p:nvCxnSpPr>
              <p:cNvPr id="17" name="直接箭头连接符 16"/>
              <p:cNvCxnSpPr>
                <a:stCxn id="16" idx="2"/>
              </p:cNvCxnSpPr>
              <p:nvPr/>
            </p:nvCxnSpPr>
            <p:spPr>
              <a:xfrm flipH="1">
                <a:off x="5457837" y="4339771"/>
                <a:ext cx="547445" cy="819123"/>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724263" y="5571438"/>
                <a:ext cx="720080" cy="404143"/>
              </a:xfrm>
              <a:prstGeom prst="rect">
                <a:avLst/>
              </a:prstGeom>
              <a:noFill/>
            </p:spPr>
            <p:txBody>
              <a:bodyPr wrap="square" rtlCol="0">
                <a:spAutoFit/>
              </a:bodyPr>
              <a:lstStyle/>
              <a:p>
                <a:r>
                  <a:rPr lang="en-US" altLang="zh-CN" b="1" dirty="0">
                    <a:latin typeface="Adobe Jenson Pro" pitchFamily="18" charset="0"/>
                  </a:rPr>
                  <a:t>YTM</a:t>
                </a:r>
                <a:endParaRPr lang="zh-CN" altLang="en-US" b="1" dirty="0">
                  <a:latin typeface="Adobe Jenson Pro" pitchFamily="18" charset="0"/>
                </a:endParaRPr>
              </a:p>
            </p:txBody>
          </p:sp>
          <p:graphicFrame>
            <p:nvGraphicFramePr>
              <p:cNvPr id="19" name="对象 18"/>
              <p:cNvGraphicFramePr>
                <a:graphicFrameLocks noChangeAspect="1"/>
              </p:cNvGraphicFramePr>
              <p:nvPr/>
            </p:nvGraphicFramePr>
            <p:xfrm>
              <a:off x="18998" y="1449452"/>
              <a:ext cx="504056" cy="781287"/>
            </p:xfrm>
            <a:graphic>
              <a:graphicData uri="http://schemas.openxmlformats.org/presentationml/2006/ole">
                <mc:AlternateContent xmlns:mc="http://schemas.openxmlformats.org/markup-compatibility/2006">
                  <mc:Choice xmlns:v="urn:schemas-microsoft-com:vml" Requires="v">
                    <p:oleObj name="Equation" r:id="rId2" imgW="253800" imgH="393480" progId="Equation.DSMT4">
                      <p:embed/>
                    </p:oleObj>
                  </mc:Choice>
                  <mc:Fallback>
                    <p:oleObj name="Equation" r:id="rId2" imgW="253800" imgH="393480" progId="Equation.DSMT4">
                      <p:embed/>
                      <p:pic>
                        <p:nvPicPr>
                          <p:cNvPr id="19" name="对象 18"/>
                          <p:cNvPicPr/>
                          <p:nvPr/>
                        </p:nvPicPr>
                        <p:blipFill>
                          <a:blip r:embed="rId3"/>
                          <a:stretch>
                            <a:fillRect/>
                          </a:stretch>
                        </p:blipFill>
                        <p:spPr>
                          <a:xfrm>
                            <a:off x="18998" y="1449452"/>
                            <a:ext cx="504056" cy="781287"/>
                          </a:xfrm>
                          <a:prstGeom prst="rect">
                            <a:avLst/>
                          </a:prstGeom>
                        </p:spPr>
                      </p:pic>
                    </p:oleObj>
                  </mc:Fallback>
                </mc:AlternateContent>
              </a:graphicData>
            </a:graphic>
          </p:graphicFrame>
        </p:grpSp>
        <p:cxnSp>
          <p:nvCxnSpPr>
            <p:cNvPr id="7" name="直接连接符 6"/>
            <p:cNvCxnSpPr/>
            <p:nvPr/>
          </p:nvCxnSpPr>
          <p:spPr>
            <a:xfrm>
              <a:off x="1770348" y="3337729"/>
              <a:ext cx="5472608" cy="598761"/>
            </a:xfrm>
            <a:prstGeom prst="line">
              <a:avLst/>
            </a:prstGeom>
            <a:ln>
              <a:solidFill>
                <a:schemeClr val="bg1">
                  <a:lumMod val="50000"/>
                </a:schemeClr>
              </a:solidFill>
            </a:ln>
          </p:spPr>
          <p:style>
            <a:lnRef idx="3">
              <a:schemeClr val="accent1"/>
            </a:lnRef>
            <a:fillRef idx="0">
              <a:schemeClr val="accent1"/>
            </a:fillRef>
            <a:effectRef idx="2">
              <a:schemeClr val="accent1"/>
            </a:effectRef>
            <a:fontRef idx="minor">
              <a:schemeClr val="tx1"/>
            </a:fontRef>
          </p:style>
        </p:cxnSp>
        <p:sp>
          <p:nvSpPr>
            <p:cNvPr id="8" name="任意多边形 7"/>
            <p:cNvSpPr/>
            <p:nvPr/>
          </p:nvSpPr>
          <p:spPr>
            <a:xfrm>
              <a:off x="1741714" y="3604538"/>
              <a:ext cx="4867943" cy="2192464"/>
            </a:xfrm>
            <a:custGeom>
              <a:avLst/>
              <a:gdLst>
                <a:gd name="connsiteX0" fmla="*/ 0 w 4971953"/>
                <a:gd name="connsiteY0" fmla="*/ 0 h 2416751"/>
                <a:gd name="connsiteX1" fmla="*/ 1730829 w 4971953"/>
                <a:gd name="connsiteY1" fmla="*/ 185057 h 2416751"/>
                <a:gd name="connsiteX2" fmla="*/ 3581400 w 4971953"/>
                <a:gd name="connsiteY2" fmla="*/ 990600 h 2416751"/>
                <a:gd name="connsiteX3" fmla="*/ 4811486 w 4971953"/>
                <a:gd name="connsiteY3" fmla="*/ 2253343 h 2416751"/>
                <a:gd name="connsiteX4" fmla="*/ 4920343 w 4971953"/>
                <a:gd name="connsiteY4" fmla="*/ 2362200 h 2416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1953" h="2416751">
                  <a:moveTo>
                    <a:pt x="0" y="0"/>
                  </a:moveTo>
                  <a:cubicBezTo>
                    <a:pt x="566964" y="9978"/>
                    <a:pt x="1133929" y="19957"/>
                    <a:pt x="1730829" y="185057"/>
                  </a:cubicBezTo>
                  <a:cubicBezTo>
                    <a:pt x="2327729" y="350157"/>
                    <a:pt x="3067957" y="645886"/>
                    <a:pt x="3581400" y="990600"/>
                  </a:cubicBezTo>
                  <a:cubicBezTo>
                    <a:pt x="4094843" y="1335314"/>
                    <a:pt x="4588329" y="2024743"/>
                    <a:pt x="4811486" y="2253343"/>
                  </a:cubicBezTo>
                  <a:cubicBezTo>
                    <a:pt x="5034643" y="2481943"/>
                    <a:pt x="4977493" y="2422071"/>
                    <a:pt x="4920343" y="2362200"/>
                  </a:cubicBezTo>
                </a:path>
              </a:pathLst>
            </a:custGeom>
            <a:noFill/>
            <a:ln w="28575">
              <a:solidFill>
                <a:srgbClr val="00B0F0"/>
              </a:solidFill>
              <a:prstDash val="sysDot"/>
            </a:ln>
            <a:effectLst>
              <a:glow rad="101600">
                <a:srgbClr val="FFC000">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2743183" y="4724008"/>
              <a:ext cx="1144995" cy="404143"/>
            </a:xfrm>
            <a:prstGeom prst="rect">
              <a:avLst/>
            </a:prstGeom>
            <a:solidFill>
              <a:srgbClr val="00B0F0"/>
            </a:solidFill>
          </p:spPr>
          <p:txBody>
            <a:bodyPr wrap="square" rtlCol="0">
              <a:spAutoFit/>
            </a:bodyPr>
            <a:lstStyle/>
            <a:p>
              <a:r>
                <a:rPr lang="zh-CN" altLang="en-US" dirty="0">
                  <a:solidFill>
                    <a:schemeClr val="bg1"/>
                  </a:solidFill>
                  <a:latin typeface="Adobe Jenson Pro" pitchFamily="18" charset="0"/>
                  <a:ea typeface="Adobe 黑体 Std R" pitchFamily="34" charset="-122"/>
                </a:rPr>
                <a:t>期货价格</a:t>
              </a:r>
            </a:p>
          </p:txBody>
        </p:sp>
        <p:cxnSp>
          <p:nvCxnSpPr>
            <p:cNvPr id="14" name="直接箭头连接符 13"/>
            <p:cNvCxnSpPr/>
            <p:nvPr/>
          </p:nvCxnSpPr>
          <p:spPr>
            <a:xfrm flipV="1">
              <a:off x="3434645" y="4077072"/>
              <a:ext cx="453533" cy="623698"/>
            </a:xfrm>
            <a:prstGeom prst="straightConnector1">
              <a:avLst/>
            </a:prstGeom>
            <a:ln w="19050">
              <a:solidFill>
                <a:srgbClr val="00B0F0"/>
              </a:solidFill>
              <a:tailEnd type="arrow"/>
            </a:ln>
          </p:spPr>
          <p:style>
            <a:lnRef idx="1">
              <a:schemeClr val="accent1"/>
            </a:lnRef>
            <a:fillRef idx="0">
              <a:schemeClr val="accent1"/>
            </a:fillRef>
            <a:effectRef idx="0">
              <a:schemeClr val="accent1"/>
            </a:effectRef>
            <a:fontRef idx="minor">
              <a:schemeClr val="tx1"/>
            </a:fontRef>
          </p:style>
        </p:cxnSp>
      </p:grpSp>
      <p:cxnSp>
        <p:nvCxnSpPr>
          <p:cNvPr id="25" name="直接箭头连接符 24"/>
          <p:cNvCxnSpPr/>
          <p:nvPr/>
        </p:nvCxnSpPr>
        <p:spPr>
          <a:xfrm>
            <a:off x="6744072" y="5202025"/>
            <a:ext cx="0" cy="104735"/>
          </a:xfrm>
          <a:prstGeom prst="straightConnector1">
            <a:avLst/>
          </a:prstGeom>
          <a:ln w="38100">
            <a:solidFill>
              <a:srgbClr val="0070C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p:nvPr/>
        </p:nvCxnSpPr>
        <p:spPr>
          <a:xfrm>
            <a:off x="6168008" y="4565733"/>
            <a:ext cx="0" cy="284988"/>
          </a:xfrm>
          <a:prstGeom prst="straightConnector1">
            <a:avLst/>
          </a:prstGeom>
          <a:ln w="28575">
            <a:solidFill>
              <a:srgbClr val="0070C0"/>
            </a:solidFill>
            <a:prstDash val="sys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p:nvPr/>
        </p:nvCxnSpPr>
        <p:spPr>
          <a:xfrm>
            <a:off x="5159452" y="3717032"/>
            <a:ext cx="0" cy="563714"/>
          </a:xfrm>
          <a:prstGeom prst="straightConnector1">
            <a:avLst/>
          </a:prstGeom>
          <a:ln w="38100">
            <a:solidFill>
              <a:srgbClr val="0070C0"/>
            </a:solidFill>
            <a:prstDash val="sys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p:nvPr/>
        </p:nvCxnSpPr>
        <p:spPr>
          <a:xfrm>
            <a:off x="3981396" y="2564905"/>
            <a:ext cx="0" cy="1386019"/>
          </a:xfrm>
          <a:prstGeom prst="straightConnector1">
            <a:avLst/>
          </a:prstGeom>
          <a:ln w="38100">
            <a:solidFill>
              <a:srgbClr val="0070C0"/>
            </a:solidFill>
            <a:prstDash val="sysDash"/>
            <a:headEnd type="arrow"/>
            <a:tailEnd type="arrow"/>
          </a:ln>
        </p:spPr>
        <p:style>
          <a:lnRef idx="1">
            <a:schemeClr val="accent1"/>
          </a:lnRef>
          <a:fillRef idx="0">
            <a:schemeClr val="accent1"/>
          </a:fillRef>
          <a:effectRef idx="0">
            <a:schemeClr val="accent1"/>
          </a:effectRef>
          <a:fontRef idx="minor">
            <a:schemeClr val="tx1"/>
          </a:fontRef>
        </p:style>
      </p:cxnSp>
      <p:grpSp>
        <p:nvGrpSpPr>
          <p:cNvPr id="44" name="组合 19"/>
          <p:cNvGrpSpPr/>
          <p:nvPr/>
        </p:nvGrpSpPr>
        <p:grpSpPr>
          <a:xfrm>
            <a:off x="6468427" y="750286"/>
            <a:ext cx="3822369" cy="2298158"/>
            <a:chOff x="5500694" y="1643050"/>
            <a:chExt cx="3822369" cy="2298158"/>
          </a:xfrm>
        </p:grpSpPr>
        <p:cxnSp>
          <p:nvCxnSpPr>
            <p:cNvPr id="46" name="直接箭头连接符 45"/>
            <p:cNvCxnSpPr/>
            <p:nvPr/>
          </p:nvCxnSpPr>
          <p:spPr>
            <a:xfrm rot="16200000" flipV="1">
              <a:off x="5179223" y="2607464"/>
              <a:ext cx="1928826"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7" name="直接箭头连接符 46"/>
            <p:cNvCxnSpPr/>
            <p:nvPr/>
          </p:nvCxnSpPr>
          <p:spPr>
            <a:xfrm>
              <a:off x="6134111" y="3571876"/>
              <a:ext cx="2484000" cy="79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8210527" y="3571876"/>
              <a:ext cx="1112536" cy="369332"/>
            </a:xfrm>
            <a:prstGeom prst="rect">
              <a:avLst/>
            </a:prstGeom>
            <a:noFill/>
          </p:spPr>
          <p:txBody>
            <a:bodyPr wrap="square" rtlCol="0">
              <a:spAutoFit/>
            </a:bodyPr>
            <a:lstStyle/>
            <a:p>
              <a:r>
                <a:rPr lang="zh-CN" altLang="en-US" dirty="0">
                  <a:latin typeface="楷体_GB2312" pitchFamily="49" charset="-122"/>
                  <a:ea typeface="楷体_GB2312" pitchFamily="49" charset="-122"/>
                </a:rPr>
                <a:t>收益率</a:t>
              </a:r>
            </a:p>
          </p:txBody>
        </p:sp>
        <p:sp>
          <p:nvSpPr>
            <p:cNvPr id="49" name="TextBox 48"/>
            <p:cNvSpPr txBox="1"/>
            <p:nvPr/>
          </p:nvSpPr>
          <p:spPr>
            <a:xfrm>
              <a:off x="5500694" y="1643050"/>
              <a:ext cx="642942" cy="369332"/>
            </a:xfrm>
            <a:prstGeom prst="rect">
              <a:avLst/>
            </a:prstGeom>
            <a:noFill/>
          </p:spPr>
          <p:txBody>
            <a:bodyPr wrap="square" rtlCol="0">
              <a:spAutoFit/>
            </a:bodyPr>
            <a:lstStyle/>
            <a:p>
              <a:r>
                <a:rPr lang="zh-CN" altLang="en-US" dirty="0">
                  <a:latin typeface="楷体_GB2312" pitchFamily="49" charset="-122"/>
                  <a:ea typeface="楷体_GB2312" pitchFamily="49" charset="-122"/>
                </a:rPr>
                <a:t>基差</a:t>
              </a:r>
            </a:p>
          </p:txBody>
        </p:sp>
        <p:sp>
          <p:nvSpPr>
            <p:cNvPr id="52" name="任意多边形 51"/>
            <p:cNvSpPr/>
            <p:nvPr/>
          </p:nvSpPr>
          <p:spPr>
            <a:xfrm flipH="1">
              <a:off x="6286512" y="1857364"/>
              <a:ext cx="1876426" cy="1490673"/>
            </a:xfrm>
            <a:custGeom>
              <a:avLst/>
              <a:gdLst>
                <a:gd name="connsiteX0" fmla="*/ 0 w 1971675"/>
                <a:gd name="connsiteY0" fmla="*/ 1352550 h 1352550"/>
                <a:gd name="connsiteX1" fmla="*/ 1057275 w 1971675"/>
                <a:gd name="connsiteY1" fmla="*/ 1076325 h 1352550"/>
                <a:gd name="connsiteX2" fmla="*/ 1971675 w 1971675"/>
                <a:gd name="connsiteY2" fmla="*/ 0 h 1352550"/>
                <a:gd name="connsiteX3" fmla="*/ 1971675 w 1971675"/>
                <a:gd name="connsiteY3" fmla="*/ 0 h 1352550"/>
              </a:gdLst>
              <a:ahLst/>
              <a:cxnLst>
                <a:cxn ang="0">
                  <a:pos x="connsiteX0" y="connsiteY0"/>
                </a:cxn>
                <a:cxn ang="0">
                  <a:pos x="connsiteX1" y="connsiteY1"/>
                </a:cxn>
                <a:cxn ang="0">
                  <a:pos x="connsiteX2" y="connsiteY2"/>
                </a:cxn>
                <a:cxn ang="0">
                  <a:pos x="connsiteX3" y="connsiteY3"/>
                </a:cxn>
              </a:cxnLst>
              <a:rect l="l" t="t" r="r" b="b"/>
              <a:pathLst>
                <a:path w="1971675" h="1352550">
                  <a:moveTo>
                    <a:pt x="0" y="1352550"/>
                  </a:moveTo>
                  <a:cubicBezTo>
                    <a:pt x="364331" y="1327150"/>
                    <a:pt x="728662" y="1301750"/>
                    <a:pt x="1057275" y="1076325"/>
                  </a:cubicBezTo>
                  <a:cubicBezTo>
                    <a:pt x="1385888" y="850900"/>
                    <a:pt x="1971675" y="0"/>
                    <a:pt x="1971675" y="0"/>
                  </a:cubicBezTo>
                  <a:lnTo>
                    <a:pt x="1971675" y="0"/>
                  </a:lnTo>
                </a:path>
              </a:pathLst>
            </a:custGeom>
            <a:ln w="254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Tree>
    <p:extLst>
      <p:ext uri="{BB962C8B-B14F-4D97-AF65-F5344CB8AC3E}">
        <p14:creationId xmlns:p14="http://schemas.microsoft.com/office/powerpoint/2010/main" val="2967809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kern="1200" dirty="0"/>
              <a:t> 低久期基差交易</a:t>
            </a:r>
            <a:endParaRPr lang="zh-CN" altLang="en-US" dirty="0"/>
          </a:p>
        </p:txBody>
      </p:sp>
      <p:sp>
        <p:nvSpPr>
          <p:cNvPr id="3" name="内容占位符 2"/>
          <p:cNvSpPr>
            <a:spLocks noGrp="1"/>
          </p:cNvSpPr>
          <p:nvPr>
            <p:ph idx="1"/>
          </p:nvPr>
        </p:nvSpPr>
        <p:spPr/>
        <p:txBody>
          <a:bodyPr/>
          <a:lstStyle/>
          <a:p>
            <a:endParaRPr lang="zh-CN" altLang="en-US" dirty="0"/>
          </a:p>
        </p:txBody>
      </p:sp>
      <p:sp>
        <p:nvSpPr>
          <p:cNvPr id="4" name="灯片编号占位符 3"/>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defRPr/>
            </a:pPr>
            <a:fld id="{0C913308-F349-4B6D-A68A-DD1791B4A57B}" type="slidenum">
              <a:rPr lang="zh-CN" altLang="en-US" smtClean="0"/>
              <a:pPr>
                <a:defRPr/>
              </a:pPr>
              <a:t>70</a:t>
            </a:fld>
            <a:endParaRPr lang="en-US" altLang="zh-CN"/>
          </a:p>
        </p:txBody>
      </p:sp>
      <p:grpSp>
        <p:nvGrpSpPr>
          <p:cNvPr id="5" name="组合 4"/>
          <p:cNvGrpSpPr/>
          <p:nvPr/>
        </p:nvGrpSpPr>
        <p:grpSpPr>
          <a:xfrm>
            <a:off x="1631504" y="1916832"/>
            <a:ext cx="7344816" cy="4136269"/>
            <a:chOff x="940023" y="1490349"/>
            <a:chExt cx="7425345" cy="4526129"/>
          </a:xfrm>
        </p:grpSpPr>
        <p:grpSp>
          <p:nvGrpSpPr>
            <p:cNvPr id="6" name="组合 5"/>
            <p:cNvGrpSpPr/>
            <p:nvPr/>
          </p:nvGrpSpPr>
          <p:grpSpPr>
            <a:xfrm>
              <a:off x="940023" y="1490349"/>
              <a:ext cx="7425345" cy="4526129"/>
              <a:chOff x="18998" y="1449452"/>
              <a:chExt cx="7425345" cy="4526129"/>
            </a:xfrm>
          </p:grpSpPr>
          <p:grpSp>
            <p:nvGrpSpPr>
              <p:cNvPr id="15" name="组合 14"/>
              <p:cNvGrpSpPr/>
              <p:nvPr/>
            </p:nvGrpSpPr>
            <p:grpSpPr>
              <a:xfrm>
                <a:off x="539552" y="1628800"/>
                <a:ext cx="6157192" cy="4311188"/>
                <a:chOff x="323528" y="1628800"/>
                <a:chExt cx="6157192" cy="4311188"/>
              </a:xfrm>
            </p:grpSpPr>
            <p:cxnSp>
              <p:nvCxnSpPr>
                <p:cNvPr id="20" name="直接箭头连接符 19"/>
                <p:cNvCxnSpPr/>
                <p:nvPr/>
              </p:nvCxnSpPr>
              <p:spPr>
                <a:xfrm flipV="1">
                  <a:off x="323528" y="1628800"/>
                  <a:ext cx="0" cy="4311188"/>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21" name="直接箭头连接符 20"/>
                <p:cNvCxnSpPr/>
                <p:nvPr/>
              </p:nvCxnSpPr>
              <p:spPr>
                <a:xfrm>
                  <a:off x="323528" y="5939988"/>
                  <a:ext cx="6157192"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22" name="直接连接符 21"/>
                <p:cNvCxnSpPr/>
                <p:nvPr/>
              </p:nvCxnSpPr>
              <p:spPr>
                <a:xfrm>
                  <a:off x="633299" y="2767572"/>
                  <a:ext cx="5609964" cy="2276715"/>
                </a:xfrm>
                <a:prstGeom prst="line">
                  <a:avLst/>
                </a:prstGeom>
                <a:ln>
                  <a:solidFill>
                    <a:schemeClr val="accent3">
                      <a:lumMod val="65000"/>
                    </a:schemeClr>
                  </a:solidFill>
                </a:ln>
              </p:spPr>
              <p:style>
                <a:lnRef idx="3">
                  <a:schemeClr val="accent6"/>
                </a:lnRef>
                <a:fillRef idx="0">
                  <a:schemeClr val="accent6"/>
                </a:fillRef>
                <a:effectRef idx="2">
                  <a:schemeClr val="accent6"/>
                </a:effectRef>
                <a:fontRef idx="minor">
                  <a:schemeClr val="tx1"/>
                </a:fontRef>
              </p:style>
            </p:cxnSp>
            <p:cxnSp>
              <p:nvCxnSpPr>
                <p:cNvPr id="23" name="直接连接符 22"/>
                <p:cNvCxnSpPr/>
                <p:nvPr/>
              </p:nvCxnSpPr>
              <p:spPr>
                <a:xfrm>
                  <a:off x="2138807" y="2066611"/>
                  <a:ext cx="3600400" cy="3689493"/>
                </a:xfrm>
                <a:prstGeom prst="line">
                  <a:avLst/>
                </a:prstGeom>
                <a:ln w="28575">
                  <a:solidFill>
                    <a:schemeClr val="accent3">
                      <a:lumMod val="65000"/>
                    </a:schemeClr>
                  </a:solidFill>
                  <a:prstDash val="lgDash"/>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6724263" y="5571438"/>
                <a:ext cx="720080" cy="404143"/>
              </a:xfrm>
              <a:prstGeom prst="rect">
                <a:avLst/>
              </a:prstGeom>
              <a:noFill/>
            </p:spPr>
            <p:txBody>
              <a:bodyPr wrap="square" rtlCol="0">
                <a:spAutoFit/>
              </a:bodyPr>
              <a:lstStyle/>
              <a:p>
                <a:r>
                  <a:rPr lang="en-US" altLang="zh-CN" b="1" dirty="0">
                    <a:latin typeface="Adobe Jenson Pro" pitchFamily="18" charset="0"/>
                  </a:rPr>
                  <a:t>YTM</a:t>
                </a:r>
                <a:endParaRPr lang="zh-CN" altLang="en-US" b="1" dirty="0">
                  <a:latin typeface="Adobe Jenson Pro" pitchFamily="18" charset="0"/>
                </a:endParaRPr>
              </a:p>
            </p:txBody>
          </p:sp>
          <p:graphicFrame>
            <p:nvGraphicFramePr>
              <p:cNvPr id="19" name="对象 18"/>
              <p:cNvGraphicFramePr>
                <a:graphicFrameLocks noChangeAspect="1"/>
              </p:cNvGraphicFramePr>
              <p:nvPr/>
            </p:nvGraphicFramePr>
            <p:xfrm>
              <a:off x="18998" y="1449452"/>
              <a:ext cx="504056" cy="781287"/>
            </p:xfrm>
            <a:graphic>
              <a:graphicData uri="http://schemas.openxmlformats.org/presentationml/2006/ole">
                <mc:AlternateContent xmlns:mc="http://schemas.openxmlformats.org/markup-compatibility/2006">
                  <mc:Choice xmlns:v="urn:schemas-microsoft-com:vml" Requires="v">
                    <p:oleObj name="Equation" r:id="rId2" imgW="253800" imgH="393480" progId="Equation.DSMT4">
                      <p:embed/>
                    </p:oleObj>
                  </mc:Choice>
                  <mc:Fallback>
                    <p:oleObj name="Equation" r:id="rId2" imgW="253800" imgH="393480" progId="Equation.DSMT4">
                      <p:embed/>
                      <p:pic>
                        <p:nvPicPr>
                          <p:cNvPr id="19" name="对象 18"/>
                          <p:cNvPicPr/>
                          <p:nvPr/>
                        </p:nvPicPr>
                        <p:blipFill>
                          <a:blip r:embed="rId3"/>
                          <a:stretch>
                            <a:fillRect/>
                          </a:stretch>
                        </p:blipFill>
                        <p:spPr>
                          <a:xfrm>
                            <a:off x="18998" y="1449452"/>
                            <a:ext cx="504056" cy="781287"/>
                          </a:xfrm>
                          <a:prstGeom prst="rect">
                            <a:avLst/>
                          </a:prstGeom>
                        </p:spPr>
                      </p:pic>
                    </p:oleObj>
                  </mc:Fallback>
                </mc:AlternateContent>
              </a:graphicData>
            </a:graphic>
          </p:graphicFrame>
        </p:grpSp>
        <p:cxnSp>
          <p:nvCxnSpPr>
            <p:cNvPr id="7" name="直接连接符 6"/>
            <p:cNvCxnSpPr/>
            <p:nvPr/>
          </p:nvCxnSpPr>
          <p:spPr>
            <a:xfrm>
              <a:off x="1770348" y="3337729"/>
              <a:ext cx="5472608" cy="598761"/>
            </a:xfrm>
            <a:prstGeom prst="line">
              <a:avLst/>
            </a:prstGeom>
            <a:ln>
              <a:solidFill>
                <a:srgbClr val="0000FF"/>
              </a:solidFill>
            </a:ln>
          </p:spPr>
          <p:style>
            <a:lnRef idx="3">
              <a:schemeClr val="accent1"/>
            </a:lnRef>
            <a:fillRef idx="0">
              <a:schemeClr val="accent1"/>
            </a:fillRef>
            <a:effectRef idx="2">
              <a:schemeClr val="accent1"/>
            </a:effectRef>
            <a:fontRef idx="minor">
              <a:schemeClr val="tx1"/>
            </a:fontRef>
          </p:style>
        </p:cxnSp>
        <p:sp>
          <p:nvSpPr>
            <p:cNvPr id="8" name="任意多边形 7"/>
            <p:cNvSpPr/>
            <p:nvPr/>
          </p:nvSpPr>
          <p:spPr>
            <a:xfrm>
              <a:off x="1741714" y="3604538"/>
              <a:ext cx="4867943" cy="2192464"/>
            </a:xfrm>
            <a:custGeom>
              <a:avLst/>
              <a:gdLst>
                <a:gd name="connsiteX0" fmla="*/ 0 w 4971953"/>
                <a:gd name="connsiteY0" fmla="*/ 0 h 2416751"/>
                <a:gd name="connsiteX1" fmla="*/ 1730829 w 4971953"/>
                <a:gd name="connsiteY1" fmla="*/ 185057 h 2416751"/>
                <a:gd name="connsiteX2" fmla="*/ 3581400 w 4971953"/>
                <a:gd name="connsiteY2" fmla="*/ 990600 h 2416751"/>
                <a:gd name="connsiteX3" fmla="*/ 4811486 w 4971953"/>
                <a:gd name="connsiteY3" fmla="*/ 2253343 h 2416751"/>
                <a:gd name="connsiteX4" fmla="*/ 4920343 w 4971953"/>
                <a:gd name="connsiteY4" fmla="*/ 2362200 h 2416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1953" h="2416751">
                  <a:moveTo>
                    <a:pt x="0" y="0"/>
                  </a:moveTo>
                  <a:cubicBezTo>
                    <a:pt x="566964" y="9978"/>
                    <a:pt x="1133929" y="19957"/>
                    <a:pt x="1730829" y="185057"/>
                  </a:cubicBezTo>
                  <a:cubicBezTo>
                    <a:pt x="2327729" y="350157"/>
                    <a:pt x="3067957" y="645886"/>
                    <a:pt x="3581400" y="990600"/>
                  </a:cubicBezTo>
                  <a:cubicBezTo>
                    <a:pt x="4094843" y="1335314"/>
                    <a:pt x="4588329" y="2024743"/>
                    <a:pt x="4811486" y="2253343"/>
                  </a:cubicBezTo>
                  <a:cubicBezTo>
                    <a:pt x="5034643" y="2481943"/>
                    <a:pt x="4977493" y="2422071"/>
                    <a:pt x="4920343" y="2362200"/>
                  </a:cubicBezTo>
                </a:path>
              </a:pathLst>
            </a:custGeom>
            <a:noFill/>
            <a:ln w="28575">
              <a:solidFill>
                <a:srgbClr val="00B0F0"/>
              </a:solidFill>
              <a:prstDash val="sysDot"/>
            </a:ln>
            <a:effectLst>
              <a:glow rad="101600">
                <a:srgbClr val="FFC000">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5292080" y="2492896"/>
              <a:ext cx="1382925" cy="404143"/>
            </a:xfrm>
            <a:prstGeom prst="rect">
              <a:avLst/>
            </a:prstGeom>
            <a:solidFill>
              <a:srgbClr val="0000FF"/>
            </a:solidFill>
          </p:spPr>
          <p:txBody>
            <a:bodyPr wrap="square" rtlCol="0">
              <a:spAutoFit/>
            </a:bodyPr>
            <a:lstStyle/>
            <a:p>
              <a:r>
                <a:rPr lang="zh-CN" altLang="en-US" dirty="0">
                  <a:solidFill>
                    <a:schemeClr val="bg1"/>
                  </a:solidFill>
                  <a:latin typeface="Adobe Jenson Pro" pitchFamily="18" charset="0"/>
                  <a:ea typeface="Adobe 黑体 Std R" pitchFamily="34" charset="-122"/>
                </a:rPr>
                <a:t>低久期债券</a:t>
              </a:r>
            </a:p>
          </p:txBody>
        </p:sp>
        <p:cxnSp>
          <p:nvCxnSpPr>
            <p:cNvPr id="10" name="直接箭头连接符 9"/>
            <p:cNvCxnSpPr>
              <a:stCxn id="9" idx="2"/>
            </p:cNvCxnSpPr>
            <p:nvPr/>
          </p:nvCxnSpPr>
          <p:spPr>
            <a:xfrm flipH="1">
              <a:off x="5436098" y="2897039"/>
              <a:ext cx="547445" cy="819124"/>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743183" y="4724008"/>
              <a:ext cx="1144995" cy="404143"/>
            </a:xfrm>
            <a:prstGeom prst="rect">
              <a:avLst/>
            </a:prstGeom>
            <a:solidFill>
              <a:srgbClr val="00B0F0"/>
            </a:solidFill>
          </p:spPr>
          <p:txBody>
            <a:bodyPr wrap="square" rtlCol="0">
              <a:spAutoFit/>
            </a:bodyPr>
            <a:lstStyle/>
            <a:p>
              <a:r>
                <a:rPr lang="zh-CN" altLang="en-US" dirty="0">
                  <a:solidFill>
                    <a:schemeClr val="bg1"/>
                  </a:solidFill>
                  <a:latin typeface="Adobe Jenson Pro" pitchFamily="18" charset="0"/>
                  <a:ea typeface="Adobe 黑体 Std R" pitchFamily="34" charset="-122"/>
                </a:rPr>
                <a:t>期货价格</a:t>
              </a:r>
            </a:p>
          </p:txBody>
        </p:sp>
        <p:cxnSp>
          <p:nvCxnSpPr>
            <p:cNvPr id="14" name="直接箭头连接符 13"/>
            <p:cNvCxnSpPr/>
            <p:nvPr/>
          </p:nvCxnSpPr>
          <p:spPr>
            <a:xfrm flipV="1">
              <a:off x="3434645" y="4077072"/>
              <a:ext cx="453533" cy="623698"/>
            </a:xfrm>
            <a:prstGeom prst="straightConnector1">
              <a:avLst/>
            </a:prstGeom>
            <a:ln w="19050">
              <a:solidFill>
                <a:srgbClr val="00B0F0"/>
              </a:solidFill>
              <a:tailEnd type="arrow"/>
            </a:ln>
          </p:spPr>
          <p:style>
            <a:lnRef idx="1">
              <a:schemeClr val="accent1"/>
            </a:lnRef>
            <a:fillRef idx="0">
              <a:schemeClr val="accent1"/>
            </a:fillRef>
            <a:effectRef idx="0">
              <a:schemeClr val="accent1"/>
            </a:effectRef>
            <a:fontRef idx="minor">
              <a:schemeClr val="tx1"/>
            </a:fontRef>
          </p:style>
        </p:cxnSp>
      </p:grpSp>
      <p:cxnSp>
        <p:nvCxnSpPr>
          <p:cNvPr id="25" name="直接箭头连接符 24"/>
          <p:cNvCxnSpPr/>
          <p:nvPr/>
        </p:nvCxnSpPr>
        <p:spPr>
          <a:xfrm>
            <a:off x="6744072" y="5202025"/>
            <a:ext cx="0" cy="104735"/>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p:nvPr/>
        </p:nvCxnSpPr>
        <p:spPr>
          <a:xfrm>
            <a:off x="4330072" y="3808429"/>
            <a:ext cx="0" cy="284988"/>
          </a:xfrm>
          <a:prstGeom prst="straightConnector1">
            <a:avLst/>
          </a:prstGeom>
          <a:ln w="28575">
            <a:solidFill>
              <a:schemeClr val="accent2">
                <a:lumMod val="75000"/>
              </a:schemeClr>
            </a:solidFill>
            <a:prstDash val="sys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p:nvPr/>
        </p:nvCxnSpPr>
        <p:spPr>
          <a:xfrm>
            <a:off x="5519936" y="3884823"/>
            <a:ext cx="0" cy="563714"/>
          </a:xfrm>
          <a:prstGeom prst="straightConnector1">
            <a:avLst/>
          </a:prstGeom>
          <a:ln w="38100">
            <a:solidFill>
              <a:srgbClr val="002060"/>
            </a:solidFill>
            <a:prstDash val="sys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p:nvPr/>
        </p:nvCxnSpPr>
        <p:spPr>
          <a:xfrm>
            <a:off x="6789897" y="4050654"/>
            <a:ext cx="0" cy="1386019"/>
          </a:xfrm>
          <a:prstGeom prst="straightConnector1">
            <a:avLst/>
          </a:prstGeom>
          <a:ln w="38100">
            <a:solidFill>
              <a:schemeClr val="accent6">
                <a:lumMod val="75000"/>
              </a:schemeClr>
            </a:solidFill>
            <a:prstDash val="sysDash"/>
            <a:headEnd type="arrow"/>
            <a:tailEnd type="arrow"/>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6888088" y="903163"/>
            <a:ext cx="3643338" cy="2298158"/>
            <a:chOff x="5500694" y="1643050"/>
            <a:chExt cx="3643338" cy="2298158"/>
          </a:xfrm>
        </p:grpSpPr>
        <p:cxnSp>
          <p:nvCxnSpPr>
            <p:cNvPr id="35" name="直接箭头连接符 34"/>
            <p:cNvCxnSpPr/>
            <p:nvPr/>
          </p:nvCxnSpPr>
          <p:spPr>
            <a:xfrm rot="16200000" flipV="1">
              <a:off x="5179223" y="2607464"/>
              <a:ext cx="1928826"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a:off x="6134111" y="3571876"/>
              <a:ext cx="2484000" cy="79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8031496" y="3571876"/>
              <a:ext cx="1112536" cy="369332"/>
            </a:xfrm>
            <a:prstGeom prst="rect">
              <a:avLst/>
            </a:prstGeom>
            <a:noFill/>
          </p:spPr>
          <p:txBody>
            <a:bodyPr wrap="square" rtlCol="0">
              <a:spAutoFit/>
            </a:bodyPr>
            <a:lstStyle/>
            <a:p>
              <a:r>
                <a:rPr lang="zh-CN" altLang="en-US" dirty="0">
                  <a:latin typeface="楷体_GB2312" pitchFamily="49" charset="-122"/>
                  <a:ea typeface="楷体_GB2312" pitchFamily="49" charset="-122"/>
                </a:rPr>
                <a:t>收益率</a:t>
              </a:r>
            </a:p>
          </p:txBody>
        </p:sp>
        <p:sp>
          <p:nvSpPr>
            <p:cNvPr id="38" name="TextBox 37"/>
            <p:cNvSpPr txBox="1"/>
            <p:nvPr/>
          </p:nvSpPr>
          <p:spPr>
            <a:xfrm>
              <a:off x="5500694" y="1643050"/>
              <a:ext cx="642942" cy="369332"/>
            </a:xfrm>
            <a:prstGeom prst="rect">
              <a:avLst/>
            </a:prstGeom>
            <a:noFill/>
          </p:spPr>
          <p:txBody>
            <a:bodyPr wrap="square" rtlCol="0">
              <a:spAutoFit/>
            </a:bodyPr>
            <a:lstStyle/>
            <a:p>
              <a:r>
                <a:rPr lang="zh-CN" altLang="en-US" dirty="0">
                  <a:latin typeface="楷体_GB2312" pitchFamily="49" charset="-122"/>
                  <a:ea typeface="楷体_GB2312" pitchFamily="49" charset="-122"/>
                </a:rPr>
                <a:t>基差</a:t>
              </a:r>
            </a:p>
          </p:txBody>
        </p:sp>
        <p:sp>
          <p:nvSpPr>
            <p:cNvPr id="41" name="任意多边形 40"/>
            <p:cNvSpPr/>
            <p:nvPr/>
          </p:nvSpPr>
          <p:spPr>
            <a:xfrm>
              <a:off x="6305550" y="2066925"/>
              <a:ext cx="1971675" cy="1352550"/>
            </a:xfrm>
            <a:custGeom>
              <a:avLst/>
              <a:gdLst>
                <a:gd name="connsiteX0" fmla="*/ 0 w 1971675"/>
                <a:gd name="connsiteY0" fmla="*/ 1352550 h 1352550"/>
                <a:gd name="connsiteX1" fmla="*/ 1057275 w 1971675"/>
                <a:gd name="connsiteY1" fmla="*/ 1076325 h 1352550"/>
                <a:gd name="connsiteX2" fmla="*/ 1971675 w 1971675"/>
                <a:gd name="connsiteY2" fmla="*/ 0 h 1352550"/>
                <a:gd name="connsiteX3" fmla="*/ 1971675 w 1971675"/>
                <a:gd name="connsiteY3" fmla="*/ 0 h 1352550"/>
              </a:gdLst>
              <a:ahLst/>
              <a:cxnLst>
                <a:cxn ang="0">
                  <a:pos x="connsiteX0" y="connsiteY0"/>
                </a:cxn>
                <a:cxn ang="0">
                  <a:pos x="connsiteX1" y="connsiteY1"/>
                </a:cxn>
                <a:cxn ang="0">
                  <a:pos x="connsiteX2" y="connsiteY2"/>
                </a:cxn>
                <a:cxn ang="0">
                  <a:pos x="connsiteX3" y="connsiteY3"/>
                </a:cxn>
              </a:cxnLst>
              <a:rect l="l" t="t" r="r" b="b"/>
              <a:pathLst>
                <a:path w="1971675" h="1352550">
                  <a:moveTo>
                    <a:pt x="0" y="1352550"/>
                  </a:moveTo>
                  <a:cubicBezTo>
                    <a:pt x="364331" y="1327150"/>
                    <a:pt x="728662" y="1301750"/>
                    <a:pt x="1057275" y="1076325"/>
                  </a:cubicBezTo>
                  <a:cubicBezTo>
                    <a:pt x="1385888" y="850900"/>
                    <a:pt x="1971675" y="0"/>
                    <a:pt x="1971675" y="0"/>
                  </a:cubicBezTo>
                  <a:lnTo>
                    <a:pt x="1971675" y="0"/>
                  </a:lnTo>
                </a:path>
              </a:pathLst>
            </a:custGeom>
            <a:ln w="2540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Tree>
    <p:extLst>
      <p:ext uri="{BB962C8B-B14F-4D97-AF65-F5344CB8AC3E}">
        <p14:creationId xmlns:p14="http://schemas.microsoft.com/office/powerpoint/2010/main" val="15723726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kern="1200" dirty="0"/>
              <a:t> 中久期基差交易</a:t>
            </a:r>
            <a:endParaRPr lang="zh-CN" altLang="en-US" dirty="0"/>
          </a:p>
        </p:txBody>
      </p:sp>
      <p:sp>
        <p:nvSpPr>
          <p:cNvPr id="3" name="内容占位符 2"/>
          <p:cNvSpPr>
            <a:spLocks noGrp="1"/>
          </p:cNvSpPr>
          <p:nvPr>
            <p:ph idx="1"/>
          </p:nvPr>
        </p:nvSpPr>
        <p:spPr/>
        <p:txBody>
          <a:bodyPr/>
          <a:lstStyle/>
          <a:p>
            <a:endParaRPr lang="zh-CN" altLang="en-US" dirty="0"/>
          </a:p>
        </p:txBody>
      </p:sp>
      <p:sp>
        <p:nvSpPr>
          <p:cNvPr id="4" name="灯片编号占位符 3"/>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defRPr/>
            </a:pPr>
            <a:fld id="{0C913308-F349-4B6D-A68A-DD1791B4A57B}" type="slidenum">
              <a:rPr lang="zh-CN" altLang="en-US" smtClean="0"/>
              <a:pPr>
                <a:defRPr/>
              </a:pPr>
              <a:t>71</a:t>
            </a:fld>
            <a:endParaRPr lang="en-US" altLang="zh-CN"/>
          </a:p>
        </p:txBody>
      </p:sp>
      <p:grpSp>
        <p:nvGrpSpPr>
          <p:cNvPr id="5" name="组合 4"/>
          <p:cNvGrpSpPr/>
          <p:nvPr/>
        </p:nvGrpSpPr>
        <p:grpSpPr>
          <a:xfrm>
            <a:off x="1631504" y="1916832"/>
            <a:ext cx="7344816" cy="4136269"/>
            <a:chOff x="940023" y="1490349"/>
            <a:chExt cx="7425345" cy="4526129"/>
          </a:xfrm>
        </p:grpSpPr>
        <p:grpSp>
          <p:nvGrpSpPr>
            <p:cNvPr id="6" name="组合 5"/>
            <p:cNvGrpSpPr/>
            <p:nvPr/>
          </p:nvGrpSpPr>
          <p:grpSpPr>
            <a:xfrm>
              <a:off x="940023" y="1490349"/>
              <a:ext cx="7425345" cy="4526129"/>
              <a:chOff x="18998" y="1449452"/>
              <a:chExt cx="7425345" cy="4526129"/>
            </a:xfrm>
          </p:grpSpPr>
          <p:grpSp>
            <p:nvGrpSpPr>
              <p:cNvPr id="15" name="组合 14"/>
              <p:cNvGrpSpPr/>
              <p:nvPr/>
            </p:nvGrpSpPr>
            <p:grpSpPr>
              <a:xfrm>
                <a:off x="539552" y="1628800"/>
                <a:ext cx="6157192" cy="4311188"/>
                <a:chOff x="323528" y="1628800"/>
                <a:chExt cx="6157192" cy="4311188"/>
              </a:xfrm>
            </p:grpSpPr>
            <p:cxnSp>
              <p:nvCxnSpPr>
                <p:cNvPr id="20" name="直接箭头连接符 19"/>
                <p:cNvCxnSpPr/>
                <p:nvPr/>
              </p:nvCxnSpPr>
              <p:spPr>
                <a:xfrm flipV="1">
                  <a:off x="323528" y="1628800"/>
                  <a:ext cx="0" cy="4311188"/>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21" name="直接箭头连接符 20"/>
                <p:cNvCxnSpPr/>
                <p:nvPr/>
              </p:nvCxnSpPr>
              <p:spPr>
                <a:xfrm>
                  <a:off x="323528" y="5939988"/>
                  <a:ext cx="6157192" cy="0"/>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22" name="直接连接符 21"/>
                <p:cNvCxnSpPr/>
                <p:nvPr/>
              </p:nvCxnSpPr>
              <p:spPr>
                <a:xfrm>
                  <a:off x="633299" y="2767572"/>
                  <a:ext cx="5609964" cy="2276715"/>
                </a:xfrm>
                <a:prstGeom prst="line">
                  <a:avLst/>
                </a:prstGeom>
                <a:ln>
                  <a:solidFill>
                    <a:srgbClr val="006633"/>
                  </a:solidFill>
                </a:ln>
              </p:spPr>
              <p:style>
                <a:lnRef idx="3">
                  <a:schemeClr val="accent6"/>
                </a:lnRef>
                <a:fillRef idx="0">
                  <a:schemeClr val="accent6"/>
                </a:fillRef>
                <a:effectRef idx="2">
                  <a:schemeClr val="accent6"/>
                </a:effectRef>
                <a:fontRef idx="minor">
                  <a:schemeClr val="tx1"/>
                </a:fontRef>
              </p:style>
            </p:cxnSp>
            <p:cxnSp>
              <p:nvCxnSpPr>
                <p:cNvPr id="23" name="直接连接符 22"/>
                <p:cNvCxnSpPr/>
                <p:nvPr/>
              </p:nvCxnSpPr>
              <p:spPr>
                <a:xfrm>
                  <a:off x="2138807" y="2066611"/>
                  <a:ext cx="3600400" cy="3689493"/>
                </a:xfrm>
                <a:prstGeom prst="line">
                  <a:avLst/>
                </a:prstGeom>
                <a:ln w="28575">
                  <a:solidFill>
                    <a:schemeClr val="bg1">
                      <a:lumMod val="65000"/>
                    </a:schemeClr>
                  </a:solidFill>
                  <a:prstDash val="lgDash"/>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6724263" y="5571438"/>
                <a:ext cx="720080" cy="404143"/>
              </a:xfrm>
              <a:prstGeom prst="rect">
                <a:avLst/>
              </a:prstGeom>
              <a:noFill/>
            </p:spPr>
            <p:txBody>
              <a:bodyPr wrap="square" rtlCol="0">
                <a:spAutoFit/>
              </a:bodyPr>
              <a:lstStyle/>
              <a:p>
                <a:r>
                  <a:rPr lang="en-US" altLang="zh-CN" b="1" dirty="0">
                    <a:latin typeface="Adobe Jenson Pro" pitchFamily="18" charset="0"/>
                  </a:rPr>
                  <a:t>YTM</a:t>
                </a:r>
                <a:endParaRPr lang="zh-CN" altLang="en-US" b="1" dirty="0">
                  <a:latin typeface="Adobe Jenson Pro" pitchFamily="18" charset="0"/>
                </a:endParaRPr>
              </a:p>
            </p:txBody>
          </p:sp>
          <p:graphicFrame>
            <p:nvGraphicFramePr>
              <p:cNvPr id="19" name="对象 18"/>
              <p:cNvGraphicFramePr>
                <a:graphicFrameLocks noChangeAspect="1"/>
              </p:cNvGraphicFramePr>
              <p:nvPr/>
            </p:nvGraphicFramePr>
            <p:xfrm>
              <a:off x="18998" y="1449452"/>
              <a:ext cx="504056" cy="781287"/>
            </p:xfrm>
            <a:graphic>
              <a:graphicData uri="http://schemas.openxmlformats.org/presentationml/2006/ole">
                <mc:AlternateContent xmlns:mc="http://schemas.openxmlformats.org/markup-compatibility/2006">
                  <mc:Choice xmlns:v="urn:schemas-microsoft-com:vml" Requires="v">
                    <p:oleObj name="Equation" r:id="rId2" imgW="253800" imgH="393480" progId="Equation.DSMT4">
                      <p:embed/>
                    </p:oleObj>
                  </mc:Choice>
                  <mc:Fallback>
                    <p:oleObj name="Equation" r:id="rId2" imgW="253800" imgH="393480" progId="Equation.DSMT4">
                      <p:embed/>
                      <p:pic>
                        <p:nvPicPr>
                          <p:cNvPr id="19" name="对象 18"/>
                          <p:cNvPicPr/>
                          <p:nvPr/>
                        </p:nvPicPr>
                        <p:blipFill>
                          <a:blip r:embed="rId3"/>
                          <a:stretch>
                            <a:fillRect/>
                          </a:stretch>
                        </p:blipFill>
                        <p:spPr>
                          <a:xfrm>
                            <a:off x="18998" y="1449452"/>
                            <a:ext cx="504056" cy="781287"/>
                          </a:xfrm>
                          <a:prstGeom prst="rect">
                            <a:avLst/>
                          </a:prstGeom>
                        </p:spPr>
                      </p:pic>
                    </p:oleObj>
                  </mc:Fallback>
                </mc:AlternateContent>
              </a:graphicData>
            </a:graphic>
          </p:graphicFrame>
        </p:grpSp>
        <p:cxnSp>
          <p:nvCxnSpPr>
            <p:cNvPr id="7" name="直接连接符 6"/>
            <p:cNvCxnSpPr/>
            <p:nvPr/>
          </p:nvCxnSpPr>
          <p:spPr>
            <a:xfrm>
              <a:off x="1770348" y="3337729"/>
              <a:ext cx="5472608" cy="598761"/>
            </a:xfrm>
            <a:prstGeom prst="line">
              <a:avLst/>
            </a:prstGeom>
            <a:ln>
              <a:solidFill>
                <a:schemeClr val="bg1">
                  <a:lumMod val="65000"/>
                </a:schemeClr>
              </a:solidFill>
            </a:ln>
          </p:spPr>
          <p:style>
            <a:lnRef idx="3">
              <a:schemeClr val="accent1"/>
            </a:lnRef>
            <a:fillRef idx="0">
              <a:schemeClr val="accent1"/>
            </a:fillRef>
            <a:effectRef idx="2">
              <a:schemeClr val="accent1"/>
            </a:effectRef>
            <a:fontRef idx="minor">
              <a:schemeClr val="tx1"/>
            </a:fontRef>
          </p:style>
        </p:cxnSp>
        <p:sp>
          <p:nvSpPr>
            <p:cNvPr id="8" name="任意多边形 7"/>
            <p:cNvSpPr/>
            <p:nvPr/>
          </p:nvSpPr>
          <p:spPr>
            <a:xfrm>
              <a:off x="1741714" y="3604538"/>
              <a:ext cx="4867943" cy="2192464"/>
            </a:xfrm>
            <a:custGeom>
              <a:avLst/>
              <a:gdLst>
                <a:gd name="connsiteX0" fmla="*/ 0 w 4971953"/>
                <a:gd name="connsiteY0" fmla="*/ 0 h 2416751"/>
                <a:gd name="connsiteX1" fmla="*/ 1730829 w 4971953"/>
                <a:gd name="connsiteY1" fmla="*/ 185057 h 2416751"/>
                <a:gd name="connsiteX2" fmla="*/ 3581400 w 4971953"/>
                <a:gd name="connsiteY2" fmla="*/ 990600 h 2416751"/>
                <a:gd name="connsiteX3" fmla="*/ 4811486 w 4971953"/>
                <a:gd name="connsiteY3" fmla="*/ 2253343 h 2416751"/>
                <a:gd name="connsiteX4" fmla="*/ 4920343 w 4971953"/>
                <a:gd name="connsiteY4" fmla="*/ 2362200 h 2416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1953" h="2416751">
                  <a:moveTo>
                    <a:pt x="0" y="0"/>
                  </a:moveTo>
                  <a:cubicBezTo>
                    <a:pt x="566964" y="9978"/>
                    <a:pt x="1133929" y="19957"/>
                    <a:pt x="1730829" y="185057"/>
                  </a:cubicBezTo>
                  <a:cubicBezTo>
                    <a:pt x="2327729" y="350157"/>
                    <a:pt x="3067957" y="645886"/>
                    <a:pt x="3581400" y="990600"/>
                  </a:cubicBezTo>
                  <a:cubicBezTo>
                    <a:pt x="4094843" y="1335314"/>
                    <a:pt x="4588329" y="2024743"/>
                    <a:pt x="4811486" y="2253343"/>
                  </a:cubicBezTo>
                  <a:cubicBezTo>
                    <a:pt x="5034643" y="2481943"/>
                    <a:pt x="4977493" y="2422071"/>
                    <a:pt x="4920343" y="2362200"/>
                  </a:cubicBezTo>
                </a:path>
              </a:pathLst>
            </a:custGeom>
            <a:noFill/>
            <a:ln w="28575">
              <a:solidFill>
                <a:srgbClr val="00B0F0"/>
              </a:solidFill>
              <a:prstDash val="sysDot"/>
            </a:ln>
            <a:effectLst>
              <a:glow rad="101600">
                <a:srgbClr val="FFC000">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2051720" y="1701678"/>
              <a:ext cx="1382925" cy="404143"/>
            </a:xfrm>
            <a:prstGeom prst="rect">
              <a:avLst/>
            </a:prstGeom>
            <a:solidFill>
              <a:srgbClr val="006633"/>
            </a:solidFill>
            <a:ln>
              <a:solidFill>
                <a:srgbClr val="006633"/>
              </a:solidFill>
            </a:ln>
          </p:spPr>
          <p:txBody>
            <a:bodyPr wrap="square" rtlCol="0">
              <a:spAutoFit/>
            </a:bodyPr>
            <a:lstStyle/>
            <a:p>
              <a:r>
                <a:rPr lang="zh-CN" altLang="en-US" dirty="0">
                  <a:solidFill>
                    <a:schemeClr val="bg1"/>
                  </a:solidFill>
                  <a:latin typeface="Adobe Jenson Pro" pitchFamily="18" charset="0"/>
                  <a:ea typeface="Adobe 黑体 Std R" pitchFamily="34" charset="-122"/>
                </a:rPr>
                <a:t>中久期债券</a:t>
              </a:r>
            </a:p>
          </p:txBody>
        </p:sp>
        <p:cxnSp>
          <p:nvCxnSpPr>
            <p:cNvPr id="12" name="直接箭头连接符 11"/>
            <p:cNvCxnSpPr>
              <a:stCxn id="11" idx="2"/>
            </p:cNvCxnSpPr>
            <p:nvPr/>
          </p:nvCxnSpPr>
          <p:spPr>
            <a:xfrm flipH="1">
              <a:off x="2195738" y="2105821"/>
              <a:ext cx="547444" cy="819124"/>
            </a:xfrm>
            <a:prstGeom prst="straightConnector1">
              <a:avLst/>
            </a:prstGeom>
            <a:ln w="19050">
              <a:solidFill>
                <a:srgbClr val="006633"/>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743183" y="4724008"/>
              <a:ext cx="1144995" cy="404143"/>
            </a:xfrm>
            <a:prstGeom prst="rect">
              <a:avLst/>
            </a:prstGeom>
            <a:solidFill>
              <a:srgbClr val="00B0F0"/>
            </a:solidFill>
          </p:spPr>
          <p:txBody>
            <a:bodyPr wrap="square" rtlCol="0">
              <a:spAutoFit/>
            </a:bodyPr>
            <a:lstStyle/>
            <a:p>
              <a:r>
                <a:rPr lang="zh-CN" altLang="en-US" dirty="0">
                  <a:solidFill>
                    <a:schemeClr val="bg1"/>
                  </a:solidFill>
                  <a:latin typeface="Adobe Jenson Pro" pitchFamily="18" charset="0"/>
                  <a:ea typeface="Adobe 黑体 Std R" pitchFamily="34" charset="-122"/>
                </a:rPr>
                <a:t>期货价格</a:t>
              </a:r>
            </a:p>
          </p:txBody>
        </p:sp>
        <p:cxnSp>
          <p:nvCxnSpPr>
            <p:cNvPr id="14" name="直接箭头连接符 13"/>
            <p:cNvCxnSpPr/>
            <p:nvPr/>
          </p:nvCxnSpPr>
          <p:spPr>
            <a:xfrm flipV="1">
              <a:off x="3434645" y="4077072"/>
              <a:ext cx="453533" cy="623698"/>
            </a:xfrm>
            <a:prstGeom prst="straightConnector1">
              <a:avLst/>
            </a:prstGeom>
            <a:ln w="19050">
              <a:solidFill>
                <a:srgbClr val="00B0F0"/>
              </a:solidFill>
              <a:tailEnd type="arrow"/>
            </a:ln>
          </p:spPr>
          <p:style>
            <a:lnRef idx="1">
              <a:schemeClr val="accent1"/>
            </a:lnRef>
            <a:fillRef idx="0">
              <a:schemeClr val="accent1"/>
            </a:fillRef>
            <a:effectRef idx="0">
              <a:schemeClr val="accent1"/>
            </a:effectRef>
            <a:fontRef idx="minor">
              <a:schemeClr val="tx1"/>
            </a:fontRef>
          </p:style>
        </p:cxnSp>
      </p:grpSp>
      <p:cxnSp>
        <p:nvCxnSpPr>
          <p:cNvPr id="25" name="直接箭头连接符 24"/>
          <p:cNvCxnSpPr/>
          <p:nvPr/>
        </p:nvCxnSpPr>
        <p:spPr>
          <a:xfrm>
            <a:off x="6744072" y="5202025"/>
            <a:ext cx="0" cy="104735"/>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p:nvPr/>
        </p:nvCxnSpPr>
        <p:spPr>
          <a:xfrm>
            <a:off x="5375920" y="4166680"/>
            <a:ext cx="0" cy="284988"/>
          </a:xfrm>
          <a:prstGeom prst="straightConnector1">
            <a:avLst/>
          </a:prstGeom>
          <a:ln w="28575">
            <a:solidFill>
              <a:srgbClr val="000000"/>
            </a:solidFill>
            <a:prstDash val="sys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p:nvPr/>
        </p:nvCxnSpPr>
        <p:spPr>
          <a:xfrm>
            <a:off x="7111368" y="4909679"/>
            <a:ext cx="0" cy="774090"/>
          </a:xfrm>
          <a:prstGeom prst="straightConnector1">
            <a:avLst/>
          </a:prstGeom>
          <a:ln w="38100">
            <a:solidFill>
              <a:srgbClr val="002060"/>
            </a:solidFill>
            <a:prstDash val="sysDash"/>
            <a:headEnd type="arrow"/>
            <a:tailEnd type="arrow"/>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p:nvPr/>
        </p:nvCxnSpPr>
        <p:spPr>
          <a:xfrm>
            <a:off x="2639616" y="3185670"/>
            <a:ext cx="0" cy="693010"/>
          </a:xfrm>
          <a:prstGeom prst="straightConnector1">
            <a:avLst/>
          </a:prstGeom>
          <a:ln w="38100">
            <a:solidFill>
              <a:schemeClr val="accent6">
                <a:lumMod val="75000"/>
              </a:schemeClr>
            </a:solidFill>
            <a:prstDash val="sysDash"/>
            <a:headEnd type="arrow"/>
            <a:tailEnd type="arrow"/>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7015831" y="982383"/>
            <a:ext cx="3643338" cy="2298158"/>
            <a:chOff x="5500694" y="1643050"/>
            <a:chExt cx="3643338" cy="2298158"/>
          </a:xfrm>
        </p:grpSpPr>
        <p:cxnSp>
          <p:nvCxnSpPr>
            <p:cNvPr id="45" name="直接箭头连接符 44"/>
            <p:cNvCxnSpPr/>
            <p:nvPr/>
          </p:nvCxnSpPr>
          <p:spPr>
            <a:xfrm rot="16200000" flipV="1">
              <a:off x="5179223" y="2607464"/>
              <a:ext cx="1928826"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0" name="直接箭头连接符 49"/>
            <p:cNvCxnSpPr/>
            <p:nvPr/>
          </p:nvCxnSpPr>
          <p:spPr>
            <a:xfrm>
              <a:off x="6134111" y="3571876"/>
              <a:ext cx="2484000" cy="79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8031496" y="3571876"/>
              <a:ext cx="1112536" cy="369332"/>
            </a:xfrm>
            <a:prstGeom prst="rect">
              <a:avLst/>
            </a:prstGeom>
            <a:noFill/>
          </p:spPr>
          <p:txBody>
            <a:bodyPr wrap="square" rtlCol="0">
              <a:spAutoFit/>
            </a:bodyPr>
            <a:lstStyle/>
            <a:p>
              <a:r>
                <a:rPr lang="zh-CN" altLang="en-US" dirty="0">
                  <a:latin typeface="楷体_GB2312" pitchFamily="49" charset="-122"/>
                  <a:ea typeface="楷体_GB2312" pitchFamily="49" charset="-122"/>
                </a:rPr>
                <a:t>收益率</a:t>
              </a:r>
            </a:p>
          </p:txBody>
        </p:sp>
        <p:sp>
          <p:nvSpPr>
            <p:cNvPr id="53" name="TextBox 52"/>
            <p:cNvSpPr txBox="1"/>
            <p:nvPr/>
          </p:nvSpPr>
          <p:spPr>
            <a:xfrm>
              <a:off x="5500694" y="1643050"/>
              <a:ext cx="642942" cy="369332"/>
            </a:xfrm>
            <a:prstGeom prst="rect">
              <a:avLst/>
            </a:prstGeom>
            <a:noFill/>
          </p:spPr>
          <p:txBody>
            <a:bodyPr wrap="square" rtlCol="0">
              <a:spAutoFit/>
            </a:bodyPr>
            <a:lstStyle/>
            <a:p>
              <a:r>
                <a:rPr lang="zh-CN" altLang="en-US" dirty="0">
                  <a:latin typeface="楷体_GB2312" pitchFamily="49" charset="-122"/>
                  <a:ea typeface="楷体_GB2312" pitchFamily="49" charset="-122"/>
                </a:rPr>
                <a:t>基差</a:t>
              </a:r>
            </a:p>
          </p:txBody>
        </p:sp>
      </p:grpSp>
      <p:sp>
        <p:nvSpPr>
          <p:cNvPr id="56" name="任意多边形 55"/>
          <p:cNvSpPr/>
          <p:nvPr/>
        </p:nvSpPr>
        <p:spPr>
          <a:xfrm>
            <a:off x="8015964" y="1268135"/>
            <a:ext cx="1743075" cy="1408112"/>
          </a:xfrm>
          <a:custGeom>
            <a:avLst/>
            <a:gdLst>
              <a:gd name="connsiteX0" fmla="*/ 0 w 1743075"/>
              <a:gd name="connsiteY0" fmla="*/ 0 h 1408112"/>
              <a:gd name="connsiteX1" fmla="*/ 857250 w 1743075"/>
              <a:gd name="connsiteY1" fmla="*/ 1400175 h 1408112"/>
              <a:gd name="connsiteX2" fmla="*/ 1743075 w 1743075"/>
              <a:gd name="connsiteY2" fmla="*/ 47625 h 1408112"/>
            </a:gdLst>
            <a:ahLst/>
            <a:cxnLst>
              <a:cxn ang="0">
                <a:pos x="connsiteX0" y="connsiteY0"/>
              </a:cxn>
              <a:cxn ang="0">
                <a:pos x="connsiteX1" y="connsiteY1"/>
              </a:cxn>
              <a:cxn ang="0">
                <a:pos x="connsiteX2" y="connsiteY2"/>
              </a:cxn>
            </a:cxnLst>
            <a:rect l="l" t="t" r="r" b="b"/>
            <a:pathLst>
              <a:path w="1743075" h="1408112">
                <a:moveTo>
                  <a:pt x="0" y="0"/>
                </a:moveTo>
                <a:cubicBezTo>
                  <a:pt x="283369" y="696119"/>
                  <a:pt x="566738" y="1392238"/>
                  <a:pt x="857250" y="1400175"/>
                </a:cubicBezTo>
                <a:cubicBezTo>
                  <a:pt x="1147762" y="1408112"/>
                  <a:pt x="1593850" y="269875"/>
                  <a:pt x="1743075" y="47625"/>
                </a:cubicBezTo>
              </a:path>
            </a:pathLst>
          </a:custGeom>
          <a:ln w="25400">
            <a:solidFill>
              <a:srgbClr val="00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extLst>
      <p:ext uri="{BB962C8B-B14F-4D97-AF65-F5344CB8AC3E}">
        <p14:creationId xmlns:p14="http://schemas.microsoft.com/office/powerpoint/2010/main" val="422039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09600" y="476672"/>
            <a:ext cx="9375080" cy="647700"/>
          </a:xfrm>
        </p:spPr>
        <p:txBody>
          <a:bodyPr/>
          <a:lstStyle/>
          <a:p>
            <a:r>
              <a:rPr lang="zh-CN" altLang="en-US" dirty="0"/>
              <a:t>基差交易的本质？</a:t>
            </a:r>
          </a:p>
        </p:txBody>
      </p:sp>
      <mc:AlternateContent xmlns:mc="http://schemas.openxmlformats.org/markup-compatibility/2006" xmlns:a14="http://schemas.microsoft.com/office/drawing/2010/main">
        <mc:Choice Requires="a14">
          <p:sp>
            <p:nvSpPr>
              <p:cNvPr id="3" name="内容占位符 2"/>
              <p:cNvSpPr>
                <a:spLocks noGrp="1"/>
              </p:cNvSpPr>
              <p:nvPr>
                <p:ph idx="1"/>
              </p:nvPr>
            </p:nvSpPr>
            <p:spPr/>
            <p:txBody>
              <a:bodyPr/>
              <a:lstStyle/>
              <a:p>
                <a:r>
                  <a:rPr lang="zh-CN" altLang="en-US" sz="2800" dirty="0">
                    <a:latin typeface="Adobe 黑体 Std R" pitchFamily="34" charset="-122"/>
                    <a:cs typeface="Times New Roman" pitchFamily="18" charset="0"/>
                  </a:rPr>
                  <a:t>基差</a:t>
                </a:r>
                <a:r>
                  <a:rPr lang="en-US" altLang="zh-CN" sz="2800" dirty="0">
                    <a:latin typeface="Adobe 黑体 Std R" pitchFamily="34" charset="-122"/>
                    <a:cs typeface="Times New Roman" pitchFamily="18" charset="0"/>
                  </a:rPr>
                  <a:t>= </a:t>
                </a:r>
                <a:r>
                  <a:rPr lang="zh-CN" altLang="en-US" sz="2800" dirty="0">
                    <a:latin typeface="Adobe 黑体 Std R" pitchFamily="34" charset="-122"/>
                    <a:cs typeface="Times New Roman" pitchFamily="18" charset="0"/>
                  </a:rPr>
                  <a:t>现券价格</a:t>
                </a:r>
                <a14:m>
                  <m:oMath xmlns:m="http://schemas.openxmlformats.org/officeDocument/2006/math">
                    <m:r>
                      <a:rPr lang="en-US" altLang="zh-CN" sz="2800" b="0" i="1" smtClean="0">
                        <a:latin typeface="Cambria Math" panose="02040503050406030204" pitchFamily="18" charset="0"/>
                        <a:cs typeface="Times New Roman" pitchFamily="18" charset="0"/>
                      </a:rPr>
                      <m:t>−</m:t>
                    </m:r>
                  </m:oMath>
                </a14:m>
                <a:r>
                  <a:rPr lang="zh-CN" altLang="en-US" sz="2800" dirty="0">
                    <a:latin typeface="Adobe 黑体 Std R" pitchFamily="34" charset="-122"/>
                    <a:cs typeface="Times New Roman" pitchFamily="18" charset="0"/>
                  </a:rPr>
                  <a:t>期货价格</a:t>
                </a:r>
                <a:r>
                  <a:rPr lang="en-US" altLang="zh-CN" sz="2800" dirty="0">
                    <a:latin typeface="Adobe 黑体 Std R" pitchFamily="34" charset="-122"/>
                    <a:cs typeface="Times New Roman" pitchFamily="18" charset="0"/>
                  </a:rPr>
                  <a:t>×</a:t>
                </a:r>
                <a:r>
                  <a:rPr lang="zh-CN" altLang="en-US" sz="2800" dirty="0">
                    <a:latin typeface="Adobe 黑体 Std R" pitchFamily="34" charset="-122"/>
                    <a:cs typeface="Times New Roman" pitchFamily="18" charset="0"/>
                  </a:rPr>
                  <a:t>转换因子</a:t>
                </a:r>
                <a:endParaRPr lang="en-US" altLang="zh-CN" sz="2800" dirty="0">
                  <a:latin typeface="Adobe 黑体 Std R" pitchFamily="34" charset="-122"/>
                  <a:cs typeface="Times New Roman" pitchFamily="18" charset="0"/>
                </a:endParaRPr>
              </a:p>
              <a:p>
                <a:r>
                  <a:rPr lang="en-US" altLang="zh-CN" sz="2800" dirty="0" err="1"/>
                  <a:t>CTD</a:t>
                </a:r>
                <a:r>
                  <a:rPr lang="zh-CN" altLang="en-US" sz="2800" dirty="0"/>
                  <a:t>券</a:t>
                </a:r>
                <a:r>
                  <a:rPr lang="zh-CN" altLang="zh-CN" sz="2800" dirty="0"/>
                  <a:t>基差</a:t>
                </a:r>
                <a:r>
                  <a:rPr lang="en-US" altLang="zh-CN" sz="2800" dirty="0">
                    <a:latin typeface="Adobe 黑体 Std R" pitchFamily="34" charset="-122"/>
                    <a:cs typeface="Times New Roman" pitchFamily="18" charset="0"/>
                  </a:rPr>
                  <a:t>=</a:t>
                </a:r>
                <a:r>
                  <a:rPr lang="zh-CN" altLang="zh-CN" sz="2800" dirty="0"/>
                  <a:t>持有收益＋期权价值</a:t>
                </a:r>
                <a:endParaRPr lang="en-US" altLang="zh-CN" sz="2800" dirty="0"/>
              </a:p>
              <a:p>
                <a:r>
                  <a:rPr lang="zh-CN" altLang="en-US" sz="2800" dirty="0"/>
                  <a:t>非</a:t>
                </a:r>
                <a:r>
                  <a:rPr lang="en-US" altLang="zh-CN" sz="2800" dirty="0" err="1"/>
                  <a:t>CTD</a:t>
                </a:r>
                <a:r>
                  <a:rPr lang="zh-CN" altLang="en-US" sz="2800" dirty="0"/>
                  <a:t>券</a:t>
                </a:r>
                <a:r>
                  <a:rPr lang="zh-CN" altLang="zh-CN" sz="2800" dirty="0"/>
                  <a:t>基差</a:t>
                </a:r>
                <a:r>
                  <a:rPr lang="en-US" altLang="zh-CN" sz="2800" dirty="0">
                    <a:latin typeface="Adobe 黑体 Std R" pitchFamily="34" charset="-122"/>
                    <a:cs typeface="Times New Roman" pitchFamily="18" charset="0"/>
                  </a:rPr>
                  <a:t>=</a:t>
                </a:r>
                <a:r>
                  <a:rPr lang="zh-CN" altLang="zh-CN" sz="2800" dirty="0"/>
                  <a:t>持有收益＋</a:t>
                </a:r>
                <a:r>
                  <a:rPr lang="en-US" altLang="zh-CN" sz="2800" dirty="0" err="1"/>
                  <a:t>BNOC</a:t>
                </a:r>
                <a:endParaRPr lang="en-US" altLang="zh-CN" sz="2800" dirty="0"/>
              </a:p>
              <a:p>
                <a:r>
                  <a:rPr lang="zh-CN" altLang="en-US" sz="2800" dirty="0"/>
                  <a:t>基差交易利润</a:t>
                </a:r>
                <a:r>
                  <a:rPr lang="en-US" altLang="zh-CN" sz="2800" dirty="0">
                    <a:latin typeface="Adobe 黑体 Std R" pitchFamily="34" charset="-122"/>
                    <a:cs typeface="Times New Roman" pitchFamily="18" charset="0"/>
                  </a:rPr>
                  <a:t>= </a:t>
                </a:r>
                <a:r>
                  <a:rPr lang="zh-CN" altLang="en-US" sz="2800" dirty="0">
                    <a:latin typeface="Adobe 黑体 Std R" pitchFamily="34" charset="-122"/>
                    <a:cs typeface="Times New Roman" pitchFamily="18" charset="0"/>
                  </a:rPr>
                  <a:t>基差变化＋交易期</a:t>
                </a:r>
                <a:r>
                  <a:rPr lang="zh-CN" altLang="zh-CN" sz="2800" dirty="0"/>
                  <a:t>持有收益</a:t>
                </a:r>
                <a:endParaRPr lang="en-US" altLang="zh-CN" sz="2800" dirty="0"/>
              </a:p>
              <a:p>
                <a:pPr marL="0" indent="0">
                  <a:buNone/>
                </a:pPr>
                <a:r>
                  <a:rPr lang="en-US" altLang="zh-CN" sz="2800" dirty="0"/>
                  <a:t> 		        </a:t>
                </a:r>
                <a:r>
                  <a:rPr lang="en-US" altLang="zh-CN" sz="2800" dirty="0">
                    <a:latin typeface="Adobe 黑体 Std R" pitchFamily="34" charset="-122"/>
                    <a:cs typeface="Times New Roman" pitchFamily="18" charset="0"/>
                  </a:rPr>
                  <a:t>= </a:t>
                </a:r>
                <a:r>
                  <a:rPr lang="en-US" altLang="zh-CN" sz="2800" dirty="0" err="1"/>
                  <a:t>BNOC</a:t>
                </a:r>
                <a:r>
                  <a:rPr lang="zh-CN" altLang="en-US" sz="2800" dirty="0"/>
                  <a:t>变化</a:t>
                </a:r>
                <a:endParaRPr lang="en-US" altLang="zh-CN" sz="2800" dirty="0"/>
              </a:p>
              <a:p>
                <a:r>
                  <a:rPr lang="zh-CN" altLang="en-US" sz="2800" dirty="0"/>
                  <a:t>基差交易有利率风险吗？</a:t>
                </a:r>
                <a:endParaRPr lang="en-US" altLang="zh-CN" sz="2800" dirty="0"/>
              </a:p>
              <a:p>
                <a:endParaRPr lang="en-US" altLang="zh-CN" dirty="0">
                  <a:latin typeface="Times New Roman" pitchFamily="18" charset="0"/>
                  <a:cs typeface="Times New Roman" pitchFamily="18" charset="0"/>
                </a:endParaRPr>
              </a:p>
              <a:p>
                <a:endParaRPr lang="zh-CN" altLang="en-US" dirty="0"/>
              </a:p>
            </p:txBody>
          </p:sp>
        </mc:Choice>
        <mc:Fallback xmlns="">
          <p:sp>
            <p:nvSpPr>
              <p:cNvPr id="3" name="内容占位符 2"/>
              <p:cNvSpPr>
                <a:spLocks noGrp="1" noRot="1" noChangeAspect="1" noMove="1" noResize="1" noEditPoints="1" noAdjustHandles="1" noChangeArrowheads="1" noChangeShapeType="1" noTextEdit="1"/>
              </p:cNvSpPr>
              <p:nvPr>
                <p:ph idx="1"/>
              </p:nvPr>
            </p:nvSpPr>
            <p:spPr>
              <a:blipFill>
                <a:blip r:embed="rId2"/>
                <a:stretch>
                  <a:fillRect t="-1222"/>
                </a:stretch>
              </a:blipFill>
            </p:spPr>
            <p:txBody>
              <a:bodyPr/>
              <a:lstStyle/>
              <a:p>
                <a:r>
                  <a:rPr lang="zh-CN" altLang="en-US">
                    <a:noFill/>
                  </a:rPr>
                  <a:t> </a:t>
                </a:r>
              </a:p>
            </p:txBody>
          </p:sp>
        </mc:Fallback>
      </mc:AlternateContent>
      <p:sp>
        <p:nvSpPr>
          <p:cNvPr id="5" name="灯片编号占位符 4"/>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defRPr/>
            </a:pPr>
            <a:fld id="{0C913308-F349-4B6D-A68A-DD1791B4A57B}" type="slidenum">
              <a:rPr lang="zh-CN" altLang="en-US" smtClean="0"/>
              <a:pPr>
                <a:defRPr/>
              </a:pPr>
              <a:t>72</a:t>
            </a:fld>
            <a:endParaRPr lang="en-US" altLang="zh-CN"/>
          </a:p>
        </p:txBody>
      </p:sp>
    </p:spTree>
    <p:extLst>
      <p:ext uri="{BB962C8B-B14F-4D97-AF65-F5344CB8AC3E}">
        <p14:creationId xmlns:p14="http://schemas.microsoft.com/office/powerpoint/2010/main" val="32774122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D5DD3F9A-A841-E442-80DD-380903B68809}"/>
              </a:ext>
            </a:extLst>
          </p:cNvPr>
          <p:cNvSpPr>
            <a:spLocks noGrp="1"/>
          </p:cNvSpPr>
          <p:nvPr>
            <p:ph type="title"/>
          </p:nvPr>
        </p:nvSpPr>
        <p:spPr>
          <a:xfrm>
            <a:off x="609600" y="2447924"/>
            <a:ext cx="7772400" cy="1362075"/>
          </a:xfrm>
        </p:spPr>
        <p:txBody>
          <a:bodyPr/>
          <a:lstStyle/>
          <a:p>
            <a:pPr>
              <a:defRPr/>
            </a:pPr>
            <a:r>
              <a:rPr lang="zh-CN" altLang="en-US" dirty="0"/>
              <a:t>第五节</a:t>
            </a:r>
          </a:p>
        </p:txBody>
      </p:sp>
      <p:sp>
        <p:nvSpPr>
          <p:cNvPr id="105474" name="文本占位符 5">
            <a:extLst>
              <a:ext uri="{FF2B5EF4-FFF2-40B4-BE49-F238E27FC236}">
                <a16:creationId xmlns:a16="http://schemas.microsoft.com/office/drawing/2014/main" id="{3BA13B7A-FED0-6A4C-8348-D7E860708C91}"/>
              </a:ext>
            </a:extLst>
          </p:cNvPr>
          <p:cNvSpPr>
            <a:spLocks noGrp="1" noChangeArrowheads="1"/>
          </p:cNvSpPr>
          <p:nvPr>
            <p:ph type="body" idx="1"/>
          </p:nvPr>
        </p:nvSpPr>
        <p:spPr>
          <a:xfrm>
            <a:off x="685800" y="4076700"/>
            <a:ext cx="7772400" cy="1500188"/>
          </a:xfrm>
        </p:spPr>
        <p:txBody>
          <a:bodyPr/>
          <a:lstStyle/>
          <a:p>
            <a:r>
              <a:rPr lang="zh-CN" altLang="en-US" dirty="0">
                <a:ea typeface="Adobe 楷体 Std R" panose="02020400000000000000" pitchFamily="18" charset="-128"/>
              </a:rPr>
              <a:t>利率远期与利率期货的应用</a:t>
            </a:r>
          </a:p>
        </p:txBody>
      </p:sp>
      <p:sp>
        <p:nvSpPr>
          <p:cNvPr id="105475" name="灯片编号占位符 3">
            <a:extLst>
              <a:ext uri="{FF2B5EF4-FFF2-40B4-BE49-F238E27FC236}">
                <a16:creationId xmlns:a16="http://schemas.microsoft.com/office/drawing/2014/main" id="{5023B39B-5BED-8A4E-8954-5774DE736CAC}"/>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62D1BADC-32DF-0D4A-841D-CD75259B6736}" type="slidenum">
              <a:rPr lang="zh-CN" altLang="en-US" smtClean="0">
                <a:solidFill>
                  <a:srgbClr val="2A0015"/>
                </a:solidFill>
                <a:latin typeface="Adobe Jenson Pro Capt" panose="020A0503050201030203" pitchFamily="18" charset="0"/>
              </a:rPr>
              <a:pPr/>
              <a:t>73</a:t>
            </a:fld>
            <a:endParaRPr lang="zh-CN" altLang="en-US">
              <a:solidFill>
                <a:srgbClr val="2A0015"/>
              </a:solidFill>
              <a:latin typeface="Adobe Jenson Pro Capt" panose="020A0503050201030203" pitchFamily="18" charset="0"/>
            </a:endParaRPr>
          </a:p>
        </p:txBody>
      </p:sp>
    </p:spTree>
    <p:extLst>
      <p:ext uri="{BB962C8B-B14F-4D97-AF65-F5344CB8AC3E}">
        <p14:creationId xmlns:p14="http://schemas.microsoft.com/office/powerpoint/2010/main" val="2148510679"/>
      </p:ext>
    </p:extLst>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标题 1">
            <a:extLst>
              <a:ext uri="{FF2B5EF4-FFF2-40B4-BE49-F238E27FC236}">
                <a16:creationId xmlns:a16="http://schemas.microsoft.com/office/drawing/2014/main" id="{54F62E3F-ADAF-444C-A353-006C31EDD72E}"/>
              </a:ext>
            </a:extLst>
          </p:cNvPr>
          <p:cNvSpPr>
            <a:spLocks noGrp="1" noChangeArrowheads="1"/>
          </p:cNvSpPr>
          <p:nvPr>
            <p:ph type="title"/>
          </p:nvPr>
        </p:nvSpPr>
        <p:spPr>
          <a:xfrm>
            <a:off x="545602" y="98612"/>
            <a:ext cx="8229600" cy="846138"/>
          </a:xfrm>
        </p:spPr>
        <p:txBody>
          <a:bodyPr/>
          <a:lstStyle/>
          <a:p>
            <a:r>
              <a:rPr kumimoji="1" lang="zh-CN" altLang="en-US" dirty="0">
                <a:ea typeface="Adobe 黑体 Std R" panose="020B0400000000000000" pitchFamily="34" charset="-128"/>
              </a:rPr>
              <a:t>利率远期与利率期货的应用</a:t>
            </a:r>
          </a:p>
        </p:txBody>
      </p:sp>
      <p:sp>
        <p:nvSpPr>
          <p:cNvPr id="3" name="内容占位符 2">
            <a:extLst>
              <a:ext uri="{FF2B5EF4-FFF2-40B4-BE49-F238E27FC236}">
                <a16:creationId xmlns:a16="http://schemas.microsoft.com/office/drawing/2014/main" id="{F61AAC79-F807-6245-A427-7D12693AE3D7}"/>
              </a:ext>
            </a:extLst>
          </p:cNvPr>
          <p:cNvSpPr>
            <a:spLocks noGrp="1"/>
          </p:cNvSpPr>
          <p:nvPr>
            <p:ph idx="1"/>
          </p:nvPr>
        </p:nvSpPr>
        <p:spPr>
          <a:xfrm>
            <a:off x="639482" y="1219200"/>
            <a:ext cx="9601200" cy="5183187"/>
          </a:xfrm>
        </p:spPr>
        <p:txBody>
          <a:bodyPr>
            <a:normAutofit/>
          </a:bodyPr>
          <a:lstStyle/>
          <a:p>
            <a:pPr>
              <a:defRPr/>
            </a:pPr>
            <a:r>
              <a:rPr kumimoji="1" lang="zh-CN" altLang="en-US" dirty="0"/>
              <a:t>套期保值</a:t>
            </a:r>
            <a:endParaRPr kumimoji="1" lang="en-US" altLang="zh-CN" dirty="0"/>
          </a:p>
          <a:p>
            <a:pPr lvl="1">
              <a:defRPr/>
            </a:pPr>
            <a:r>
              <a:rPr lang="zh-CN" altLang="zh-CN" dirty="0"/>
              <a:t>用利率远期和利率期货来对冲客观存在的利率风险，进行风险管理 </a:t>
            </a:r>
            <a:endParaRPr kumimoji="1" lang="en-US" altLang="zh-CN" dirty="0"/>
          </a:p>
          <a:p>
            <a:pPr>
              <a:defRPr/>
            </a:pPr>
            <a:r>
              <a:rPr kumimoji="1" lang="zh-CN" altLang="en-US" dirty="0"/>
              <a:t>套利</a:t>
            </a:r>
            <a:endParaRPr kumimoji="1" lang="en-US" altLang="zh-CN" dirty="0"/>
          </a:p>
          <a:p>
            <a:pPr lvl="1">
              <a:defRPr/>
            </a:pPr>
            <a:r>
              <a:rPr lang="zh-CN" altLang="zh-CN" dirty="0"/>
              <a:t>利用标的资产和衍生品价格之间定价相对不合理的机会，买低卖高获取价差 </a:t>
            </a:r>
            <a:r>
              <a:rPr lang="zh-CN" altLang="en-US" dirty="0"/>
              <a:t>。</a:t>
            </a:r>
            <a:r>
              <a:rPr lang="zh-CN" altLang="zh-CN" dirty="0"/>
              <a:t>套利行为如果能够顺利实施，就能够推动市场价格向合理的相对关系转变，对提高市场效率具有不可替代的基础性作用。</a:t>
            </a:r>
          </a:p>
          <a:p>
            <a:pPr>
              <a:defRPr/>
            </a:pPr>
            <a:r>
              <a:rPr kumimoji="1" lang="zh-CN" altLang="en-US" dirty="0"/>
              <a:t>投机</a:t>
            </a:r>
            <a:endParaRPr kumimoji="1" lang="en-US" altLang="zh-CN" dirty="0"/>
          </a:p>
          <a:p>
            <a:pPr lvl="1">
              <a:defRPr/>
            </a:pPr>
            <a:r>
              <a:rPr lang="zh-CN" altLang="zh-CN" dirty="0"/>
              <a:t>运用利率远期和利率期货基于对未来的利率和债券价格走势判断进行交易，判断正确盈利，判断错误则亏损。 </a:t>
            </a:r>
            <a:endParaRPr kumimoji="1" lang="zh-CN" altLang="en-US" dirty="0"/>
          </a:p>
        </p:txBody>
      </p:sp>
      <p:sp>
        <p:nvSpPr>
          <p:cNvPr id="106499" name="灯片编号占位符 3">
            <a:extLst>
              <a:ext uri="{FF2B5EF4-FFF2-40B4-BE49-F238E27FC236}">
                <a16:creationId xmlns:a16="http://schemas.microsoft.com/office/drawing/2014/main" id="{7C7B6CA0-314C-B146-8AB3-AF53B8586DB5}"/>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513DB35D-1F21-EE4B-A975-19048C677E21}" type="slidenum">
              <a:rPr lang="zh-CN" altLang="en-US" smtClean="0">
                <a:solidFill>
                  <a:srgbClr val="7F7F7F"/>
                </a:solidFill>
                <a:latin typeface="Adobe Jenson Pro Capt" panose="020A0503050201030203" pitchFamily="18" charset="0"/>
              </a:rPr>
              <a:pPr/>
              <a:t>74</a:t>
            </a:fld>
            <a:endParaRPr lang="zh-CN" altLang="en-US">
              <a:solidFill>
                <a:srgbClr val="7F7F7F"/>
              </a:solidFill>
              <a:latin typeface="Adobe Jenson Pro Capt" panose="020A0503050201030203" pitchFamily="18" charset="0"/>
            </a:endParaRPr>
          </a:p>
        </p:txBody>
      </p:sp>
    </p:spTree>
    <p:extLst>
      <p:ext uri="{BB962C8B-B14F-4D97-AF65-F5344CB8AC3E}">
        <p14:creationId xmlns:p14="http://schemas.microsoft.com/office/powerpoint/2010/main" val="2179922961"/>
      </p:ext>
    </p:extLst>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9122315"/>
      </p:ext>
    </p:extLst>
  </p:cSld>
  <p:clrMapOvr>
    <a:masterClrMapping/>
  </p:clrMapOvr>
  <p:transition/>
</p:sld>
</file>

<file path=ppt/theme/theme1.xml><?xml version="1.0" encoding="utf-8"?>
<a:theme xmlns:a="http://schemas.openxmlformats.org/drawingml/2006/main" name="1_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5224</Words>
  <Application>Microsoft Macintosh PowerPoint</Application>
  <PresentationFormat>宽屏</PresentationFormat>
  <Paragraphs>1246</Paragraphs>
  <Slides>76</Slides>
  <Notes>12</Notes>
  <HiddenSlides>0</HiddenSlides>
  <MMClips>0</MMClips>
  <ScaleCrop>false</ScaleCrop>
  <HeadingPairs>
    <vt:vector size="8" baseType="variant">
      <vt:variant>
        <vt:lpstr>已用的字体</vt:lpstr>
      </vt:variant>
      <vt:variant>
        <vt:i4>18</vt:i4>
      </vt:variant>
      <vt:variant>
        <vt:lpstr>主题</vt:lpstr>
      </vt:variant>
      <vt:variant>
        <vt:i4>1</vt:i4>
      </vt:variant>
      <vt:variant>
        <vt:lpstr>嵌入 OLE 服务器</vt:lpstr>
      </vt:variant>
      <vt:variant>
        <vt:i4>1</vt:i4>
      </vt:variant>
      <vt:variant>
        <vt:lpstr>幻灯片标题</vt:lpstr>
      </vt:variant>
      <vt:variant>
        <vt:i4>76</vt:i4>
      </vt:variant>
    </vt:vector>
  </HeadingPairs>
  <TitlesOfParts>
    <vt:vector size="96" baseType="lpstr">
      <vt:lpstr>楷体</vt:lpstr>
      <vt:lpstr>楷体</vt:lpstr>
      <vt:lpstr>楷体_GB2312</vt:lpstr>
      <vt:lpstr>宋体</vt:lpstr>
      <vt:lpstr>微软雅黑</vt:lpstr>
      <vt:lpstr>Adobe 黑体 Std R</vt:lpstr>
      <vt:lpstr>Adobe 楷体 Std R</vt:lpstr>
      <vt:lpstr>Adobe Heiti Std R</vt:lpstr>
      <vt:lpstr>Adobe Jenson Pro</vt:lpstr>
      <vt:lpstr>Adobe Jenson Pro Capt</vt:lpstr>
      <vt:lpstr>Arial</vt:lpstr>
      <vt:lpstr>Bradley Hand ITC</vt:lpstr>
      <vt:lpstr>Calibri</vt:lpstr>
      <vt:lpstr>Cambria Math</vt:lpstr>
      <vt:lpstr>Garamond</vt:lpstr>
      <vt:lpstr>Segoe</vt:lpstr>
      <vt:lpstr>Times New Roman</vt:lpstr>
      <vt:lpstr>Wingdings</vt:lpstr>
      <vt:lpstr>1_Edge</vt:lpstr>
      <vt:lpstr>Equation</vt:lpstr>
      <vt:lpstr>第4章 利率远期与利率期货</vt:lpstr>
      <vt:lpstr>PowerPoint 演示文稿</vt:lpstr>
      <vt:lpstr>第一节</vt:lpstr>
      <vt:lpstr>远期利率协议（ Forward Rate Agreement，FRA ）</vt:lpstr>
      <vt:lpstr>一个例子</vt:lpstr>
      <vt:lpstr>FRA 特征</vt:lpstr>
      <vt:lpstr>合理协议利率的确定</vt:lpstr>
      <vt:lpstr>合理远期利率的无套利分析</vt:lpstr>
      <vt:lpstr>远期利率协议的价值</vt:lpstr>
      <vt:lpstr>远期利率协议的未来</vt:lpstr>
      <vt:lpstr>第二节</vt:lpstr>
      <vt:lpstr>3 个月SOFR期货概述</vt:lpstr>
      <vt:lpstr>3个月SOFR期货合约条款</vt:lpstr>
      <vt:lpstr>3个月SOFR期货合约报价: 2024.3.15</vt:lpstr>
      <vt:lpstr>3个月SOFR期货合约报价: 2024.3.15</vt:lpstr>
      <vt:lpstr>3个月SOFR期货报价</vt:lpstr>
      <vt:lpstr>3个月SOFR期货盈亏计算</vt:lpstr>
      <vt:lpstr>3个月SOFR期货的结算</vt:lpstr>
      <vt:lpstr>3个月SOFR期货的可交易期限</vt:lpstr>
      <vt:lpstr>3个月SOFR期货的应用</vt:lpstr>
      <vt:lpstr>远期利率协议与3个月SOFR期货</vt:lpstr>
      <vt:lpstr>1个月SOFR期货</vt:lpstr>
      <vt:lpstr>第三节</vt:lpstr>
      <vt:lpstr>债券远期的定义</vt:lpstr>
      <vt:lpstr>远期价格的确定</vt:lpstr>
      <vt:lpstr>远期定价的基本原理</vt:lpstr>
      <vt:lpstr>远期价值的确定</vt:lpstr>
      <vt:lpstr>第四节</vt:lpstr>
      <vt:lpstr>国债期货</vt:lpstr>
      <vt:lpstr>中金所的国债期货</vt:lpstr>
      <vt:lpstr>中国10年期国债期货</vt:lpstr>
      <vt:lpstr>2024.3.15</vt:lpstr>
      <vt:lpstr>中国2年期国债期货</vt:lpstr>
      <vt:lpstr>中国5年期国债期货</vt:lpstr>
      <vt:lpstr>中国30年期国债期货</vt:lpstr>
      <vt:lpstr>报价与交割惯例:债券现货VS国债期货</vt:lpstr>
      <vt:lpstr>中金所关于国债期货交割的规定</vt:lpstr>
      <vt:lpstr>债券现货与国债期货的应计利息计算公式</vt:lpstr>
      <vt:lpstr> 国债期货系列案例之一：国债现货与国债期货的全价与净价</vt:lpstr>
      <vt:lpstr>国债期货系列案例之一：国债现货与国债期货的全价与净价</vt:lpstr>
      <vt:lpstr>比较</vt:lpstr>
      <vt:lpstr>可交割券</vt:lpstr>
      <vt:lpstr>可交割券、标准券与转换因子</vt:lpstr>
      <vt:lpstr>标准券</vt:lpstr>
      <vt:lpstr>转换因子体系</vt:lpstr>
      <vt:lpstr>国债期货系列案例之二：转换因子的计算</vt:lpstr>
      <vt:lpstr>中金所转换因子计算规则</vt:lpstr>
      <vt:lpstr>中金所国债期货转换因子(conversion factor)</vt:lpstr>
      <vt:lpstr>T2312合约的可交割券与转换因子</vt:lpstr>
      <vt:lpstr>国债期货系列案例之三 ：各种价格的转换</vt:lpstr>
      <vt:lpstr>转换因子的不足</vt:lpstr>
      <vt:lpstr>期货空方的择券期权</vt:lpstr>
      <vt:lpstr>确定交割最合算券（CTD)：交割日</vt:lpstr>
      <vt:lpstr> 确定准CTD券：交割日之前</vt:lpstr>
      <vt:lpstr> 确定准CTD券：交割日之前</vt:lpstr>
      <vt:lpstr>PowerPoint 演示文稿</vt:lpstr>
      <vt:lpstr>国债期货系列案例之四：IRR与准CTD券</vt:lpstr>
      <vt:lpstr>关于IRR的一些讨论</vt:lpstr>
      <vt:lpstr>IRR名称来源</vt:lpstr>
      <vt:lpstr>IRR与国债期货的正向套利</vt:lpstr>
      <vt:lpstr>“准CTD券”的经验法则</vt:lpstr>
      <vt:lpstr>IRR公式与久期法则</vt:lpstr>
      <vt:lpstr>国债期货定价</vt:lpstr>
      <vt:lpstr>国债期货定价四步</vt:lpstr>
      <vt:lpstr>国债期货系列案例之五：国债期货定价</vt:lpstr>
      <vt:lpstr>PowerPoint 演示文稿</vt:lpstr>
      <vt:lpstr>隐含期权的影响</vt:lpstr>
      <vt:lpstr>国债期货价格正凸性</vt:lpstr>
      <vt:lpstr>国债期货基差</vt:lpstr>
      <vt:lpstr>高久期基差交易</vt:lpstr>
      <vt:lpstr> 低久期基差交易</vt:lpstr>
      <vt:lpstr> 中久期基差交易</vt:lpstr>
      <vt:lpstr>基差交易的本质？</vt:lpstr>
      <vt:lpstr>第五节</vt:lpstr>
      <vt:lpstr>利率远期与利率期货的应用</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Silverlight Briefing - MIX07</dc:title>
  <dc:subject>Silverlight</dc:subject>
  <dc:creator/>
  <dc:description>COPYRIGHT, Microsoft 2007.  All rights reserved.  No permission is granted to reproduce or re-use materials from this document in other documents.  All rights reserved.
3rd party company names and logos are used with permission and are subject to their own copyrights and trademarks.</dc:description>
  <cp:lastModifiedBy/>
  <cp:revision>9</cp:revision>
  <dcterms:created xsi:type="dcterms:W3CDTF">2007-08-03T18:56:26Z</dcterms:created>
  <dcterms:modified xsi:type="dcterms:W3CDTF">2024-03-17T02:24:06Z</dcterms:modified>
</cp:coreProperties>
</file>